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3" r:id="rId2"/>
    <p:sldId id="29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7576" y="1098803"/>
            <a:ext cx="382905" cy="474345"/>
          </a:xfrm>
          <a:custGeom>
            <a:avLst/>
            <a:gdLst/>
            <a:ahLst/>
            <a:cxnLst/>
            <a:rect l="l" t="t" r="r" b="b"/>
            <a:pathLst>
              <a:path w="382905" h="474344">
                <a:moveTo>
                  <a:pt x="382524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82524" y="473964"/>
                </a:lnTo>
                <a:lnTo>
                  <a:pt x="382524" y="348996"/>
                </a:lnTo>
                <a:lnTo>
                  <a:pt x="382524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00100" y="1098804"/>
            <a:ext cx="329184" cy="47396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1020" y="1520951"/>
            <a:ext cx="370840" cy="474345"/>
          </a:xfrm>
          <a:custGeom>
            <a:avLst/>
            <a:gdLst/>
            <a:ahLst/>
            <a:cxnLst/>
            <a:rect l="l" t="t" r="r" b="b"/>
            <a:pathLst>
              <a:path w="370840" h="474344">
                <a:moveTo>
                  <a:pt x="370332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70332" y="473964"/>
                </a:lnTo>
                <a:lnTo>
                  <a:pt x="370332" y="348996"/>
                </a:lnTo>
                <a:lnTo>
                  <a:pt x="370332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1351" y="1520951"/>
            <a:ext cx="368808" cy="47396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6492" y="1447800"/>
            <a:ext cx="560832" cy="42214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762000" y="990599"/>
            <a:ext cx="32384" cy="1053465"/>
          </a:xfrm>
          <a:custGeom>
            <a:avLst/>
            <a:gdLst/>
            <a:ahLst/>
            <a:cxnLst/>
            <a:rect l="l" t="t" r="r" b="b"/>
            <a:pathLst>
              <a:path w="32384" h="1053464">
                <a:moveTo>
                  <a:pt x="32004" y="822960"/>
                </a:moveTo>
                <a:lnTo>
                  <a:pt x="0" y="822960"/>
                </a:lnTo>
                <a:lnTo>
                  <a:pt x="0" y="1053084"/>
                </a:lnTo>
                <a:lnTo>
                  <a:pt x="32004" y="1053084"/>
                </a:lnTo>
                <a:lnTo>
                  <a:pt x="32004" y="822960"/>
                </a:lnTo>
                <a:close/>
              </a:path>
              <a:path w="32384" h="1053464">
                <a:moveTo>
                  <a:pt x="32004" y="0"/>
                </a:moveTo>
                <a:lnTo>
                  <a:pt x="0" y="0"/>
                </a:lnTo>
                <a:lnTo>
                  <a:pt x="0" y="790968"/>
                </a:lnTo>
                <a:lnTo>
                  <a:pt x="32004" y="790968"/>
                </a:lnTo>
                <a:lnTo>
                  <a:pt x="32004" y="0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3483" y="1781555"/>
            <a:ext cx="8226552" cy="320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7555" y="397510"/>
            <a:ext cx="802888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5882" y="2006549"/>
            <a:ext cx="8492235" cy="425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925513"/>
            <a:ext cx="8007350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960563" y="3727450"/>
            <a:ext cx="5735637" cy="1758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4530" marR="508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ahoma"/>
                <a:cs typeface="Tahoma"/>
              </a:rPr>
              <a:t>Restriction</a:t>
            </a:r>
            <a:r>
              <a:rPr b="1" spc="60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endonucleases </a:t>
            </a:r>
            <a:r>
              <a:rPr b="1" spc="-5" dirty="0">
                <a:latin typeface="Tahoma"/>
                <a:cs typeface="Tahoma"/>
              </a:rPr>
              <a:t> the</a:t>
            </a:r>
            <a:r>
              <a:rPr b="1" spc="-15" dirty="0">
                <a:latin typeface="Tahoma"/>
                <a:cs typeface="Tahoma"/>
              </a:rPr>
              <a:t> </a:t>
            </a:r>
            <a:r>
              <a:rPr b="1" spc="-5" dirty="0">
                <a:latin typeface="Tahoma"/>
                <a:cs typeface="Tahoma"/>
              </a:rPr>
              <a:t>enzymes</a:t>
            </a:r>
            <a:r>
              <a:rPr b="1" spc="-20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for</a:t>
            </a:r>
            <a:r>
              <a:rPr b="1" spc="5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cutting</a:t>
            </a:r>
            <a:r>
              <a:rPr b="1" spc="10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DNA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1617" y="2049221"/>
            <a:ext cx="755459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The discovery of these enzymes, led to </a:t>
            </a:r>
            <a:r>
              <a:rPr sz="2800" dirty="0">
                <a:latin typeface="Tahoma"/>
                <a:cs typeface="Tahoma"/>
              </a:rPr>
              <a:t>Nobel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Prizes </a:t>
            </a:r>
            <a:r>
              <a:rPr sz="2800" spc="-5" dirty="0">
                <a:latin typeface="Tahoma"/>
                <a:cs typeface="Tahoma"/>
              </a:rPr>
              <a:t>for W. Arber, H. </a:t>
            </a:r>
            <a:r>
              <a:rPr sz="2800" spc="-10" dirty="0">
                <a:latin typeface="Tahoma"/>
                <a:cs typeface="Tahoma"/>
              </a:rPr>
              <a:t>Smith, </a:t>
            </a:r>
            <a:r>
              <a:rPr sz="2800" spc="-5" dirty="0">
                <a:latin typeface="Tahoma"/>
                <a:cs typeface="Tahoma"/>
              </a:rPr>
              <a:t>and D. Nathans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1978</a:t>
            </a:r>
            <a:endParaRPr sz="2800">
              <a:latin typeface="Tahoma"/>
              <a:cs typeface="Tahoma"/>
            </a:endParaRPr>
          </a:p>
          <a:p>
            <a:pPr marL="355600" marR="10033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Restriction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endonucleases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synthesized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by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many,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perhaps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all,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species</a:t>
            </a:r>
            <a:r>
              <a:rPr sz="2800" dirty="0">
                <a:latin typeface="Tahoma"/>
                <a:cs typeface="Tahoma"/>
              </a:rPr>
              <a:t> of</a:t>
            </a:r>
            <a:r>
              <a:rPr sz="2800" spc="-5" dirty="0">
                <a:latin typeface="Tahoma"/>
                <a:cs typeface="Tahoma"/>
              </a:rPr>
              <a:t> bacteria: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over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2500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different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have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been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isolated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more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than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300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available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for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 laboratory.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7697"/>
            <a:ext cx="7398384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3787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Five </a:t>
            </a:r>
            <a:r>
              <a:rPr sz="3200" dirty="0">
                <a:latin typeface="Tahoma"/>
                <a:cs typeface="Tahoma"/>
              </a:rPr>
              <a:t>different </a:t>
            </a:r>
            <a:r>
              <a:rPr sz="3200" spc="-5" dirty="0">
                <a:latin typeface="Tahoma"/>
                <a:cs typeface="Tahoma"/>
              </a:rPr>
              <a:t>classes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restriction </a:t>
            </a:r>
            <a:r>
              <a:rPr sz="3200" dirty="0">
                <a:latin typeface="Tahoma"/>
                <a:cs typeface="Tahoma"/>
              </a:rPr>
              <a:t> endonuclease are </a:t>
            </a:r>
            <a:r>
              <a:rPr sz="3200" spc="-5" dirty="0">
                <a:latin typeface="Tahoma"/>
                <a:cs typeface="Tahoma"/>
              </a:rPr>
              <a:t>recognized, each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distinguished by a </a:t>
            </a:r>
            <a:r>
              <a:rPr sz="3200" spc="-5" dirty="0">
                <a:latin typeface="Tahoma"/>
                <a:cs typeface="Tahoma"/>
              </a:rPr>
              <a:t>slightly </a:t>
            </a:r>
            <a:r>
              <a:rPr sz="3200" dirty="0">
                <a:latin typeface="Tahoma"/>
                <a:cs typeface="Tahoma"/>
              </a:rPr>
              <a:t>different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mode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action.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Types I and III are </a:t>
            </a:r>
            <a:r>
              <a:rPr sz="3200" spc="-5" dirty="0">
                <a:latin typeface="Tahoma"/>
                <a:cs typeface="Tahoma"/>
              </a:rPr>
              <a:t>rather complex </a:t>
            </a:r>
            <a:r>
              <a:rPr sz="3200" dirty="0">
                <a:latin typeface="Tahoma"/>
                <a:cs typeface="Tahoma"/>
              </a:rPr>
              <a:t>and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have only a limited </a:t>
            </a:r>
            <a:r>
              <a:rPr sz="3200" spc="-5" dirty="0">
                <a:latin typeface="Tahoma"/>
                <a:cs typeface="Tahoma"/>
              </a:rPr>
              <a:t>role </a:t>
            </a:r>
            <a:r>
              <a:rPr sz="3200" dirty="0">
                <a:latin typeface="Tahoma"/>
                <a:cs typeface="Tahoma"/>
              </a:rPr>
              <a:t>in genetic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engineering.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1807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Tahoma"/>
                <a:cs typeface="Tahoma"/>
              </a:rPr>
              <a:t>Type</a:t>
            </a:r>
            <a:r>
              <a:rPr sz="4400" b="1" spc="-85" dirty="0">
                <a:latin typeface="Tahoma"/>
                <a:cs typeface="Tahoma"/>
              </a:rPr>
              <a:t> </a:t>
            </a:r>
            <a:r>
              <a:rPr sz="4400" b="1" dirty="0">
                <a:latin typeface="Tahoma"/>
                <a:cs typeface="Tahoma"/>
              </a:rPr>
              <a:t>I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06549"/>
            <a:ext cx="7553325" cy="390969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5600" marR="5080" indent="-342900">
              <a:lnSpc>
                <a:spcPct val="89500"/>
              </a:lnSpc>
              <a:spcBef>
                <a:spcPts val="4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2988945" algn="l"/>
                <a:tab pos="6636384" algn="l"/>
              </a:tabLst>
            </a:pPr>
            <a:r>
              <a:rPr sz="2800" spc="-5" dirty="0">
                <a:latin typeface="Tahoma"/>
                <a:cs typeface="Tahoma"/>
              </a:rPr>
              <a:t>Type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restriction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enzymes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were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first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5" dirty="0">
                <a:latin typeface="Tahoma"/>
                <a:cs typeface="Tahoma"/>
              </a:rPr>
              <a:t> 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identified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were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first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identified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two </a:t>
            </a:r>
            <a:r>
              <a:rPr sz="2800" spc="-5" dirty="0">
                <a:latin typeface="Tahoma"/>
                <a:cs typeface="Tahoma"/>
              </a:rPr>
              <a:t> different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strains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(K-12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and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B)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E.</a:t>
            </a:r>
            <a:r>
              <a:rPr sz="2950" spc="-35" dirty="0">
                <a:latin typeface="Tahoma"/>
                <a:cs typeface="Tahoma"/>
              </a:rPr>
              <a:t> </a:t>
            </a:r>
            <a:r>
              <a:rPr sz="2950" spc="-55" dirty="0">
                <a:latin typeface="Tahoma"/>
                <a:cs typeface="Tahoma"/>
              </a:rPr>
              <a:t>coli	</a:t>
            </a:r>
            <a:r>
              <a:rPr sz="2800" spc="-5" dirty="0">
                <a:latin typeface="Tahoma"/>
                <a:cs typeface="Tahoma"/>
              </a:rPr>
              <a:t>. For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example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EcoK</a:t>
            </a:r>
            <a:r>
              <a:rPr sz="2800" spc="1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.	These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enzymes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cut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site </a:t>
            </a:r>
            <a:r>
              <a:rPr sz="2800" spc="-5" dirty="0">
                <a:latin typeface="Tahoma"/>
                <a:cs typeface="Tahoma"/>
              </a:rPr>
              <a:t> that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differs,</a:t>
            </a:r>
            <a:r>
              <a:rPr sz="2800" spc="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random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distance</a:t>
            </a:r>
            <a:r>
              <a:rPr sz="2800" spc="6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(at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least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1000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bp)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away,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from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their</a:t>
            </a:r>
            <a:r>
              <a:rPr sz="2800" spc="-5" dirty="0">
                <a:latin typeface="Tahoma"/>
                <a:cs typeface="Tahoma"/>
              </a:rPr>
              <a:t> recognition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site.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Cleavage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random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sites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follows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process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translocation,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which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shows </a:t>
            </a:r>
            <a:r>
              <a:rPr sz="2800" spc="-5" dirty="0">
                <a:latin typeface="Tahoma"/>
                <a:cs typeface="Tahoma"/>
              </a:rPr>
              <a:t> that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enzymes are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also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molecular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motors.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6217" y="2047697"/>
            <a:ext cx="639953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80365" algn="l"/>
                <a:tab pos="381000" algn="l"/>
              </a:tabLst>
            </a:pPr>
            <a:r>
              <a:rPr sz="3200" dirty="0">
                <a:latin typeface="Tahoma"/>
                <a:cs typeface="Tahoma"/>
              </a:rPr>
              <a:t>‘The </a:t>
            </a:r>
            <a:r>
              <a:rPr sz="3200" spc="-5" dirty="0">
                <a:latin typeface="Tahoma"/>
                <a:cs typeface="Tahoma"/>
              </a:rPr>
              <a:t>cofactors </a:t>
            </a:r>
            <a:r>
              <a:rPr sz="3200" dirty="0">
                <a:latin typeface="Tahoma"/>
                <a:cs typeface="Tahoma"/>
              </a:rPr>
              <a:t>S-Adenosyl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methionine (AdoMet), hydrolyzed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adenosine </a:t>
            </a:r>
            <a:r>
              <a:rPr sz="3200" spc="-5" dirty="0">
                <a:latin typeface="Tahoma"/>
                <a:cs typeface="Tahoma"/>
              </a:rPr>
              <a:t>triphosphate </a:t>
            </a:r>
            <a:r>
              <a:rPr sz="3200" dirty="0">
                <a:latin typeface="Tahoma"/>
                <a:cs typeface="Tahoma"/>
              </a:rPr>
              <a:t>(ATP),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 magnesium </a:t>
            </a:r>
            <a:r>
              <a:rPr sz="3200" spc="5" dirty="0">
                <a:latin typeface="Tahoma"/>
                <a:cs typeface="Tahoma"/>
              </a:rPr>
              <a:t>(Mg</a:t>
            </a:r>
            <a:r>
              <a:rPr sz="3150" spc="7" baseline="25132" dirty="0">
                <a:latin typeface="Tahoma"/>
                <a:cs typeface="Tahoma"/>
              </a:rPr>
              <a:t>2+</a:t>
            </a:r>
            <a:r>
              <a:rPr sz="3200" spc="5" dirty="0">
                <a:latin typeface="Tahoma"/>
                <a:cs typeface="Tahoma"/>
              </a:rPr>
              <a:t>) </a:t>
            </a:r>
            <a:r>
              <a:rPr sz="3200" dirty="0">
                <a:latin typeface="Tahoma"/>
                <a:cs typeface="Tahoma"/>
              </a:rPr>
              <a:t>ions, are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required</a:t>
            </a:r>
            <a:r>
              <a:rPr sz="3200" spc="-5" dirty="0">
                <a:latin typeface="Tahoma"/>
                <a:cs typeface="Tahoma"/>
              </a:rPr>
              <a:t> for their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full </a:t>
            </a:r>
            <a:r>
              <a:rPr sz="3200" dirty="0">
                <a:latin typeface="Tahoma"/>
                <a:cs typeface="Tahoma"/>
              </a:rPr>
              <a:t>activity.</a:t>
            </a:r>
            <a:r>
              <a:rPr sz="3200" spc="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’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2624" y="609600"/>
            <a:ext cx="7772400" cy="5523230"/>
          </a:xfrm>
          <a:custGeom>
            <a:avLst/>
            <a:gdLst/>
            <a:ahLst/>
            <a:cxnLst/>
            <a:rect l="l" t="t" r="r" b="b"/>
            <a:pathLst>
              <a:path w="7772400" h="5523230">
                <a:moveTo>
                  <a:pt x="7772400" y="0"/>
                </a:moveTo>
                <a:lnTo>
                  <a:pt x="0" y="0"/>
                </a:lnTo>
                <a:lnTo>
                  <a:pt x="0" y="5522976"/>
                </a:lnTo>
                <a:lnTo>
                  <a:pt x="7772400" y="5522976"/>
                </a:lnTo>
                <a:lnTo>
                  <a:pt x="777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1617" y="591057"/>
            <a:ext cx="7602855" cy="50018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 recognition </a:t>
            </a:r>
            <a:r>
              <a:rPr sz="3200" spc="-5" dirty="0">
                <a:latin typeface="Tahoma"/>
                <a:cs typeface="Tahoma"/>
              </a:rPr>
              <a:t>site </a:t>
            </a:r>
            <a:r>
              <a:rPr sz="3200" dirty="0">
                <a:latin typeface="Tahoma"/>
                <a:cs typeface="Tahoma"/>
              </a:rPr>
              <a:t>is </a:t>
            </a:r>
            <a:r>
              <a:rPr sz="3200" spc="-5" dirty="0">
                <a:latin typeface="Tahoma"/>
                <a:cs typeface="Tahoma"/>
              </a:rPr>
              <a:t>asymmetrical </a:t>
            </a:r>
            <a:r>
              <a:rPr sz="3200" dirty="0">
                <a:latin typeface="Tahoma"/>
                <a:cs typeface="Tahoma"/>
              </a:rPr>
              <a:t>and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 </a:t>
            </a:r>
            <a:r>
              <a:rPr sz="3200" spc="-5" dirty="0">
                <a:latin typeface="Tahoma"/>
                <a:cs typeface="Tahoma"/>
              </a:rPr>
              <a:t>composed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two specific </a:t>
            </a:r>
            <a:r>
              <a:rPr sz="3200" spc="5" dirty="0">
                <a:latin typeface="Tahoma"/>
                <a:cs typeface="Tahoma"/>
              </a:rPr>
              <a:t>portions— 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one </a:t>
            </a:r>
            <a:r>
              <a:rPr sz="3200" spc="-5" dirty="0">
                <a:latin typeface="Tahoma"/>
                <a:cs typeface="Tahoma"/>
              </a:rPr>
              <a:t>containing </a:t>
            </a:r>
            <a:r>
              <a:rPr sz="3200" spc="10" dirty="0">
                <a:latin typeface="Tahoma"/>
                <a:cs typeface="Tahoma"/>
              </a:rPr>
              <a:t>3–4 </a:t>
            </a:r>
            <a:r>
              <a:rPr sz="3200" dirty="0">
                <a:latin typeface="Tahoma"/>
                <a:cs typeface="Tahoma"/>
              </a:rPr>
              <a:t>nucleotides, and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another </a:t>
            </a:r>
            <a:r>
              <a:rPr sz="3200" spc="-5" dirty="0">
                <a:latin typeface="Tahoma"/>
                <a:cs typeface="Tahoma"/>
              </a:rPr>
              <a:t>containing </a:t>
            </a:r>
            <a:r>
              <a:rPr sz="3200" dirty="0">
                <a:latin typeface="Tahoma"/>
                <a:cs typeface="Tahoma"/>
              </a:rPr>
              <a:t>4–5 nucleotides—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separated by a </a:t>
            </a:r>
            <a:r>
              <a:rPr sz="3200" spc="-5" dirty="0">
                <a:latin typeface="Tahoma"/>
                <a:cs typeface="Tahoma"/>
              </a:rPr>
              <a:t>non-specific spacer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about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6–8 nucleotides.</a:t>
            </a:r>
            <a:endParaRPr sz="3200">
              <a:latin typeface="Tahoma"/>
              <a:cs typeface="Tahoma"/>
            </a:endParaRPr>
          </a:p>
          <a:p>
            <a:pPr marL="355600" marR="207645" indent="-342900">
              <a:lnSpc>
                <a:spcPct val="9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These </a:t>
            </a:r>
            <a:r>
              <a:rPr sz="3200" spc="-5" dirty="0">
                <a:latin typeface="Tahoma"/>
                <a:cs typeface="Tahoma"/>
              </a:rPr>
              <a:t>enzymes </a:t>
            </a:r>
            <a:r>
              <a:rPr sz="3200" dirty="0">
                <a:latin typeface="Tahoma"/>
                <a:cs typeface="Tahoma"/>
              </a:rPr>
              <a:t>are multifunctional and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 </a:t>
            </a:r>
            <a:r>
              <a:rPr sz="3200" spc="-5" dirty="0">
                <a:latin typeface="Tahoma"/>
                <a:cs typeface="Tahoma"/>
              </a:rPr>
              <a:t>capable </a:t>
            </a:r>
            <a:r>
              <a:rPr sz="3200" dirty="0">
                <a:latin typeface="Tahoma"/>
                <a:cs typeface="Tahoma"/>
              </a:rPr>
              <a:t>of both </a:t>
            </a:r>
            <a:r>
              <a:rPr sz="3200" spc="-5" dirty="0">
                <a:latin typeface="Tahoma"/>
                <a:cs typeface="Tahoma"/>
              </a:rPr>
              <a:t>restriction </a:t>
            </a:r>
            <a:r>
              <a:rPr sz="3200" dirty="0">
                <a:latin typeface="Tahoma"/>
                <a:cs typeface="Tahoma"/>
              </a:rPr>
              <a:t>and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modification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activities,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depending upon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methylation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status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-5" dirty="0">
                <a:latin typeface="Tahoma"/>
                <a:cs typeface="Tahoma"/>
              </a:rPr>
              <a:t> the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target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2035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Type</a:t>
            </a:r>
            <a:r>
              <a:rPr sz="4400" spc="-80" dirty="0"/>
              <a:t> </a:t>
            </a:r>
            <a:r>
              <a:rPr sz="4400" spc="-5" dirty="0"/>
              <a:t>III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2047697"/>
            <a:ext cx="7091680" cy="295338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55600" marR="5080" indent="-342900">
              <a:lnSpc>
                <a:spcPct val="99100"/>
              </a:lnSpc>
              <a:spcBef>
                <a:spcPts val="14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Type </a:t>
            </a:r>
            <a:r>
              <a:rPr sz="3200" spc="-5" dirty="0">
                <a:latin typeface="Tahoma"/>
                <a:cs typeface="Tahoma"/>
              </a:rPr>
              <a:t>III restriction </a:t>
            </a:r>
            <a:r>
              <a:rPr sz="3200" dirty="0">
                <a:latin typeface="Tahoma"/>
                <a:cs typeface="Tahoma"/>
              </a:rPr>
              <a:t>enzymes (e.g.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EcoP15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350" spc="-95" dirty="0">
                <a:solidFill>
                  <a:srgbClr val="990033"/>
                </a:solidFill>
                <a:latin typeface="Tahoma"/>
                <a:cs typeface="Tahoma"/>
              </a:rPr>
              <a:t>Bsm</a:t>
            </a:r>
            <a:r>
              <a:rPr sz="3350" spc="-4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FI</a:t>
            </a:r>
            <a:r>
              <a:rPr sz="32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)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recognize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two </a:t>
            </a:r>
            <a:r>
              <a:rPr sz="3200" dirty="0">
                <a:latin typeface="Tahoma"/>
                <a:cs typeface="Tahoma"/>
              </a:rPr>
              <a:t> separate non-palindromic sequences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that </a:t>
            </a:r>
            <a:r>
              <a:rPr sz="3200" dirty="0">
                <a:latin typeface="Tahoma"/>
                <a:cs typeface="Tahoma"/>
              </a:rPr>
              <a:t>are inversely oriented. They </a:t>
            </a:r>
            <a:r>
              <a:rPr sz="3200" spc="-5" dirty="0">
                <a:latin typeface="Tahoma"/>
                <a:cs typeface="Tahoma"/>
              </a:rPr>
              <a:t>cut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about 20-30 base pairs </a:t>
            </a:r>
            <a:r>
              <a:rPr sz="3200" spc="-5" dirty="0">
                <a:latin typeface="Tahoma"/>
                <a:cs typeface="Tahoma"/>
              </a:rPr>
              <a:t>after the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recognition site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2624" y="1182624"/>
            <a:ext cx="7772400" cy="5142230"/>
          </a:xfrm>
          <a:custGeom>
            <a:avLst/>
            <a:gdLst/>
            <a:ahLst/>
            <a:cxnLst/>
            <a:rect l="l" t="t" r="r" b="b"/>
            <a:pathLst>
              <a:path w="7772400" h="5142230">
                <a:moveTo>
                  <a:pt x="7772400" y="0"/>
                </a:moveTo>
                <a:lnTo>
                  <a:pt x="0" y="0"/>
                </a:lnTo>
                <a:lnTo>
                  <a:pt x="0" y="5141976"/>
                </a:lnTo>
                <a:lnTo>
                  <a:pt x="7772400" y="5141976"/>
                </a:lnTo>
                <a:lnTo>
                  <a:pt x="777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1617" y="1212545"/>
            <a:ext cx="759904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65785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  <a:tab pos="3709670" algn="l"/>
              </a:tabLst>
            </a:pPr>
            <a:r>
              <a:rPr sz="3200" dirty="0">
                <a:latin typeface="Tahoma"/>
                <a:cs typeface="Tahoma"/>
              </a:rPr>
              <a:t>Type </a:t>
            </a:r>
            <a:r>
              <a:rPr sz="3200" spc="-5" dirty="0">
                <a:latin typeface="Tahoma"/>
                <a:cs typeface="Tahoma"/>
              </a:rPr>
              <a:t>II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restriction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endonucleases,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on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other hand, </a:t>
            </a:r>
            <a:r>
              <a:rPr sz="3200" spc="-5" dirty="0">
                <a:latin typeface="Tahoma"/>
                <a:cs typeface="Tahoma"/>
              </a:rPr>
              <a:t>are the cutting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enzymes that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	important in gene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cloning.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</a:t>
            </a:r>
            <a:r>
              <a:rPr sz="3200" spc="-5" dirty="0">
                <a:latin typeface="Tahoma"/>
                <a:cs typeface="Tahoma"/>
              </a:rPr>
              <a:t> central feature</a:t>
            </a:r>
            <a:r>
              <a:rPr sz="3200" dirty="0">
                <a:latin typeface="Tahoma"/>
                <a:cs typeface="Tahoma"/>
              </a:rPr>
              <a:t> of</a:t>
            </a:r>
            <a:r>
              <a:rPr sz="3200" spc="-5" dirty="0">
                <a:latin typeface="Tahoma"/>
                <a:cs typeface="Tahoma"/>
              </a:rPr>
              <a:t> type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II</a:t>
            </a:r>
            <a:r>
              <a:rPr sz="3200" spc="-5" dirty="0">
                <a:latin typeface="Tahoma"/>
                <a:cs typeface="Tahoma"/>
              </a:rPr>
              <a:t> restriction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endonucleasesis</a:t>
            </a:r>
            <a:r>
              <a:rPr sz="3200" spc="114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that</a:t>
            </a:r>
            <a:r>
              <a:rPr sz="3200" spc="15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each</a:t>
            </a:r>
            <a:r>
              <a:rPr sz="3200" spc="12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</a:t>
            </a:r>
            <a:r>
              <a:rPr sz="3200" spc="14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has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specific recognition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sequence</a:t>
            </a:r>
            <a:r>
              <a:rPr sz="3200" spc="4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at</a:t>
            </a:r>
            <a:r>
              <a:rPr sz="3200" spc="-5" dirty="0">
                <a:latin typeface="Tahoma"/>
                <a:cs typeface="Tahoma"/>
              </a:rPr>
              <a:t> which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it </a:t>
            </a:r>
            <a:r>
              <a:rPr sz="3200" spc="-5" dirty="0">
                <a:latin typeface="Tahoma"/>
                <a:cs typeface="Tahoma"/>
              </a:rPr>
              <a:t>cuts</a:t>
            </a:r>
            <a:r>
              <a:rPr sz="3200" dirty="0">
                <a:latin typeface="Tahoma"/>
                <a:cs typeface="Tahoma"/>
              </a:rPr>
              <a:t> a</a:t>
            </a:r>
            <a:r>
              <a:rPr sz="3200" spc="-5" dirty="0">
                <a:latin typeface="Tahoma"/>
                <a:cs typeface="Tahoma"/>
              </a:rPr>
              <a:t> DNA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molecule.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67284"/>
            <a:ext cx="8411210" cy="1461770"/>
          </a:xfrm>
          <a:custGeom>
            <a:avLst/>
            <a:gdLst/>
            <a:ahLst/>
            <a:cxnLst/>
            <a:rect l="l" t="t" r="r" b="b"/>
            <a:pathLst>
              <a:path w="8411210" h="1461770">
                <a:moveTo>
                  <a:pt x="8410956" y="0"/>
                </a:moveTo>
                <a:lnTo>
                  <a:pt x="0" y="0"/>
                </a:lnTo>
                <a:lnTo>
                  <a:pt x="0" y="1461515"/>
                </a:lnTo>
                <a:lnTo>
                  <a:pt x="8410956" y="1461515"/>
                </a:lnTo>
                <a:lnTo>
                  <a:pt x="8410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2140" y="303987"/>
            <a:ext cx="77438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Recognition sequences </a:t>
            </a:r>
            <a:r>
              <a:rPr sz="3200" spc="-5" dirty="0"/>
              <a:t>for </a:t>
            </a:r>
            <a:r>
              <a:rPr sz="3200" dirty="0"/>
              <a:t>some </a:t>
            </a:r>
            <a:r>
              <a:rPr sz="3200" spc="-5" dirty="0"/>
              <a:t>restriction </a:t>
            </a:r>
            <a:r>
              <a:rPr sz="3200" spc="-985" dirty="0"/>
              <a:t> </a:t>
            </a:r>
            <a:r>
              <a:rPr sz="3200" dirty="0"/>
              <a:t>endonucleases.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83540" y="2415666"/>
            <a:ext cx="1212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5833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3333CC"/>
                </a:solidFill>
                <a:latin typeface="Tahoma"/>
                <a:cs typeface="Tahoma"/>
              </a:rPr>
              <a:t>ENZ</a:t>
            </a:r>
            <a:r>
              <a:rPr sz="1800" spc="-10" dirty="0">
                <a:solidFill>
                  <a:srgbClr val="3333CC"/>
                </a:solidFill>
                <a:latin typeface="Tahoma"/>
                <a:cs typeface="Tahoma"/>
              </a:rPr>
              <a:t>Y</a:t>
            </a:r>
            <a:r>
              <a:rPr sz="1800" dirty="0">
                <a:solidFill>
                  <a:srgbClr val="3333CC"/>
                </a:solidFill>
                <a:latin typeface="Tahoma"/>
                <a:cs typeface="Tahoma"/>
              </a:rPr>
              <a:t>ME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98" y="2415666"/>
            <a:ext cx="1160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ORGANISM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9294" y="2415666"/>
            <a:ext cx="2825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RECOGNITION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SEQUENCE*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35154" y="2415666"/>
            <a:ext cx="1906905" cy="51943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777240" marR="5080" indent="-765175">
              <a:lnSpc>
                <a:spcPct val="80000"/>
              </a:lnSpc>
              <a:spcBef>
                <a:spcPts val="530"/>
              </a:spcBef>
            </a:pPr>
            <a:r>
              <a:rPr sz="1800" spc="-5" dirty="0">
                <a:latin typeface="Tahoma"/>
                <a:cs typeface="Tahoma"/>
              </a:rPr>
              <a:t>BLUNT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OR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STICKY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END</a:t>
            </a:r>
            <a:endParaRPr sz="1800">
              <a:latin typeface="Tahoma"/>
              <a:cs typeface="Tahom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64490" y="2909662"/>
          <a:ext cx="8016240" cy="2211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9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64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12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2585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125"/>
                        </a:lnSpc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40" dirty="0">
                          <a:solidFill>
                            <a:srgbClr val="3333CC"/>
                          </a:solidFill>
                          <a:latin typeface="Tahoma"/>
                          <a:cs typeface="Tahoma"/>
                        </a:rPr>
                        <a:t>Eco</a:t>
                      </a:r>
                      <a:r>
                        <a:rPr sz="1800" spc="-40" dirty="0">
                          <a:solidFill>
                            <a:srgbClr val="3333CC"/>
                          </a:solidFill>
                          <a:latin typeface="Tahoma"/>
                          <a:cs typeface="Tahoma"/>
                        </a:rPr>
                        <a:t>RI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8765">
                        <a:lnSpc>
                          <a:spcPts val="2125"/>
                        </a:lnSpc>
                      </a:pPr>
                      <a:r>
                        <a:rPr sz="1900" spc="-50" dirty="0">
                          <a:latin typeface="Tahoma"/>
                          <a:cs typeface="Tahoma"/>
                        </a:rPr>
                        <a:t>Escherichia</a:t>
                      </a:r>
                      <a:r>
                        <a:rPr sz="19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coli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ts val="2025"/>
                        </a:lnSpc>
                        <a:spcBef>
                          <a:spcPts val="95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GAATTC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2025"/>
                        </a:lnSpc>
                        <a:spcBef>
                          <a:spcPts val="95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206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159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0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45" dirty="0">
                          <a:latin typeface="Tahoma"/>
                          <a:cs typeface="Tahoma"/>
                        </a:rPr>
                        <a:t>Bam</a:t>
                      </a:r>
                      <a:r>
                        <a:rPr sz="1800" spc="-45" dirty="0">
                          <a:latin typeface="Tahoma"/>
                          <a:cs typeface="Tahoma"/>
                        </a:rPr>
                        <a:t>HI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2060"/>
                        </a:lnSpc>
                      </a:pPr>
                      <a:r>
                        <a:rPr sz="1900" spc="-50" dirty="0">
                          <a:latin typeface="Tahoma"/>
                          <a:cs typeface="Tahoma"/>
                        </a:rPr>
                        <a:t>Bacillus</a:t>
                      </a:r>
                      <a:r>
                        <a:rPr sz="19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50" dirty="0">
                          <a:latin typeface="Tahoma"/>
                          <a:cs typeface="Tahoma"/>
                        </a:rPr>
                        <a:t>amyloliquefaciens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GGATCC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640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5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35" dirty="0">
                          <a:latin typeface="Tahoma"/>
                          <a:cs typeface="Tahoma"/>
                        </a:rPr>
                        <a:t>Bgl</a:t>
                      </a:r>
                      <a:r>
                        <a:rPr sz="1800" spc="-35" dirty="0">
                          <a:latin typeface="Tahoma"/>
                          <a:cs typeface="Tahoma"/>
                        </a:rPr>
                        <a:t>II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2065"/>
                        </a:lnSpc>
                      </a:pPr>
                      <a:r>
                        <a:rPr sz="1900" spc="-45" dirty="0">
                          <a:latin typeface="Tahoma"/>
                          <a:cs typeface="Tahoma"/>
                        </a:rPr>
                        <a:t>Bacillus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globigii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ts val="2030"/>
                        </a:lnSpc>
                        <a:spcBef>
                          <a:spcPts val="35"/>
                        </a:spcBef>
                      </a:pPr>
                      <a:r>
                        <a:rPr sz="1800" dirty="0">
                          <a:latin typeface="Tahoma"/>
                          <a:cs typeface="Tahoma"/>
                        </a:rPr>
                        <a:t>AGATCT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995044">
                        <a:lnSpc>
                          <a:spcPts val="2030"/>
                        </a:lnSpc>
                        <a:spcBef>
                          <a:spcPts val="35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413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0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40" dirty="0">
                          <a:latin typeface="Tahoma"/>
                          <a:cs typeface="Tahoma"/>
                        </a:rPr>
                        <a:t>Pvu</a:t>
                      </a:r>
                      <a:r>
                        <a:rPr sz="1800" spc="-40" dirty="0">
                          <a:latin typeface="Tahoma"/>
                          <a:cs typeface="Tahoma"/>
                        </a:rPr>
                        <a:t>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2060"/>
                        </a:lnSpc>
                      </a:pPr>
                      <a:r>
                        <a:rPr sz="1900" spc="-55" dirty="0">
                          <a:latin typeface="Tahoma"/>
                          <a:cs typeface="Tahoma"/>
                        </a:rPr>
                        <a:t>Proteus</a:t>
                      </a:r>
                      <a:r>
                        <a:rPr sz="19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vulgaris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dirty="0">
                          <a:latin typeface="Tahoma"/>
                          <a:cs typeface="Tahoma"/>
                        </a:rPr>
                        <a:t>CGATCG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0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b="1" spc="-40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Pvu</a:t>
                      </a:r>
                      <a:r>
                        <a:rPr sz="1800" b="1" spc="-40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II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ts val="2060"/>
                        </a:lnSpc>
                      </a:pPr>
                      <a:r>
                        <a:rPr sz="1900" b="1" spc="-60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Proteus </a:t>
                      </a:r>
                      <a:r>
                        <a:rPr sz="1900" b="1" spc="-5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vulgaris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b="1" spc="-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CAGCTG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b="1" spc="-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Blunt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0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25" dirty="0">
                          <a:latin typeface="Tahoma"/>
                          <a:cs typeface="Tahoma"/>
                        </a:rPr>
                        <a:t>Hin</a:t>
                      </a:r>
                      <a:r>
                        <a:rPr sz="1800" spc="-25" dirty="0">
                          <a:latin typeface="Tahoma"/>
                          <a:cs typeface="Tahoma"/>
                        </a:rPr>
                        <a:t>dIII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060"/>
                        </a:lnSpc>
                      </a:pPr>
                      <a:r>
                        <a:rPr sz="1900" spc="-60" dirty="0">
                          <a:latin typeface="Tahoma"/>
                          <a:cs typeface="Tahoma"/>
                        </a:rPr>
                        <a:t>Haemophilus</a:t>
                      </a:r>
                      <a:r>
                        <a:rPr sz="19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influenzae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dirty="0">
                          <a:latin typeface="Tahoma"/>
                          <a:cs typeface="Tahoma"/>
                        </a:rPr>
                        <a:t>AAGCTT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060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b="1" spc="-4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Alu</a:t>
                      </a:r>
                      <a:r>
                        <a:rPr sz="1800" b="1" spc="-4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060"/>
                        </a:lnSpc>
                      </a:pPr>
                      <a:r>
                        <a:rPr sz="1900" b="1" spc="-5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Arthrobacter</a:t>
                      </a:r>
                      <a:r>
                        <a:rPr sz="1900" b="1" spc="-80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900" b="1" spc="-5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luteus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b="1" spc="-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AGCT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73025" algn="r">
                        <a:lnSpc>
                          <a:spcPts val="2025"/>
                        </a:lnSpc>
                        <a:spcBef>
                          <a:spcPts val="30"/>
                        </a:spcBef>
                      </a:pPr>
                      <a:r>
                        <a:rPr sz="1800" b="1" spc="-5" dirty="0">
                          <a:solidFill>
                            <a:srgbClr val="990033"/>
                          </a:solidFill>
                          <a:latin typeface="Tahoma"/>
                          <a:cs typeface="Tahoma"/>
                        </a:rPr>
                        <a:t>Blunt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584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125"/>
                        </a:lnSpc>
                        <a:buClr>
                          <a:srgbClr val="3333CC"/>
                        </a:buClr>
                        <a:buSzPct val="55263"/>
                        <a:buFont typeface="Wingdings"/>
                        <a:buChar char=""/>
                        <a:tabLst>
                          <a:tab pos="374015" algn="l"/>
                          <a:tab pos="374650" algn="l"/>
                        </a:tabLst>
                      </a:pPr>
                      <a:r>
                        <a:rPr sz="1900" spc="-40" dirty="0">
                          <a:latin typeface="Tahoma"/>
                          <a:cs typeface="Tahoma"/>
                        </a:rPr>
                        <a:t>Taq</a:t>
                      </a:r>
                      <a:r>
                        <a:rPr sz="1800" spc="-40" dirty="0">
                          <a:latin typeface="Tahoma"/>
                          <a:cs typeface="Tahoma"/>
                        </a:rPr>
                        <a:t>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2125"/>
                        </a:lnSpc>
                      </a:pPr>
                      <a:r>
                        <a:rPr sz="1900" spc="-60" dirty="0">
                          <a:latin typeface="Tahoma"/>
                          <a:cs typeface="Tahoma"/>
                        </a:rPr>
                        <a:t>Thermus</a:t>
                      </a:r>
                      <a:r>
                        <a:rPr sz="19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900" spc="-50" dirty="0">
                          <a:latin typeface="Tahoma"/>
                          <a:cs typeface="Tahoma"/>
                        </a:rPr>
                        <a:t>aquaticus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ts val="2090"/>
                        </a:lnSpc>
                        <a:spcBef>
                          <a:spcPts val="30"/>
                        </a:spcBef>
                      </a:pPr>
                      <a:r>
                        <a:rPr sz="1800" dirty="0">
                          <a:latin typeface="Tahoma"/>
                          <a:cs typeface="Tahoma"/>
                        </a:rPr>
                        <a:t>TCGA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ts val="2090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Tahoma"/>
                          <a:cs typeface="Tahoma"/>
                        </a:rPr>
                        <a:t>Sticky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9266" y="2209800"/>
            <a:ext cx="3014133" cy="12192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47800" y="4191000"/>
            <a:ext cx="2837918" cy="120178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51350" y="6030264"/>
            <a:ext cx="40170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https://en.wikipedia.org/wiki/File:EcoRV_Restriction_Site.rsh.svg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858721"/>
            <a:ext cx="742569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240665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 </a:t>
            </a:r>
            <a:r>
              <a:rPr sz="3200" spc="-5" dirty="0">
                <a:latin typeface="Tahoma"/>
                <a:cs typeface="Tahoma"/>
              </a:rPr>
              <a:t>exact </a:t>
            </a:r>
            <a:r>
              <a:rPr sz="3200" dirty="0">
                <a:latin typeface="Tahoma"/>
                <a:cs typeface="Tahoma"/>
              </a:rPr>
              <a:t>nature of </a:t>
            </a:r>
            <a:r>
              <a:rPr sz="3200" spc="-5" dirty="0">
                <a:latin typeface="Tahoma"/>
                <a:cs typeface="Tahoma"/>
              </a:rPr>
              <a:t>the cut </a:t>
            </a:r>
            <a:r>
              <a:rPr sz="3200" dirty="0">
                <a:latin typeface="Tahoma"/>
                <a:cs typeface="Tahoma"/>
              </a:rPr>
              <a:t>produced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by a </a:t>
            </a:r>
            <a:r>
              <a:rPr sz="3200" spc="-5" dirty="0">
                <a:latin typeface="Tahoma"/>
                <a:cs typeface="Tahoma"/>
              </a:rPr>
              <a:t>restriction </a:t>
            </a:r>
            <a:r>
              <a:rPr sz="3200" dirty="0">
                <a:latin typeface="Tahoma"/>
                <a:cs typeface="Tahoma"/>
              </a:rPr>
              <a:t>endonuclease is of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considerable </a:t>
            </a:r>
            <a:r>
              <a:rPr sz="3200" dirty="0">
                <a:latin typeface="Tahoma"/>
                <a:cs typeface="Tahoma"/>
              </a:rPr>
              <a:t>importance in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design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gene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cloning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experiment.</a:t>
            </a:r>
            <a:endParaRPr sz="3200">
              <a:latin typeface="Tahoma"/>
              <a:cs typeface="Tahoma"/>
            </a:endParaRPr>
          </a:p>
          <a:p>
            <a:pPr marL="354965" marR="5080" indent="-342900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Many </a:t>
            </a:r>
            <a:r>
              <a:rPr sz="3200" spc="-5" dirty="0">
                <a:latin typeface="Tahoma"/>
                <a:cs typeface="Tahoma"/>
              </a:rPr>
              <a:t>restriction </a:t>
            </a:r>
            <a:r>
              <a:rPr sz="3200" dirty="0">
                <a:latin typeface="Tahoma"/>
                <a:cs typeface="Tahoma"/>
              </a:rPr>
              <a:t>endonucleases make a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simple </a:t>
            </a:r>
            <a:r>
              <a:rPr sz="3200" dirty="0">
                <a:latin typeface="Tahoma"/>
                <a:cs typeface="Tahoma"/>
              </a:rPr>
              <a:t>double-stranded</a:t>
            </a:r>
            <a:r>
              <a:rPr sz="3200" spc="-5" dirty="0">
                <a:latin typeface="Tahoma"/>
                <a:cs typeface="Tahoma"/>
              </a:rPr>
              <a:t> cut in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middle of </a:t>
            </a:r>
            <a:r>
              <a:rPr sz="3200" spc="-5" dirty="0">
                <a:latin typeface="Tahoma"/>
                <a:cs typeface="Tahoma"/>
              </a:rPr>
              <a:t>the recognition </a:t>
            </a:r>
            <a:r>
              <a:rPr sz="3200" dirty="0">
                <a:latin typeface="Tahoma"/>
                <a:cs typeface="Tahoma"/>
              </a:rPr>
              <a:t>sequence,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resulting </a:t>
            </a:r>
            <a:r>
              <a:rPr sz="3200" dirty="0">
                <a:latin typeface="Tahoma"/>
                <a:cs typeface="Tahoma"/>
              </a:rPr>
              <a:t>in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blunt</a:t>
            </a:r>
            <a:r>
              <a:rPr sz="3200" b="1" spc="-30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end</a:t>
            </a:r>
            <a:r>
              <a:rPr sz="3200" b="1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or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b="1" spc="-5" dirty="0">
                <a:latin typeface="Tahoma"/>
                <a:cs typeface="Tahoma"/>
              </a:rPr>
              <a:t>flush</a:t>
            </a:r>
            <a:r>
              <a:rPr sz="3200" b="1" spc="-20" dirty="0">
                <a:latin typeface="Tahoma"/>
                <a:cs typeface="Tahoma"/>
              </a:rPr>
              <a:t> </a:t>
            </a:r>
            <a:r>
              <a:rPr sz="3200" b="1" spc="5" dirty="0">
                <a:latin typeface="Tahoma"/>
                <a:cs typeface="Tahoma"/>
              </a:rPr>
              <a:t>end</a:t>
            </a:r>
            <a:r>
              <a:rPr sz="3200" spc="5" dirty="0">
                <a:latin typeface="Tahoma"/>
                <a:cs typeface="Tahoma"/>
              </a:rPr>
              <a:t>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438400"/>
            <a:ext cx="9008745" cy="1053465"/>
            <a:chOff x="0" y="2438400"/>
            <a:chExt cx="9008745" cy="1053465"/>
          </a:xfrm>
        </p:grpSpPr>
        <p:sp>
          <p:nvSpPr>
            <p:cNvPr id="3" name="object 3"/>
            <p:cNvSpPr/>
            <p:nvPr/>
          </p:nvSpPr>
          <p:spPr>
            <a:xfrm>
              <a:off x="294132" y="2546603"/>
              <a:ext cx="384175" cy="474345"/>
            </a:xfrm>
            <a:custGeom>
              <a:avLst/>
              <a:gdLst/>
              <a:ahLst/>
              <a:cxnLst/>
              <a:rect l="l" t="t" r="r" b="b"/>
              <a:pathLst>
                <a:path w="384175" h="474344">
                  <a:moveTo>
                    <a:pt x="384048" y="0"/>
                  </a:moveTo>
                  <a:lnTo>
                    <a:pt x="0" y="0"/>
                  </a:lnTo>
                  <a:lnTo>
                    <a:pt x="0" y="348996"/>
                  </a:lnTo>
                  <a:lnTo>
                    <a:pt x="0" y="473964"/>
                  </a:lnTo>
                  <a:lnTo>
                    <a:pt x="384048" y="473964"/>
                  </a:lnTo>
                  <a:lnTo>
                    <a:pt x="384048" y="348996"/>
                  </a:lnTo>
                  <a:lnTo>
                    <a:pt x="384048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8180" y="2546604"/>
              <a:ext cx="327660" cy="47396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17576" y="2968751"/>
              <a:ext cx="370840" cy="474345"/>
            </a:xfrm>
            <a:custGeom>
              <a:avLst/>
              <a:gdLst/>
              <a:ahLst/>
              <a:cxnLst/>
              <a:rect l="l" t="t" r="r" b="b"/>
              <a:pathLst>
                <a:path w="370840" h="474345">
                  <a:moveTo>
                    <a:pt x="370332" y="0"/>
                  </a:moveTo>
                  <a:lnTo>
                    <a:pt x="0" y="0"/>
                  </a:lnTo>
                  <a:lnTo>
                    <a:pt x="0" y="348996"/>
                  </a:lnTo>
                  <a:lnTo>
                    <a:pt x="0" y="473964"/>
                  </a:lnTo>
                  <a:lnTo>
                    <a:pt x="370332" y="473964"/>
                  </a:lnTo>
                  <a:lnTo>
                    <a:pt x="370332" y="348996"/>
                  </a:lnTo>
                  <a:lnTo>
                    <a:pt x="370332" y="0"/>
                  </a:lnTo>
                  <a:close/>
                </a:path>
              </a:pathLst>
            </a:custGeom>
            <a:solidFill>
              <a:srgbClr val="FFC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7908" y="2968751"/>
              <a:ext cx="368808" cy="47396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2895600"/>
              <a:ext cx="560832" cy="42214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35508" y="2438399"/>
              <a:ext cx="32384" cy="1053465"/>
            </a:xfrm>
            <a:custGeom>
              <a:avLst/>
              <a:gdLst/>
              <a:ahLst/>
              <a:cxnLst/>
              <a:rect l="l" t="t" r="r" b="b"/>
              <a:pathLst>
                <a:path w="32384" h="1053464">
                  <a:moveTo>
                    <a:pt x="32004" y="877824"/>
                  </a:moveTo>
                  <a:lnTo>
                    <a:pt x="0" y="877824"/>
                  </a:lnTo>
                  <a:lnTo>
                    <a:pt x="0" y="1053084"/>
                  </a:lnTo>
                  <a:lnTo>
                    <a:pt x="32004" y="1053084"/>
                  </a:lnTo>
                  <a:lnTo>
                    <a:pt x="32004" y="877824"/>
                  </a:lnTo>
                  <a:close/>
                </a:path>
                <a:path w="32384" h="1053464">
                  <a:moveTo>
                    <a:pt x="32004" y="0"/>
                  </a:moveTo>
                  <a:lnTo>
                    <a:pt x="0" y="0"/>
                  </a:lnTo>
                  <a:lnTo>
                    <a:pt x="0" y="822960"/>
                  </a:lnTo>
                  <a:lnTo>
                    <a:pt x="32004" y="822960"/>
                  </a:lnTo>
                  <a:lnTo>
                    <a:pt x="32004" y="0"/>
                  </a:lnTo>
                  <a:close/>
                </a:path>
              </a:pathLst>
            </a:custGeom>
            <a:solidFill>
              <a:srgbClr val="1C1C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5468" y="3261360"/>
              <a:ext cx="8692896" cy="5486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048446" y="2708273"/>
            <a:ext cx="57664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Enzymes </a:t>
            </a:r>
            <a:r>
              <a:rPr sz="3200" dirty="0"/>
              <a:t>in</a:t>
            </a:r>
            <a:r>
              <a:rPr sz="3200" spc="-15" dirty="0"/>
              <a:t> </a:t>
            </a:r>
            <a:r>
              <a:rPr sz="3200" spc="-5" dirty="0"/>
              <a:t>Genetic</a:t>
            </a:r>
            <a:r>
              <a:rPr sz="3200" spc="-10" dirty="0"/>
              <a:t> </a:t>
            </a:r>
            <a:r>
              <a:rPr sz="3200" spc="-5" dirty="0"/>
              <a:t>Engineering</a:t>
            </a:r>
            <a:endParaRPr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9221"/>
            <a:ext cx="745299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3180" indent="-342900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Other restriction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endonucleases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cut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DNA 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slightly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different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way.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With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these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enzymes 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two 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cut</a:t>
            </a:r>
            <a:r>
              <a:rPr sz="2800" spc="-5" dirty="0">
                <a:latin typeface="Tahoma"/>
                <a:cs typeface="Tahoma"/>
              </a:rPr>
              <a:t> at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exactly 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same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position.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Instead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cleavage</a:t>
            </a:r>
            <a:r>
              <a:rPr sz="2800" spc="2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is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staggered</a:t>
            </a:r>
            <a:r>
              <a:rPr sz="2800" spc="-5" dirty="0">
                <a:latin typeface="Tahoma"/>
                <a:cs typeface="Tahoma"/>
              </a:rPr>
              <a:t>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usually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by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two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four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nucleotides,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that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resulting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fragments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have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short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single-stranded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overhangs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dirty="0">
                <a:latin typeface="Tahoma"/>
                <a:cs typeface="Tahoma"/>
              </a:rPr>
              <a:t> each </a:t>
            </a:r>
            <a:r>
              <a:rPr sz="2800" spc="-10" dirty="0">
                <a:latin typeface="Tahoma"/>
                <a:cs typeface="Tahoma"/>
              </a:rPr>
              <a:t>end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1950377"/>
            <a:ext cx="7089140" cy="32454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b="1" dirty="0">
                <a:latin typeface="Tahoma"/>
                <a:cs typeface="Tahoma"/>
              </a:rPr>
              <a:t>Type</a:t>
            </a:r>
            <a:r>
              <a:rPr sz="3200" b="1" spc="-65" dirty="0">
                <a:latin typeface="Tahoma"/>
                <a:cs typeface="Tahoma"/>
              </a:rPr>
              <a:t> </a:t>
            </a:r>
            <a:r>
              <a:rPr sz="3200" b="1" spc="-5" dirty="0">
                <a:latin typeface="Tahoma"/>
                <a:cs typeface="Tahoma"/>
              </a:rPr>
              <a:t>IV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98700"/>
              </a:lnSpc>
              <a:spcBef>
                <a:spcPts val="819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Type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IV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enzymes recognize </a:t>
            </a:r>
            <a:r>
              <a:rPr sz="3200" dirty="0">
                <a:latin typeface="Tahoma"/>
                <a:cs typeface="Tahoma"/>
              </a:rPr>
              <a:t>modified,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typically</a:t>
            </a:r>
            <a:r>
              <a:rPr sz="3200" dirty="0">
                <a:latin typeface="Tahoma"/>
                <a:cs typeface="Tahoma"/>
              </a:rPr>
              <a:t> methylated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and are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exemplified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by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3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McrBC</a:t>
            </a:r>
            <a:r>
              <a:rPr sz="3200" spc="-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 </a:t>
            </a:r>
            <a:r>
              <a:rPr sz="3200" spc="-5" dirty="0">
                <a:latin typeface="Tahoma"/>
                <a:cs typeface="Tahoma"/>
              </a:rPr>
              <a:t>Mrr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systems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350" spc="-70" dirty="0">
                <a:latin typeface="Tahoma"/>
                <a:cs typeface="Tahoma"/>
              </a:rPr>
              <a:t>E.</a:t>
            </a:r>
            <a:r>
              <a:rPr sz="3350" spc="-50" dirty="0">
                <a:latin typeface="Tahoma"/>
                <a:cs typeface="Tahoma"/>
              </a:rPr>
              <a:t> </a:t>
            </a:r>
            <a:r>
              <a:rPr sz="3350" spc="-60" dirty="0">
                <a:latin typeface="Tahoma"/>
                <a:cs typeface="Tahoma"/>
              </a:rPr>
              <a:t>coli</a:t>
            </a:r>
            <a:endParaRPr sz="33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It </a:t>
            </a:r>
            <a:r>
              <a:rPr sz="3200" dirty="0">
                <a:latin typeface="Tahoma"/>
                <a:cs typeface="Tahoma"/>
              </a:rPr>
              <a:t>requires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GTP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for DNA cleavage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7697"/>
            <a:ext cx="7372984" cy="34410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55600" marR="5080" indent="-342900">
              <a:lnSpc>
                <a:spcPct val="99200"/>
              </a:lnSpc>
              <a:spcBef>
                <a:spcPts val="13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It </a:t>
            </a:r>
            <a:r>
              <a:rPr sz="3200" dirty="0">
                <a:latin typeface="Tahoma"/>
                <a:cs typeface="Tahoma"/>
              </a:rPr>
              <a:t>has </a:t>
            </a:r>
            <a:r>
              <a:rPr sz="3200" spc="-5" dirty="0">
                <a:latin typeface="Tahoma"/>
                <a:cs typeface="Tahoma"/>
              </a:rPr>
              <a:t>methyltransferase </a:t>
            </a:r>
            <a:r>
              <a:rPr sz="3200" dirty="0">
                <a:latin typeface="Tahoma"/>
                <a:cs typeface="Tahoma"/>
              </a:rPr>
              <a:t>(MTase) and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endonuclease</a:t>
            </a:r>
            <a:r>
              <a:rPr sz="3200" spc="-5" dirty="0">
                <a:latin typeface="Tahoma"/>
                <a:cs typeface="Tahoma"/>
              </a:rPr>
              <a:t> (ENase)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activity,</a:t>
            </a:r>
            <a:r>
              <a:rPr sz="3200" spc="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 are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combined together </a:t>
            </a:r>
            <a:r>
              <a:rPr sz="3200" dirty="0">
                <a:latin typeface="Tahoma"/>
                <a:cs typeface="Tahoma"/>
              </a:rPr>
              <a:t>in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one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polypeptide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chain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ENase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activity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positively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affected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by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350" spc="-5" dirty="0">
                <a:latin typeface="Tahoma"/>
                <a:cs typeface="Tahoma"/>
              </a:rPr>
              <a:t>S</a:t>
            </a:r>
            <a:r>
              <a:rPr sz="3200" spc="-5" dirty="0">
                <a:latin typeface="Tahoma"/>
                <a:cs typeface="Tahoma"/>
              </a:rPr>
              <a:t>-adenosine-</a:t>
            </a:r>
            <a:r>
              <a:rPr sz="2550" spc="-5" dirty="0">
                <a:latin typeface="Tahoma"/>
                <a:cs typeface="Tahoma"/>
              </a:rPr>
              <a:t>L</a:t>
            </a:r>
            <a:r>
              <a:rPr sz="3200" spc="-5" dirty="0">
                <a:latin typeface="Tahoma"/>
                <a:cs typeface="Tahoma"/>
              </a:rPr>
              <a:t>- </a:t>
            </a:r>
            <a:r>
              <a:rPr sz="3200" dirty="0">
                <a:latin typeface="Tahoma"/>
                <a:cs typeface="Tahoma"/>
              </a:rPr>
              <a:t> methionine (AdoMet) but ATP has no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influence on </a:t>
            </a:r>
            <a:r>
              <a:rPr sz="3200" spc="-5" dirty="0">
                <a:latin typeface="Tahoma"/>
                <a:cs typeface="Tahoma"/>
              </a:rPr>
              <a:t>activity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enzymes.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274065"/>
            <a:ext cx="19145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0000"/>
                </a:solidFill>
                <a:latin typeface="Tahoma"/>
                <a:cs typeface="Tahoma"/>
              </a:rPr>
              <a:t>Type</a:t>
            </a:r>
            <a:r>
              <a:rPr sz="4400" b="1" spc="-8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4400" b="1" dirty="0">
                <a:solidFill>
                  <a:srgbClr val="000000"/>
                </a:solidFill>
                <a:latin typeface="Tahoma"/>
                <a:cs typeface="Tahoma"/>
              </a:rPr>
              <a:t>V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8194" y="1782521"/>
            <a:ext cx="7345680" cy="4904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Type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V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restriction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enzymes</a:t>
            </a:r>
            <a:r>
              <a:rPr sz="3200" dirty="0">
                <a:latin typeface="Tahoma"/>
                <a:cs typeface="Tahoma"/>
              </a:rPr>
              <a:t> (e.g.,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33CC"/>
                </a:solidFill>
                <a:latin typeface="Tahoma"/>
                <a:cs typeface="Tahoma"/>
              </a:rPr>
              <a:t>cas9-gRNA </a:t>
            </a:r>
            <a:r>
              <a:rPr sz="3200" spc="-5" dirty="0">
                <a:latin typeface="Tahoma"/>
                <a:cs typeface="Tahoma"/>
              </a:rPr>
              <a:t>complex from </a:t>
            </a:r>
            <a:r>
              <a:rPr sz="3200" dirty="0">
                <a:latin typeface="Tahoma"/>
                <a:cs typeface="Tahoma"/>
              </a:rPr>
              <a:t>CRISPRs)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utilize guide RNAs </a:t>
            </a:r>
            <a:r>
              <a:rPr sz="3200" spc="-5" dirty="0">
                <a:latin typeface="Tahoma"/>
                <a:cs typeface="Tahoma"/>
              </a:rPr>
              <a:t>to target specific </a:t>
            </a:r>
            <a:r>
              <a:rPr sz="3200" dirty="0">
                <a:latin typeface="Tahoma"/>
                <a:cs typeface="Tahoma"/>
              </a:rPr>
              <a:t> non-palindromic sequences </a:t>
            </a:r>
            <a:r>
              <a:rPr sz="3200" spc="-5" dirty="0">
                <a:latin typeface="Tahoma"/>
                <a:cs typeface="Tahoma"/>
              </a:rPr>
              <a:t>found </a:t>
            </a:r>
            <a:r>
              <a:rPr sz="3200" dirty="0">
                <a:latin typeface="Tahoma"/>
                <a:cs typeface="Tahoma"/>
              </a:rPr>
              <a:t>on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invading organisms. They </a:t>
            </a:r>
            <a:r>
              <a:rPr sz="3200" spc="-5" dirty="0">
                <a:latin typeface="Tahoma"/>
                <a:cs typeface="Tahoma"/>
              </a:rPr>
              <a:t>can cut DNA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variable </a:t>
            </a:r>
            <a:r>
              <a:rPr sz="3200" dirty="0">
                <a:latin typeface="Tahoma"/>
                <a:cs typeface="Tahoma"/>
              </a:rPr>
              <a:t>length, provided </a:t>
            </a:r>
            <a:r>
              <a:rPr sz="3200" spc="-5" dirty="0">
                <a:latin typeface="Tahoma"/>
                <a:cs typeface="Tahoma"/>
              </a:rPr>
              <a:t>that </a:t>
            </a:r>
            <a:r>
              <a:rPr sz="3200" dirty="0">
                <a:latin typeface="Tahoma"/>
                <a:cs typeface="Tahoma"/>
              </a:rPr>
              <a:t>a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suitable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guide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RNA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provided.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The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flexibility</a:t>
            </a:r>
            <a:r>
              <a:rPr sz="3200" spc="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5" dirty="0">
                <a:latin typeface="Tahoma"/>
                <a:cs typeface="Tahoma"/>
              </a:rPr>
              <a:t> ease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use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these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enzymes </a:t>
            </a:r>
            <a:r>
              <a:rPr sz="3200" dirty="0">
                <a:latin typeface="Tahoma"/>
                <a:cs typeface="Tahoma"/>
              </a:rPr>
              <a:t>make </a:t>
            </a:r>
            <a:r>
              <a:rPr sz="3200" spc="-5" dirty="0">
                <a:latin typeface="Tahoma"/>
                <a:cs typeface="Tahoma"/>
              </a:rPr>
              <a:t>them </a:t>
            </a:r>
            <a:r>
              <a:rPr sz="3200" dirty="0">
                <a:latin typeface="Tahoma"/>
                <a:cs typeface="Tahoma"/>
              </a:rPr>
              <a:t>promising </a:t>
            </a:r>
            <a:r>
              <a:rPr sz="3200" spc="-5" dirty="0">
                <a:latin typeface="Tahoma"/>
                <a:cs typeface="Tahoma"/>
              </a:rPr>
              <a:t>for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future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genetic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engineering </a:t>
            </a:r>
            <a:r>
              <a:rPr sz="3200" dirty="0">
                <a:latin typeface="Tahoma"/>
                <a:cs typeface="Tahoma"/>
              </a:rPr>
              <a:t>applications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14377"/>
            <a:ext cx="2108200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spc="-140" dirty="0">
                <a:latin typeface="Tahoma"/>
                <a:cs typeface="Tahoma"/>
              </a:rPr>
              <a:t>Ligases</a:t>
            </a:r>
            <a:endParaRPr sz="46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2047697"/>
            <a:ext cx="800862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2575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dirty="0">
                <a:latin typeface="Tahoma"/>
                <a:cs typeface="Tahoma"/>
              </a:rPr>
              <a:t>The</a:t>
            </a:r>
            <a:r>
              <a:rPr sz="3200" spc="-5" dirty="0">
                <a:latin typeface="Tahoma"/>
                <a:cs typeface="Tahoma"/>
              </a:rPr>
              <a:t> function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DNA</a:t>
            </a:r>
            <a:r>
              <a:rPr sz="3200" dirty="0">
                <a:latin typeface="Tahoma"/>
                <a:cs typeface="Tahoma"/>
              </a:rPr>
              <a:t> ligase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to </a:t>
            </a:r>
            <a:r>
              <a:rPr sz="3200" spc="-5" dirty="0">
                <a:latin typeface="Tahoma"/>
                <a:cs typeface="Tahoma"/>
              </a:rPr>
              <a:t>repair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single-stranded </a:t>
            </a:r>
            <a:r>
              <a:rPr sz="3200" dirty="0">
                <a:latin typeface="Tahoma"/>
                <a:cs typeface="Tahoma"/>
              </a:rPr>
              <a:t>breaks (“discontinuities”)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that </a:t>
            </a:r>
            <a:r>
              <a:rPr sz="3200" dirty="0">
                <a:latin typeface="Tahoma"/>
                <a:cs typeface="Tahoma"/>
              </a:rPr>
              <a:t>arise in double-stranded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 molecules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during,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for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example,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replication.</a:t>
            </a:r>
            <a:endParaRPr sz="3200">
              <a:latin typeface="Tahoma"/>
              <a:cs typeface="Tahoma"/>
            </a:endParaRPr>
          </a:p>
          <a:p>
            <a:pPr marL="355600" marR="5080" indent="-343535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ligases </a:t>
            </a:r>
            <a:r>
              <a:rPr sz="3200" spc="-5" dirty="0">
                <a:latin typeface="Tahoma"/>
                <a:cs typeface="Tahoma"/>
              </a:rPr>
              <a:t>from </a:t>
            </a:r>
            <a:r>
              <a:rPr sz="3200" dirty="0">
                <a:latin typeface="Tahoma"/>
                <a:cs typeface="Tahoma"/>
              </a:rPr>
              <a:t>most organisms </a:t>
            </a:r>
            <a:r>
              <a:rPr sz="3200" spc="-5" dirty="0">
                <a:latin typeface="Tahoma"/>
                <a:cs typeface="Tahoma"/>
              </a:rPr>
              <a:t>can </a:t>
            </a:r>
            <a:r>
              <a:rPr sz="3200" dirty="0">
                <a:latin typeface="Tahoma"/>
                <a:cs typeface="Tahoma"/>
              </a:rPr>
              <a:t>also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join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together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two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individual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fragments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double-stranded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7697"/>
            <a:ext cx="7538084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9050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 </a:t>
            </a:r>
            <a:r>
              <a:rPr sz="3200" spc="-5" dirty="0">
                <a:latin typeface="Tahoma"/>
                <a:cs typeface="Tahoma"/>
              </a:rPr>
              <a:t>final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step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</a:t>
            </a:r>
            <a:r>
              <a:rPr sz="3200" spc="-5" dirty="0">
                <a:latin typeface="Tahoma"/>
                <a:cs typeface="Tahoma"/>
              </a:rPr>
              <a:t> construction </a:t>
            </a:r>
            <a:r>
              <a:rPr sz="3200" dirty="0">
                <a:latin typeface="Tahoma"/>
                <a:cs typeface="Tahoma"/>
              </a:rPr>
              <a:t>of a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recombinant DNA </a:t>
            </a:r>
            <a:r>
              <a:rPr sz="3200" dirty="0">
                <a:latin typeface="Tahoma"/>
                <a:cs typeface="Tahoma"/>
              </a:rPr>
              <a:t>molecule is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joining </a:t>
            </a:r>
            <a:r>
              <a:rPr sz="3200" spc="-5" dirty="0">
                <a:latin typeface="Tahoma"/>
                <a:cs typeface="Tahoma"/>
              </a:rPr>
              <a:t>together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the vector </a:t>
            </a:r>
            <a:r>
              <a:rPr sz="3200" dirty="0">
                <a:latin typeface="Tahoma"/>
                <a:cs typeface="Tahoma"/>
              </a:rPr>
              <a:t>molecule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5" dirty="0">
                <a:latin typeface="Tahoma"/>
                <a:cs typeface="Tahoma"/>
              </a:rPr>
              <a:t> the</a:t>
            </a:r>
            <a:r>
              <a:rPr sz="3200" dirty="0">
                <a:latin typeface="Tahoma"/>
                <a:cs typeface="Tahoma"/>
              </a:rPr>
              <a:t> DNA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to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be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cloned.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98500"/>
              </a:lnSpc>
              <a:spcBef>
                <a:spcPts val="83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All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living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cells </a:t>
            </a:r>
            <a:r>
              <a:rPr sz="3200" dirty="0">
                <a:latin typeface="Tahoma"/>
                <a:cs typeface="Tahoma"/>
              </a:rPr>
              <a:t>produce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ligases,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but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enzyme </a:t>
            </a:r>
            <a:r>
              <a:rPr sz="3200" dirty="0">
                <a:latin typeface="Tahoma"/>
                <a:cs typeface="Tahoma"/>
              </a:rPr>
              <a:t>used in genetic engineering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 usually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purified </a:t>
            </a:r>
            <a:r>
              <a:rPr sz="3200" spc="-5" dirty="0">
                <a:latin typeface="Tahoma"/>
                <a:cs typeface="Tahoma"/>
              </a:rPr>
              <a:t>from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350" spc="-65" dirty="0">
                <a:latin typeface="Tahoma"/>
                <a:cs typeface="Tahoma"/>
              </a:rPr>
              <a:t>E.</a:t>
            </a:r>
            <a:r>
              <a:rPr sz="3350" spc="-50" dirty="0">
                <a:latin typeface="Tahoma"/>
                <a:cs typeface="Tahoma"/>
              </a:rPr>
              <a:t> </a:t>
            </a:r>
            <a:r>
              <a:rPr sz="3350" spc="-60" dirty="0">
                <a:latin typeface="Tahoma"/>
                <a:cs typeface="Tahoma"/>
              </a:rPr>
              <a:t>coli</a:t>
            </a:r>
            <a:r>
              <a:rPr sz="3350" spc="-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bacteria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that </a:t>
            </a:r>
            <a:r>
              <a:rPr sz="3200" dirty="0">
                <a:latin typeface="Tahoma"/>
                <a:cs typeface="Tahoma"/>
              </a:rPr>
              <a:t>have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been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infected </a:t>
            </a:r>
            <a:r>
              <a:rPr sz="3200" spc="-5" dirty="0">
                <a:latin typeface="Tahoma"/>
                <a:cs typeface="Tahoma"/>
              </a:rPr>
              <a:t>with</a:t>
            </a:r>
            <a:r>
              <a:rPr sz="3200" dirty="0">
                <a:latin typeface="Tahoma"/>
                <a:cs typeface="Tahoma"/>
              </a:rPr>
              <a:t> T4 phage.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7697"/>
            <a:ext cx="755269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763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Within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cell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carries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out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very </a:t>
            </a:r>
            <a:r>
              <a:rPr sz="3200" dirty="0">
                <a:latin typeface="Tahoma"/>
                <a:cs typeface="Tahoma"/>
              </a:rPr>
              <a:t>important </a:t>
            </a:r>
            <a:r>
              <a:rPr sz="3200" spc="-5" dirty="0">
                <a:latin typeface="Tahoma"/>
                <a:cs typeface="Tahoma"/>
              </a:rPr>
              <a:t>function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repairing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any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discontinuities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Although discontinuities may arise by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chance </a:t>
            </a:r>
            <a:r>
              <a:rPr sz="3200" dirty="0">
                <a:latin typeface="Tahoma"/>
                <a:cs typeface="Tahoma"/>
              </a:rPr>
              <a:t>breakage of </a:t>
            </a:r>
            <a:r>
              <a:rPr sz="3200" spc="-5" dirty="0">
                <a:latin typeface="Tahoma"/>
                <a:cs typeface="Tahoma"/>
              </a:rPr>
              <a:t>the cell’s DNA </a:t>
            </a:r>
            <a:r>
              <a:rPr sz="3200" dirty="0">
                <a:latin typeface="Tahoma"/>
                <a:cs typeface="Tahoma"/>
              </a:rPr>
              <a:t> molecules, </a:t>
            </a:r>
            <a:r>
              <a:rPr sz="3200" spc="-5" dirty="0">
                <a:latin typeface="Tahoma"/>
                <a:cs typeface="Tahoma"/>
              </a:rPr>
              <a:t>they </a:t>
            </a:r>
            <a:r>
              <a:rPr sz="3200" dirty="0">
                <a:latin typeface="Tahoma"/>
                <a:cs typeface="Tahoma"/>
              </a:rPr>
              <a:t>are also a </a:t>
            </a:r>
            <a:r>
              <a:rPr sz="3200" spc="-5" dirty="0">
                <a:latin typeface="Tahoma"/>
                <a:cs typeface="Tahoma"/>
              </a:rPr>
              <a:t>natural result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processes </a:t>
            </a:r>
            <a:r>
              <a:rPr sz="3200" spc="-5" dirty="0">
                <a:latin typeface="Tahoma"/>
                <a:cs typeface="Tahoma"/>
              </a:rPr>
              <a:t>such </a:t>
            </a:r>
            <a:r>
              <a:rPr sz="3200" dirty="0">
                <a:latin typeface="Tahoma"/>
                <a:cs typeface="Tahoma"/>
              </a:rPr>
              <a:t>as DNA replication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5" dirty="0">
                <a:latin typeface="Tahoma"/>
                <a:cs typeface="Tahoma"/>
              </a:rPr>
              <a:t> recombination.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14377"/>
            <a:ext cx="3578225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spc="-150" dirty="0">
                <a:latin typeface="Tahoma"/>
                <a:cs typeface="Tahoma"/>
              </a:rPr>
              <a:t>Polymerases</a:t>
            </a:r>
            <a:endParaRPr sz="46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7697"/>
            <a:ext cx="722439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0335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DNA polymerases are </a:t>
            </a:r>
            <a:r>
              <a:rPr sz="3200" spc="-5" dirty="0">
                <a:latin typeface="Tahoma"/>
                <a:cs typeface="Tahoma"/>
              </a:rPr>
              <a:t>enzymes that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synthesize </a:t>
            </a:r>
            <a:r>
              <a:rPr sz="3200" dirty="0">
                <a:latin typeface="Tahoma"/>
                <a:cs typeface="Tahoma"/>
              </a:rPr>
              <a:t>a new </a:t>
            </a:r>
            <a:r>
              <a:rPr sz="3200" spc="-5" dirty="0">
                <a:latin typeface="Tahoma"/>
                <a:cs typeface="Tahoma"/>
              </a:rPr>
              <a:t>strand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complementary to </a:t>
            </a:r>
            <a:r>
              <a:rPr sz="3200" dirty="0">
                <a:latin typeface="Tahoma"/>
                <a:cs typeface="Tahoma"/>
              </a:rPr>
              <a:t>an </a:t>
            </a:r>
            <a:r>
              <a:rPr sz="3200" spc="-5" dirty="0">
                <a:latin typeface="Tahoma"/>
                <a:cs typeface="Tahoma"/>
              </a:rPr>
              <a:t>existing DNA </a:t>
            </a:r>
            <a:r>
              <a:rPr sz="3200" dirty="0">
                <a:latin typeface="Tahoma"/>
                <a:cs typeface="Tahoma"/>
              </a:rPr>
              <a:t>or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RNA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template.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Most polymerases </a:t>
            </a:r>
            <a:r>
              <a:rPr sz="3200" spc="-5" dirty="0">
                <a:latin typeface="Tahoma"/>
                <a:cs typeface="Tahoma"/>
              </a:rPr>
              <a:t>can function </a:t>
            </a:r>
            <a:r>
              <a:rPr sz="3200" dirty="0">
                <a:latin typeface="Tahoma"/>
                <a:cs typeface="Tahoma"/>
              </a:rPr>
              <a:t>only if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b="1" dirty="0">
                <a:latin typeface="Tahoma"/>
                <a:cs typeface="Tahoma"/>
              </a:rPr>
              <a:t>template </a:t>
            </a:r>
            <a:r>
              <a:rPr sz="3200" dirty="0">
                <a:latin typeface="Tahoma"/>
                <a:cs typeface="Tahoma"/>
              </a:rPr>
              <a:t>possesses a double-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stranded region that </a:t>
            </a:r>
            <a:r>
              <a:rPr sz="3200" dirty="0">
                <a:latin typeface="Tahoma"/>
                <a:cs typeface="Tahoma"/>
              </a:rPr>
              <a:t>acts as a </a:t>
            </a:r>
            <a:r>
              <a:rPr sz="3200" b="1" spc="-5" dirty="0">
                <a:latin typeface="Tahoma"/>
                <a:cs typeface="Tahoma"/>
              </a:rPr>
              <a:t>primer </a:t>
            </a:r>
            <a:r>
              <a:rPr sz="3200" b="1" spc="-92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for initiation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polymerization.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9221"/>
            <a:ext cx="7402195" cy="34397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0" marR="5080" indent="-342900">
              <a:lnSpc>
                <a:spcPct val="99300"/>
              </a:lnSpc>
              <a:spcBef>
                <a:spcPts val="1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Four types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DNA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polymerase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used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routinely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genetic engineering.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first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DNA</a:t>
            </a:r>
            <a:r>
              <a:rPr sz="28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polymerase</a:t>
            </a:r>
            <a:r>
              <a:rPr sz="2800" spc="3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I</a:t>
            </a:r>
            <a:r>
              <a:rPr sz="2800" spc="-10" dirty="0">
                <a:latin typeface="Tahoma"/>
                <a:cs typeface="Tahoma"/>
              </a:rPr>
              <a:t>,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which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usually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prepared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from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E.</a:t>
            </a:r>
            <a:r>
              <a:rPr sz="2950" spc="-40" dirty="0">
                <a:latin typeface="Tahoma"/>
                <a:cs typeface="Tahoma"/>
              </a:rPr>
              <a:t> </a:t>
            </a:r>
            <a:r>
              <a:rPr sz="2950" spc="-45" dirty="0">
                <a:latin typeface="Tahoma"/>
                <a:cs typeface="Tahoma"/>
              </a:rPr>
              <a:t>coli</a:t>
            </a:r>
            <a:r>
              <a:rPr sz="2800" spc="-45" dirty="0">
                <a:latin typeface="Tahoma"/>
                <a:cs typeface="Tahoma"/>
              </a:rPr>
              <a:t>.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enzyme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attaches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short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single-stranded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region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(or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nick</a:t>
            </a:r>
            <a:r>
              <a:rPr sz="2800" spc="-10" dirty="0">
                <a:latin typeface="Tahoma"/>
                <a:cs typeface="Tahoma"/>
              </a:rPr>
              <a:t>)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a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mainly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double-stranded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molecule,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and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then </a:t>
            </a:r>
            <a:r>
              <a:rPr sz="2800" spc="-5" dirty="0">
                <a:latin typeface="Tahoma"/>
                <a:cs typeface="Tahoma"/>
              </a:rPr>
              <a:t> synthesizes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completely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new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strand, </a:t>
            </a:r>
            <a:r>
              <a:rPr sz="2800" spc="-5" dirty="0">
                <a:latin typeface="Tahoma"/>
                <a:cs typeface="Tahoma"/>
              </a:rPr>
              <a:t> degrading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existing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proceeds.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7697"/>
            <a:ext cx="744791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5104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DNA polymerase I is </a:t>
            </a:r>
            <a:r>
              <a:rPr sz="3200" spc="-5" dirty="0">
                <a:latin typeface="Tahoma"/>
                <a:cs typeface="Tahoma"/>
              </a:rPr>
              <a:t>therefore </a:t>
            </a:r>
            <a:r>
              <a:rPr sz="3200" dirty="0">
                <a:latin typeface="Tahoma"/>
                <a:cs typeface="Tahoma"/>
              </a:rPr>
              <a:t>an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example </a:t>
            </a:r>
            <a:r>
              <a:rPr sz="3200" dirty="0">
                <a:latin typeface="Tahoma"/>
                <a:cs typeface="Tahoma"/>
              </a:rPr>
              <a:t>of an </a:t>
            </a:r>
            <a:r>
              <a:rPr sz="3200" spc="-5" dirty="0">
                <a:latin typeface="Tahoma"/>
                <a:cs typeface="Tahoma"/>
              </a:rPr>
              <a:t>enzyme with </a:t>
            </a:r>
            <a:r>
              <a:rPr sz="3200" dirty="0">
                <a:latin typeface="Tahoma"/>
                <a:cs typeface="Tahoma"/>
              </a:rPr>
              <a:t>a dual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activity—DNA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polymerization and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degradation.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 polymerase </a:t>
            </a:r>
            <a:r>
              <a:rPr sz="3200" spc="-5" dirty="0">
                <a:latin typeface="Tahoma"/>
                <a:cs typeface="Tahoma"/>
              </a:rPr>
              <a:t>and </a:t>
            </a:r>
            <a:r>
              <a:rPr sz="3200" dirty="0">
                <a:latin typeface="Tahoma"/>
                <a:cs typeface="Tahoma"/>
              </a:rPr>
              <a:t>nuclease activities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polymerase I are </a:t>
            </a:r>
            <a:r>
              <a:rPr sz="3200" spc="-5" dirty="0">
                <a:latin typeface="Tahoma"/>
                <a:cs typeface="Tahoma"/>
              </a:rPr>
              <a:t>controlled </a:t>
            </a:r>
            <a:r>
              <a:rPr sz="3200" dirty="0">
                <a:latin typeface="Tahoma"/>
                <a:cs typeface="Tahoma"/>
              </a:rPr>
              <a:t>by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different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parts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of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molecule.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21920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Enzymes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90955" marR="5080" indent="-342900">
              <a:lnSpc>
                <a:spcPct val="90000"/>
              </a:lnSpc>
              <a:spcBef>
                <a:spcPts val="434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sz="2800" spc="-5" dirty="0"/>
              <a:t>Enzymes used</a:t>
            </a:r>
            <a:r>
              <a:rPr sz="2800" spc="5" dirty="0"/>
              <a:t> </a:t>
            </a:r>
            <a:r>
              <a:rPr sz="2800" spc="-5" dirty="0"/>
              <a:t>in</a:t>
            </a:r>
            <a:r>
              <a:rPr sz="2800" spc="-10" dirty="0"/>
              <a:t> </a:t>
            </a:r>
            <a:r>
              <a:rPr sz="2800" spc="-5" dirty="0"/>
              <a:t>plant biotechnology/</a:t>
            </a:r>
            <a:r>
              <a:rPr sz="2800" spc="15" dirty="0"/>
              <a:t> </a:t>
            </a:r>
            <a:r>
              <a:rPr sz="2800" dirty="0"/>
              <a:t>genetic </a:t>
            </a:r>
            <a:r>
              <a:rPr sz="2800" spc="-860" dirty="0"/>
              <a:t> </a:t>
            </a:r>
            <a:r>
              <a:rPr sz="2800" spc="-10" dirty="0"/>
              <a:t>engineering</a:t>
            </a:r>
            <a:r>
              <a:rPr sz="2800" spc="5" dirty="0"/>
              <a:t> </a:t>
            </a:r>
            <a:r>
              <a:rPr sz="2800" spc="-10" dirty="0"/>
              <a:t>can</a:t>
            </a:r>
            <a:r>
              <a:rPr sz="2800" spc="10" dirty="0"/>
              <a:t> </a:t>
            </a:r>
            <a:r>
              <a:rPr sz="2800" spc="-5" dirty="0"/>
              <a:t>be</a:t>
            </a:r>
            <a:r>
              <a:rPr sz="2800" spc="5" dirty="0"/>
              <a:t> </a:t>
            </a:r>
            <a:r>
              <a:rPr sz="2800" spc="-5" dirty="0"/>
              <a:t>grouped</a:t>
            </a:r>
            <a:r>
              <a:rPr sz="2800" spc="10" dirty="0"/>
              <a:t> </a:t>
            </a:r>
            <a:r>
              <a:rPr sz="2800" spc="-5" dirty="0"/>
              <a:t>into</a:t>
            </a:r>
            <a:r>
              <a:rPr sz="2800" spc="5" dirty="0"/>
              <a:t> </a:t>
            </a:r>
            <a:r>
              <a:rPr sz="2800" spc="-5" dirty="0"/>
              <a:t>four</a:t>
            </a:r>
            <a:r>
              <a:rPr sz="2800" spc="10" dirty="0"/>
              <a:t> </a:t>
            </a:r>
            <a:r>
              <a:rPr sz="2800" spc="-5" dirty="0"/>
              <a:t>broad </a:t>
            </a:r>
            <a:r>
              <a:rPr sz="2800" dirty="0"/>
              <a:t> </a:t>
            </a:r>
            <a:r>
              <a:rPr sz="2800" spc="-10" dirty="0"/>
              <a:t>classes,</a:t>
            </a:r>
            <a:r>
              <a:rPr sz="2800" dirty="0"/>
              <a:t> </a:t>
            </a:r>
            <a:r>
              <a:rPr sz="2800" spc="-5" dirty="0"/>
              <a:t>depending</a:t>
            </a:r>
            <a:r>
              <a:rPr sz="2800" spc="10" dirty="0"/>
              <a:t> </a:t>
            </a:r>
            <a:r>
              <a:rPr sz="2800" spc="-5" dirty="0"/>
              <a:t>on</a:t>
            </a:r>
            <a:r>
              <a:rPr sz="2800" spc="15" dirty="0"/>
              <a:t> </a:t>
            </a:r>
            <a:r>
              <a:rPr sz="2800" spc="-10" dirty="0"/>
              <a:t>the</a:t>
            </a:r>
            <a:r>
              <a:rPr sz="2800" spc="-5" dirty="0"/>
              <a:t> type</a:t>
            </a:r>
            <a:r>
              <a:rPr sz="2800" spc="15" dirty="0"/>
              <a:t> </a:t>
            </a:r>
            <a:r>
              <a:rPr sz="2800" spc="-5" dirty="0"/>
              <a:t>of</a:t>
            </a:r>
            <a:r>
              <a:rPr sz="2800" dirty="0"/>
              <a:t> </a:t>
            </a:r>
            <a:r>
              <a:rPr sz="2800" spc="-5" dirty="0"/>
              <a:t>reaction </a:t>
            </a:r>
            <a:r>
              <a:rPr sz="2800" dirty="0"/>
              <a:t> </a:t>
            </a:r>
            <a:r>
              <a:rPr sz="2800" spc="-10" dirty="0"/>
              <a:t>that</a:t>
            </a:r>
            <a:r>
              <a:rPr sz="2800" dirty="0"/>
              <a:t> </a:t>
            </a:r>
            <a:r>
              <a:rPr sz="2800" spc="-10" dirty="0"/>
              <a:t>they</a:t>
            </a:r>
            <a:r>
              <a:rPr sz="2800" spc="10" dirty="0"/>
              <a:t> </a:t>
            </a:r>
            <a:r>
              <a:rPr sz="2800" spc="-10" dirty="0"/>
              <a:t>catalyze:</a:t>
            </a:r>
            <a:endParaRPr sz="2800"/>
          </a:p>
          <a:p>
            <a:pPr marL="1290955" marR="363855" indent="-342900">
              <a:lnSpc>
                <a:spcPts val="3030"/>
              </a:lnSpc>
              <a:spcBef>
                <a:spcPts val="71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402715" algn="l"/>
                <a:tab pos="1403350" algn="l"/>
              </a:tabLst>
            </a:pPr>
            <a:r>
              <a:rPr dirty="0"/>
              <a:t>	</a:t>
            </a:r>
            <a:r>
              <a:rPr sz="2800" b="1" spc="-5" dirty="0">
                <a:latin typeface="Tahoma"/>
                <a:cs typeface="Tahoma"/>
              </a:rPr>
              <a:t>Nucleases</a:t>
            </a:r>
            <a:r>
              <a:rPr sz="2800" b="1" spc="10" dirty="0">
                <a:latin typeface="Tahoma"/>
                <a:cs typeface="Tahoma"/>
              </a:rPr>
              <a:t> </a:t>
            </a:r>
            <a:r>
              <a:rPr sz="2800" spc="-5" dirty="0"/>
              <a:t>are</a:t>
            </a:r>
            <a:r>
              <a:rPr sz="2800" dirty="0"/>
              <a:t> </a:t>
            </a:r>
            <a:r>
              <a:rPr sz="2800" spc="-5" dirty="0"/>
              <a:t>enzymes</a:t>
            </a:r>
            <a:r>
              <a:rPr sz="2800" dirty="0"/>
              <a:t> </a:t>
            </a:r>
            <a:r>
              <a:rPr sz="2800" spc="-5" dirty="0"/>
              <a:t>that</a:t>
            </a:r>
            <a:r>
              <a:rPr sz="2800" spc="-10" dirty="0"/>
              <a:t> </a:t>
            </a:r>
            <a:r>
              <a:rPr sz="2800" dirty="0"/>
              <a:t>cut,</a:t>
            </a:r>
            <a:r>
              <a:rPr sz="2800" spc="-5" dirty="0"/>
              <a:t> shorten, </a:t>
            </a:r>
            <a:r>
              <a:rPr sz="2800" spc="-860" dirty="0"/>
              <a:t> </a:t>
            </a:r>
            <a:r>
              <a:rPr sz="2800" spc="-5" dirty="0"/>
              <a:t>or degrade</a:t>
            </a:r>
            <a:r>
              <a:rPr sz="2800" spc="25" dirty="0"/>
              <a:t> </a:t>
            </a:r>
            <a:r>
              <a:rPr sz="2800" spc="-5" dirty="0"/>
              <a:t>nucleic acid</a:t>
            </a:r>
            <a:r>
              <a:rPr sz="2800" dirty="0"/>
              <a:t> </a:t>
            </a:r>
            <a:r>
              <a:rPr sz="2800" spc="-5" dirty="0"/>
              <a:t>molecules.</a:t>
            </a:r>
            <a:endParaRPr sz="2800">
              <a:latin typeface="Tahoma"/>
              <a:cs typeface="Tahoma"/>
            </a:endParaRPr>
          </a:p>
          <a:p>
            <a:pPr marL="1290955" indent="-342900">
              <a:lnSpc>
                <a:spcPct val="100000"/>
              </a:lnSpc>
              <a:spcBef>
                <a:spcPts val="28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sz="2800" b="1" spc="-10" dirty="0">
                <a:latin typeface="Tahoma"/>
                <a:cs typeface="Tahoma"/>
              </a:rPr>
              <a:t>Ligases</a:t>
            </a:r>
            <a:r>
              <a:rPr sz="2800" b="1" spc="20" dirty="0">
                <a:latin typeface="Tahoma"/>
                <a:cs typeface="Tahoma"/>
              </a:rPr>
              <a:t> </a:t>
            </a:r>
            <a:r>
              <a:rPr sz="2800" spc="-5" dirty="0"/>
              <a:t>join</a:t>
            </a:r>
            <a:r>
              <a:rPr sz="2800" spc="5" dirty="0"/>
              <a:t> </a:t>
            </a:r>
            <a:r>
              <a:rPr sz="2800" spc="-5" dirty="0"/>
              <a:t>nucleic</a:t>
            </a:r>
            <a:r>
              <a:rPr sz="2800" spc="5" dirty="0"/>
              <a:t> </a:t>
            </a:r>
            <a:r>
              <a:rPr sz="2800" spc="-5" dirty="0"/>
              <a:t>acid</a:t>
            </a:r>
            <a:r>
              <a:rPr sz="2800" spc="5" dirty="0"/>
              <a:t> </a:t>
            </a:r>
            <a:r>
              <a:rPr sz="2800" spc="-5" dirty="0"/>
              <a:t>molecules</a:t>
            </a:r>
            <a:r>
              <a:rPr sz="2800" spc="5" dirty="0"/>
              <a:t> </a:t>
            </a:r>
            <a:r>
              <a:rPr sz="2800" spc="-5" dirty="0"/>
              <a:t>together.</a:t>
            </a:r>
            <a:endParaRPr sz="2800">
              <a:latin typeface="Tahoma"/>
              <a:cs typeface="Tahoma"/>
            </a:endParaRPr>
          </a:p>
          <a:p>
            <a:pPr marL="1290955" indent="-342900">
              <a:lnSpc>
                <a:spcPct val="100000"/>
              </a:lnSpc>
              <a:spcBef>
                <a:spcPts val="33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sz="2800" b="1" spc="-10" dirty="0">
                <a:latin typeface="Tahoma"/>
                <a:cs typeface="Tahoma"/>
              </a:rPr>
              <a:t>Polymerases</a:t>
            </a:r>
            <a:r>
              <a:rPr sz="2800" b="1" spc="45" dirty="0">
                <a:latin typeface="Tahoma"/>
                <a:cs typeface="Tahoma"/>
              </a:rPr>
              <a:t> </a:t>
            </a:r>
            <a:r>
              <a:rPr sz="2800" spc="-5" dirty="0"/>
              <a:t>make</a:t>
            </a:r>
            <a:r>
              <a:rPr sz="2800" spc="15" dirty="0"/>
              <a:t> </a:t>
            </a:r>
            <a:r>
              <a:rPr sz="2800" spc="-5" dirty="0"/>
              <a:t>copies</a:t>
            </a:r>
            <a:r>
              <a:rPr sz="2800" dirty="0"/>
              <a:t> of</a:t>
            </a:r>
            <a:r>
              <a:rPr sz="2800" spc="-5" dirty="0"/>
              <a:t> molecules.</a:t>
            </a:r>
            <a:endParaRPr sz="2800">
              <a:latin typeface="Tahoma"/>
              <a:cs typeface="Tahoma"/>
            </a:endParaRPr>
          </a:p>
          <a:p>
            <a:pPr marL="1290955" marR="1355090" indent="-342900">
              <a:lnSpc>
                <a:spcPts val="3020"/>
              </a:lnSpc>
              <a:spcBef>
                <a:spcPts val="7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sz="2800" b="1" spc="-10" dirty="0">
                <a:latin typeface="Tahoma"/>
                <a:cs typeface="Tahoma"/>
              </a:rPr>
              <a:t>Modifying</a:t>
            </a:r>
            <a:r>
              <a:rPr sz="2800" b="1" spc="1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enzymes</a:t>
            </a:r>
            <a:r>
              <a:rPr sz="2800" b="1" spc="25" dirty="0">
                <a:latin typeface="Tahoma"/>
                <a:cs typeface="Tahoma"/>
              </a:rPr>
              <a:t> </a:t>
            </a:r>
            <a:r>
              <a:rPr sz="2800" spc="-5" dirty="0"/>
              <a:t>remove</a:t>
            </a:r>
            <a:r>
              <a:rPr sz="2800" spc="5" dirty="0"/>
              <a:t> </a:t>
            </a:r>
            <a:r>
              <a:rPr sz="2800" spc="-5" dirty="0"/>
              <a:t>or</a:t>
            </a:r>
            <a:r>
              <a:rPr sz="2800" spc="-10" dirty="0"/>
              <a:t> </a:t>
            </a:r>
            <a:r>
              <a:rPr sz="2800" spc="-5" dirty="0"/>
              <a:t>add </a:t>
            </a:r>
            <a:r>
              <a:rPr sz="2800" spc="-860" dirty="0"/>
              <a:t> </a:t>
            </a:r>
            <a:r>
              <a:rPr sz="2800" spc="-5" dirty="0"/>
              <a:t>chemical groups.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533400"/>
            <a:ext cx="8345805" cy="5599430"/>
          </a:xfrm>
          <a:custGeom>
            <a:avLst/>
            <a:gdLst/>
            <a:ahLst/>
            <a:cxnLst/>
            <a:rect l="l" t="t" r="r" b="b"/>
            <a:pathLst>
              <a:path w="8345805" h="5599430">
                <a:moveTo>
                  <a:pt x="8345424" y="0"/>
                </a:moveTo>
                <a:lnTo>
                  <a:pt x="0" y="0"/>
                </a:lnTo>
                <a:lnTo>
                  <a:pt x="0" y="5599176"/>
                </a:lnTo>
                <a:lnTo>
                  <a:pt x="8345424" y="5599176"/>
                </a:lnTo>
                <a:lnTo>
                  <a:pt x="83454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340" y="563626"/>
            <a:ext cx="8136890" cy="5489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dirty="0">
                <a:latin typeface="Tahoma"/>
                <a:cs typeface="Tahoma"/>
              </a:rPr>
              <a:t>The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nuclease activity </a:t>
            </a:r>
            <a:r>
              <a:rPr sz="3200" dirty="0">
                <a:latin typeface="Tahoma"/>
                <a:cs typeface="Tahoma"/>
              </a:rPr>
              <a:t>is </a:t>
            </a:r>
            <a:r>
              <a:rPr sz="3200" spc="-5" dirty="0">
                <a:latin typeface="Tahoma"/>
                <a:cs typeface="Tahoma"/>
              </a:rPr>
              <a:t>contained </a:t>
            </a:r>
            <a:r>
              <a:rPr sz="3200" dirty="0">
                <a:latin typeface="Tahoma"/>
                <a:cs typeface="Tahoma"/>
              </a:rPr>
              <a:t>in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first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323 amino acids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polypeptide, </a:t>
            </a:r>
            <a:r>
              <a:rPr sz="3200" spc="-5" dirty="0">
                <a:latin typeface="Tahoma"/>
                <a:cs typeface="Tahoma"/>
              </a:rPr>
              <a:t>so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removal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this </a:t>
            </a:r>
            <a:r>
              <a:rPr sz="3200" dirty="0">
                <a:latin typeface="Tahoma"/>
                <a:cs typeface="Tahoma"/>
              </a:rPr>
              <a:t>segment leaves a modified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enzyme that retains the </a:t>
            </a:r>
            <a:r>
              <a:rPr sz="3200" dirty="0">
                <a:latin typeface="Tahoma"/>
                <a:cs typeface="Tahoma"/>
              </a:rPr>
              <a:t>polymerase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function </a:t>
            </a:r>
            <a:r>
              <a:rPr sz="3200" dirty="0">
                <a:latin typeface="Tahoma"/>
                <a:cs typeface="Tahoma"/>
              </a:rPr>
              <a:t>but is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unable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to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degrade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DNA.</a:t>
            </a:r>
            <a:endParaRPr sz="3200">
              <a:latin typeface="Tahoma"/>
              <a:cs typeface="Tahoma"/>
            </a:endParaRPr>
          </a:p>
          <a:p>
            <a:pPr marL="355600" marR="220345" indent="-343535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dirty="0">
                <a:latin typeface="Tahoma"/>
                <a:cs typeface="Tahoma"/>
              </a:rPr>
              <a:t>This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modified enzyme</a:t>
            </a:r>
            <a:r>
              <a:rPr sz="3200" dirty="0">
                <a:latin typeface="Tahoma"/>
                <a:cs typeface="Tahoma"/>
              </a:rPr>
              <a:t>,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called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990033"/>
                </a:solidFill>
                <a:latin typeface="Tahoma"/>
                <a:cs typeface="Tahoma"/>
              </a:rPr>
              <a:t>Klenow </a:t>
            </a:r>
            <a:r>
              <a:rPr sz="3200" b="1" spc="-919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990033"/>
                </a:solidFill>
                <a:latin typeface="Tahoma"/>
                <a:cs typeface="Tahoma"/>
              </a:rPr>
              <a:t>fragment</a:t>
            </a:r>
            <a:r>
              <a:rPr sz="3200" dirty="0">
                <a:latin typeface="Tahoma"/>
                <a:cs typeface="Tahoma"/>
              </a:rPr>
              <a:t>, </a:t>
            </a:r>
            <a:r>
              <a:rPr sz="3200" spc="-5" dirty="0">
                <a:latin typeface="Tahoma"/>
                <a:cs typeface="Tahoma"/>
              </a:rPr>
              <a:t>can still </a:t>
            </a:r>
            <a:r>
              <a:rPr sz="3200" dirty="0">
                <a:latin typeface="Tahoma"/>
                <a:cs typeface="Tahoma"/>
              </a:rPr>
              <a:t>synthesize a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complementary DNA strand </a:t>
            </a:r>
            <a:r>
              <a:rPr sz="3200" dirty="0">
                <a:latin typeface="Tahoma"/>
                <a:cs typeface="Tahoma"/>
              </a:rPr>
              <a:t>on a </a:t>
            </a:r>
            <a:r>
              <a:rPr sz="3200" spc="5" dirty="0">
                <a:latin typeface="Tahoma"/>
                <a:cs typeface="Tahoma"/>
              </a:rPr>
              <a:t>single- 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stranded template, </a:t>
            </a:r>
            <a:r>
              <a:rPr sz="3200" dirty="0">
                <a:latin typeface="Tahoma"/>
                <a:cs typeface="Tahoma"/>
              </a:rPr>
              <a:t>but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as it has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no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nuclease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activity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it </a:t>
            </a:r>
            <a:r>
              <a:rPr sz="3200" spc="-5" dirty="0">
                <a:latin typeface="Tahoma"/>
                <a:cs typeface="Tahoma"/>
              </a:rPr>
              <a:t>cannot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continue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synthesis </a:t>
            </a:r>
            <a:r>
              <a:rPr sz="3200" dirty="0">
                <a:latin typeface="Tahoma"/>
                <a:cs typeface="Tahoma"/>
              </a:rPr>
              <a:t>once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</a:t>
            </a:r>
            <a:r>
              <a:rPr sz="3200" dirty="0">
                <a:latin typeface="Tahoma"/>
                <a:cs typeface="Tahoma"/>
              </a:rPr>
              <a:t> nick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 </a:t>
            </a:r>
            <a:r>
              <a:rPr sz="3200" spc="-5" dirty="0">
                <a:latin typeface="Tahoma"/>
                <a:cs typeface="Tahoma"/>
              </a:rPr>
              <a:t>filled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035300" marR="5080" indent="-1727200">
              <a:lnSpc>
                <a:spcPts val="4800"/>
              </a:lnSpc>
              <a:spcBef>
                <a:spcPts val="409"/>
              </a:spcBef>
            </a:pPr>
            <a:r>
              <a:rPr sz="4200" spc="-114" dirty="0"/>
              <a:t>Taq</a:t>
            </a:r>
            <a:r>
              <a:rPr sz="4200" spc="-65" dirty="0"/>
              <a:t> </a:t>
            </a:r>
            <a:r>
              <a:rPr spc="-10" dirty="0"/>
              <a:t>DNA</a:t>
            </a:r>
            <a:r>
              <a:rPr spc="-5" dirty="0"/>
              <a:t> polymerase</a:t>
            </a:r>
            <a:r>
              <a:rPr dirty="0"/>
              <a:t> </a:t>
            </a:r>
            <a:r>
              <a:rPr spc="-5" dirty="0"/>
              <a:t>is</a:t>
            </a:r>
            <a:r>
              <a:rPr spc="-10" dirty="0"/>
              <a:t> DNA </a:t>
            </a:r>
            <a:r>
              <a:rPr spc="-1235" dirty="0"/>
              <a:t> </a:t>
            </a:r>
            <a:r>
              <a:rPr spc="-5" dirty="0"/>
              <a:t>polymerase</a:t>
            </a:r>
            <a:r>
              <a:rPr spc="-10" dirty="0"/>
              <a:t> </a:t>
            </a:r>
            <a:r>
              <a:rPr spc="-5" dirty="0"/>
              <a:t>I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1261617" y="2022954"/>
            <a:ext cx="7313930" cy="279971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54965" marR="5080" indent="-342900">
              <a:lnSpc>
                <a:spcPct val="97300"/>
              </a:lnSpc>
              <a:spcBef>
                <a:spcPts val="220"/>
              </a:spcBef>
              <a:buClr>
                <a:srgbClr val="3333CC"/>
              </a:buClr>
              <a:buSzPct val="5972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600" dirty="0">
                <a:latin typeface="Tahoma"/>
                <a:cs typeface="Tahoma"/>
              </a:rPr>
              <a:t>The</a:t>
            </a:r>
            <a:r>
              <a:rPr sz="3600" spc="-10" dirty="0">
                <a:latin typeface="Tahoma"/>
                <a:cs typeface="Tahoma"/>
              </a:rPr>
              <a:t> </a:t>
            </a:r>
            <a:r>
              <a:rPr sz="3800" spc="-110" dirty="0">
                <a:latin typeface="Tahoma"/>
                <a:cs typeface="Tahoma"/>
              </a:rPr>
              <a:t>Taq</a:t>
            </a:r>
            <a:r>
              <a:rPr sz="3800" spc="-90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DNA</a:t>
            </a:r>
            <a:r>
              <a:rPr sz="3600" spc="-10" dirty="0">
                <a:latin typeface="Tahoma"/>
                <a:cs typeface="Tahoma"/>
              </a:rPr>
              <a:t> </a:t>
            </a:r>
            <a:r>
              <a:rPr sz="3600" dirty="0">
                <a:latin typeface="Tahoma"/>
                <a:cs typeface="Tahoma"/>
              </a:rPr>
              <a:t>polymerase</a:t>
            </a:r>
            <a:r>
              <a:rPr sz="3600" spc="-10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used</a:t>
            </a:r>
            <a:r>
              <a:rPr sz="3600" dirty="0">
                <a:latin typeface="Tahoma"/>
                <a:cs typeface="Tahoma"/>
              </a:rPr>
              <a:t> in </a:t>
            </a:r>
            <a:r>
              <a:rPr sz="3600" spc="5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the</a:t>
            </a:r>
            <a:r>
              <a:rPr sz="3600" spc="-15" dirty="0">
                <a:latin typeface="Tahoma"/>
                <a:cs typeface="Tahoma"/>
              </a:rPr>
              <a:t> </a:t>
            </a:r>
            <a:r>
              <a:rPr sz="3600" dirty="0">
                <a:latin typeface="Tahoma"/>
                <a:cs typeface="Tahoma"/>
              </a:rPr>
              <a:t>polymerase</a:t>
            </a:r>
            <a:r>
              <a:rPr sz="3600" spc="-5" dirty="0">
                <a:latin typeface="Tahoma"/>
                <a:cs typeface="Tahoma"/>
              </a:rPr>
              <a:t> </a:t>
            </a:r>
            <a:r>
              <a:rPr sz="3600" spc="-10" dirty="0">
                <a:latin typeface="Tahoma"/>
                <a:cs typeface="Tahoma"/>
              </a:rPr>
              <a:t>chain</a:t>
            </a:r>
            <a:r>
              <a:rPr sz="3600" spc="20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reaction </a:t>
            </a:r>
            <a:r>
              <a:rPr sz="3600" dirty="0">
                <a:latin typeface="Tahoma"/>
                <a:cs typeface="Tahoma"/>
              </a:rPr>
              <a:t> (PCR) is </a:t>
            </a:r>
            <a:r>
              <a:rPr sz="3600" spc="-5" dirty="0">
                <a:latin typeface="Tahoma"/>
                <a:cs typeface="Tahoma"/>
              </a:rPr>
              <a:t>the DNA </a:t>
            </a:r>
            <a:r>
              <a:rPr sz="3600" dirty="0">
                <a:latin typeface="Tahoma"/>
                <a:cs typeface="Tahoma"/>
              </a:rPr>
              <a:t>polymerase I </a:t>
            </a:r>
            <a:r>
              <a:rPr sz="3600" spc="5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enzyme </a:t>
            </a:r>
            <a:r>
              <a:rPr sz="3600" dirty="0">
                <a:latin typeface="Tahoma"/>
                <a:cs typeface="Tahoma"/>
              </a:rPr>
              <a:t>of</a:t>
            </a:r>
            <a:r>
              <a:rPr sz="3600" spc="-15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the</a:t>
            </a:r>
            <a:r>
              <a:rPr sz="3600" spc="-15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bacterium</a:t>
            </a:r>
            <a:r>
              <a:rPr sz="3600" spc="55" dirty="0">
                <a:latin typeface="Tahoma"/>
                <a:cs typeface="Tahoma"/>
              </a:rPr>
              <a:t> </a:t>
            </a:r>
            <a:r>
              <a:rPr sz="3800" spc="-114" dirty="0">
                <a:latin typeface="Tahoma"/>
                <a:cs typeface="Tahoma"/>
              </a:rPr>
              <a:t>Thermus </a:t>
            </a:r>
            <a:r>
              <a:rPr sz="3800" spc="-1175" dirty="0">
                <a:latin typeface="Tahoma"/>
                <a:cs typeface="Tahoma"/>
              </a:rPr>
              <a:t> </a:t>
            </a:r>
            <a:r>
              <a:rPr sz="3800" spc="-90" dirty="0">
                <a:latin typeface="Tahoma"/>
                <a:cs typeface="Tahoma"/>
              </a:rPr>
              <a:t>aquaticus</a:t>
            </a:r>
            <a:r>
              <a:rPr sz="3600" spc="-90" dirty="0">
                <a:latin typeface="Tahoma"/>
                <a:cs typeface="Tahoma"/>
              </a:rPr>
              <a:t>.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614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Tahoma"/>
                <a:cs typeface="Tahoma"/>
              </a:rPr>
              <a:t>Reverse</a:t>
            </a:r>
            <a:r>
              <a:rPr sz="4400" b="1" spc="-55" dirty="0">
                <a:latin typeface="Tahoma"/>
                <a:cs typeface="Tahoma"/>
              </a:rPr>
              <a:t> </a:t>
            </a:r>
            <a:r>
              <a:rPr sz="4400" b="1" dirty="0">
                <a:latin typeface="Tahoma"/>
                <a:cs typeface="Tahoma"/>
              </a:rPr>
              <a:t>transcriptase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06549"/>
            <a:ext cx="7279640" cy="39947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34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The </a:t>
            </a:r>
            <a:r>
              <a:rPr sz="2800" spc="-10" dirty="0">
                <a:latin typeface="Tahoma"/>
                <a:cs typeface="Tahoma"/>
              </a:rPr>
              <a:t>final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type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 DNA </a:t>
            </a:r>
            <a:r>
              <a:rPr sz="2800" dirty="0">
                <a:latin typeface="Tahoma"/>
                <a:cs typeface="Tahoma"/>
              </a:rPr>
              <a:t>polymerase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that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important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genetic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engineering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reverse </a:t>
            </a:r>
            <a:r>
              <a:rPr sz="2800" b="1" spc="-80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transcriptase</a:t>
            </a:r>
            <a:r>
              <a:rPr sz="2800" spc="-5" dirty="0">
                <a:latin typeface="Tahoma"/>
                <a:cs typeface="Tahoma"/>
              </a:rPr>
              <a:t>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enzyme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involved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replication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several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kinds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virus.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Reverse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transcriptase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unique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that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template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but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RNA.</a:t>
            </a:r>
            <a:endParaRPr sz="2800">
              <a:latin typeface="Tahoma"/>
              <a:cs typeface="Tahoma"/>
            </a:endParaRPr>
          </a:p>
          <a:p>
            <a:pPr marL="355600" marR="330835" indent="-342900">
              <a:lnSpc>
                <a:spcPct val="9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The ability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 </a:t>
            </a:r>
            <a:r>
              <a:rPr sz="2800" spc="-10" dirty="0">
                <a:latin typeface="Tahoma"/>
                <a:cs typeface="Tahoma"/>
              </a:rPr>
              <a:t>this</a:t>
            </a:r>
            <a:r>
              <a:rPr sz="2800" spc="-5" dirty="0">
                <a:latin typeface="Tahoma"/>
                <a:cs typeface="Tahoma"/>
              </a:rPr>
              <a:t> enzyme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 synthesize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complementary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RNA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template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central 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technique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called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complementary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(cDNA)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cloning.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14377"/>
            <a:ext cx="6866255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spc="-185" dirty="0">
                <a:latin typeface="Tahoma"/>
                <a:cs typeface="Tahoma"/>
              </a:rPr>
              <a:t>DNA</a:t>
            </a:r>
            <a:r>
              <a:rPr sz="4650" b="1" spc="-110" dirty="0">
                <a:latin typeface="Tahoma"/>
                <a:cs typeface="Tahoma"/>
              </a:rPr>
              <a:t> </a:t>
            </a:r>
            <a:r>
              <a:rPr sz="4650" b="1" spc="-140" dirty="0">
                <a:latin typeface="Tahoma"/>
                <a:cs typeface="Tahoma"/>
              </a:rPr>
              <a:t>modifying</a:t>
            </a:r>
            <a:r>
              <a:rPr sz="4650" b="1" spc="-125" dirty="0">
                <a:latin typeface="Tahoma"/>
                <a:cs typeface="Tahoma"/>
              </a:rPr>
              <a:t> </a:t>
            </a:r>
            <a:r>
              <a:rPr sz="4650" b="1" spc="-155" dirty="0">
                <a:latin typeface="Tahoma"/>
                <a:cs typeface="Tahoma"/>
              </a:rPr>
              <a:t>enzymes</a:t>
            </a:r>
            <a:endParaRPr sz="46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7697"/>
            <a:ext cx="7014209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There are numerous </a:t>
            </a:r>
            <a:r>
              <a:rPr sz="3200" spc="-5" dirty="0">
                <a:latin typeface="Tahoma"/>
                <a:cs typeface="Tahoma"/>
              </a:rPr>
              <a:t>enzymes that </a:t>
            </a:r>
            <a:r>
              <a:rPr sz="3200" dirty="0">
                <a:latin typeface="Tahoma"/>
                <a:cs typeface="Tahoma"/>
              </a:rPr>
              <a:t> modify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molecules by addition or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removal </a:t>
            </a:r>
            <a:r>
              <a:rPr sz="3200" dirty="0">
                <a:latin typeface="Tahoma"/>
                <a:cs typeface="Tahoma"/>
              </a:rPr>
              <a:t>of </a:t>
            </a:r>
            <a:r>
              <a:rPr sz="3200" spc="-5" dirty="0">
                <a:latin typeface="Tahoma"/>
                <a:cs typeface="Tahoma"/>
              </a:rPr>
              <a:t>specific chemical </a:t>
            </a:r>
            <a:r>
              <a:rPr sz="3200" dirty="0">
                <a:latin typeface="Tahoma"/>
                <a:cs typeface="Tahoma"/>
              </a:rPr>
              <a:t>groups.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The</a:t>
            </a:r>
            <a:r>
              <a:rPr sz="3200" spc="-5" dirty="0">
                <a:latin typeface="Tahoma"/>
                <a:cs typeface="Tahoma"/>
              </a:rPr>
              <a:t> most </a:t>
            </a:r>
            <a:r>
              <a:rPr sz="3200" dirty="0">
                <a:latin typeface="Tahoma"/>
                <a:cs typeface="Tahoma"/>
              </a:rPr>
              <a:t>important are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as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follows: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2624" y="1066800"/>
            <a:ext cx="7772400" cy="5066030"/>
          </a:xfrm>
          <a:custGeom>
            <a:avLst/>
            <a:gdLst/>
            <a:ahLst/>
            <a:cxnLst/>
            <a:rect l="l" t="t" r="r" b="b"/>
            <a:pathLst>
              <a:path w="7772400" h="5066030">
                <a:moveTo>
                  <a:pt x="7772400" y="0"/>
                </a:moveTo>
                <a:lnTo>
                  <a:pt x="0" y="0"/>
                </a:lnTo>
                <a:lnTo>
                  <a:pt x="0" y="5065776"/>
                </a:lnTo>
                <a:lnTo>
                  <a:pt x="7772400" y="5065776"/>
                </a:lnTo>
                <a:lnTo>
                  <a:pt x="777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1617" y="1036674"/>
            <a:ext cx="7601584" cy="486727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194945" indent="-342900">
              <a:lnSpc>
                <a:spcPct val="89800"/>
              </a:lnSpc>
              <a:spcBef>
                <a:spcPts val="45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Tahoma"/>
                <a:cs typeface="Tahoma"/>
              </a:rPr>
              <a:t>Alkaline</a:t>
            </a:r>
            <a:r>
              <a:rPr sz="2800" b="1" spc="30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phosphatase</a:t>
            </a:r>
            <a:r>
              <a:rPr sz="2800" b="1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E.</a:t>
            </a:r>
            <a:r>
              <a:rPr sz="2950" spc="-45" dirty="0">
                <a:latin typeface="Tahoma"/>
                <a:cs typeface="Tahoma"/>
              </a:rPr>
              <a:t> coli</a:t>
            </a:r>
            <a:r>
              <a:rPr sz="2800" spc="-45" dirty="0">
                <a:latin typeface="Tahoma"/>
                <a:cs typeface="Tahoma"/>
              </a:rPr>
              <a:t>,</a:t>
            </a:r>
            <a:r>
              <a:rPr sz="2800" dirty="0">
                <a:latin typeface="Tahoma"/>
                <a:cs typeface="Tahoma"/>
              </a:rPr>
              <a:t> calf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intestinal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tissue,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arctic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shrimp),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which </a:t>
            </a:r>
            <a:r>
              <a:rPr sz="2800" spc="-5" dirty="0">
                <a:latin typeface="Tahoma"/>
                <a:cs typeface="Tahoma"/>
              </a:rPr>
              <a:t> removes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 phosphate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group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present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5</a:t>
            </a:r>
            <a:r>
              <a:rPr sz="2800" spc="-5" dirty="0">
                <a:latin typeface="Tahoma"/>
                <a:cs typeface="Tahoma"/>
              </a:rPr>
              <a:t>′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terminus</a:t>
            </a:r>
            <a:r>
              <a:rPr sz="2800" b="1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molecule.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89800"/>
              </a:lnSpc>
              <a:spcBef>
                <a:spcPts val="5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Tahoma"/>
                <a:cs typeface="Tahoma"/>
              </a:rPr>
              <a:t>Polynucleotide</a:t>
            </a:r>
            <a:r>
              <a:rPr sz="2800" b="1" spc="210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kinase</a:t>
            </a:r>
            <a:r>
              <a:rPr sz="2800" b="1" spc="204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(from</a:t>
            </a:r>
            <a:r>
              <a:rPr sz="2800" spc="190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E.</a:t>
            </a:r>
            <a:r>
              <a:rPr sz="2950" spc="140" dirty="0">
                <a:latin typeface="Tahoma"/>
                <a:cs typeface="Tahoma"/>
              </a:rPr>
              <a:t> </a:t>
            </a:r>
            <a:r>
              <a:rPr sz="2950" spc="-55" dirty="0">
                <a:latin typeface="Tahoma"/>
                <a:cs typeface="Tahoma"/>
              </a:rPr>
              <a:t>coli </a:t>
            </a:r>
            <a:r>
              <a:rPr sz="2950" spc="-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infected with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T4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phage),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which</a:t>
            </a:r>
            <a:r>
              <a:rPr sz="2800" spc="-5" dirty="0">
                <a:latin typeface="Tahoma"/>
                <a:cs typeface="Tahoma"/>
              </a:rPr>
              <a:t> has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 reverse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effect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alkaline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phosphatase,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adding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phosphate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groups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onto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free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5′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termini.</a:t>
            </a:r>
            <a:endParaRPr sz="2800">
              <a:latin typeface="Tahoma"/>
              <a:cs typeface="Tahoma"/>
            </a:endParaRPr>
          </a:p>
          <a:p>
            <a:pPr marL="355600" marR="209550" indent="-342900">
              <a:lnSpc>
                <a:spcPct val="9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Tahoma"/>
                <a:cs typeface="Tahoma"/>
              </a:rPr>
              <a:t>Terminal</a:t>
            </a:r>
            <a:r>
              <a:rPr sz="2800" b="1" spc="15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deoxynucleotidyl</a:t>
            </a:r>
            <a:r>
              <a:rPr sz="2800" b="1" spc="2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transferase </a:t>
            </a:r>
            <a:r>
              <a:rPr sz="2800" b="1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(from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calf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thymus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tissue),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which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adds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more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deoxyribonucleotides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onto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3</a:t>
            </a:r>
            <a:r>
              <a:rPr sz="2800" spc="-5" dirty="0">
                <a:latin typeface="Tahoma"/>
                <a:cs typeface="Tahoma"/>
              </a:rPr>
              <a:t>′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terminus</a:t>
            </a:r>
            <a:r>
              <a:rPr sz="2800" b="1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58826"/>
            <a:ext cx="82391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latin typeface="Tahoma"/>
                <a:cs typeface="Tahoma"/>
              </a:rPr>
              <a:t>Homopolymer</a:t>
            </a:r>
            <a:r>
              <a:rPr sz="4400" b="1" spc="-55" dirty="0">
                <a:latin typeface="Tahoma"/>
                <a:cs typeface="Tahoma"/>
              </a:rPr>
              <a:t> </a:t>
            </a:r>
            <a:r>
              <a:rPr sz="4400" b="1" dirty="0">
                <a:latin typeface="Tahoma"/>
                <a:cs typeface="Tahoma"/>
              </a:rPr>
              <a:t>OR</a:t>
            </a:r>
            <a:r>
              <a:rPr sz="4400" b="1" spc="-20" dirty="0">
                <a:latin typeface="Tahoma"/>
                <a:cs typeface="Tahoma"/>
              </a:rPr>
              <a:t> </a:t>
            </a:r>
            <a:r>
              <a:rPr sz="4400" b="1" spc="-5" dirty="0">
                <a:latin typeface="Tahoma"/>
                <a:cs typeface="Tahoma"/>
              </a:rPr>
              <a:t>T/A</a:t>
            </a:r>
            <a:r>
              <a:rPr sz="4400" b="1" spc="-25" dirty="0">
                <a:latin typeface="Tahoma"/>
                <a:cs typeface="Tahoma"/>
              </a:rPr>
              <a:t> </a:t>
            </a:r>
            <a:r>
              <a:rPr sz="4400" b="1" spc="-5" dirty="0">
                <a:latin typeface="Tahoma"/>
                <a:cs typeface="Tahoma"/>
              </a:rPr>
              <a:t>Tailing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2308986"/>
            <a:ext cx="8145145" cy="318325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6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2182495" algn="l"/>
                <a:tab pos="5042535" algn="l"/>
              </a:tabLst>
            </a:pPr>
            <a:r>
              <a:rPr sz="2800" b="1" spc="-10" dirty="0">
                <a:latin typeface="Tahoma"/>
                <a:cs typeface="Tahoma"/>
              </a:rPr>
              <a:t>Homopolymer</a:t>
            </a:r>
            <a:r>
              <a:rPr sz="2800" b="1" spc="40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OR</a:t>
            </a:r>
            <a:r>
              <a:rPr sz="2800" b="1" spc="-5" dirty="0">
                <a:latin typeface="Tahoma"/>
                <a:cs typeface="Tahoma"/>
              </a:rPr>
              <a:t> T/A Tailing</a:t>
            </a:r>
            <a:r>
              <a:rPr sz="2800" spc="-5" dirty="0">
                <a:latin typeface="Tahoma"/>
                <a:cs typeface="Tahoma"/>
              </a:rPr>
              <a:t>-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important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component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this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method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	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terminal 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deoxynucleotidyl</a:t>
            </a:r>
            <a:r>
              <a:rPr sz="28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transferase</a:t>
            </a:r>
            <a:r>
              <a:rPr sz="2800" spc="-5" dirty="0">
                <a:latin typeface="Tahoma"/>
                <a:cs typeface="Tahoma"/>
              </a:rPr>
              <a:t>.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enzyme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adds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nucleotides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 3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-OH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end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DNA without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any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complementary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sequence.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up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10-40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nucleotide	which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can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single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type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nucleotide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(homopolymer)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residue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end.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This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method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can</a:t>
            </a:r>
            <a:r>
              <a:rPr sz="2800" spc="-5" dirty="0">
                <a:latin typeface="Tahoma"/>
                <a:cs typeface="Tahoma"/>
              </a:rPr>
              <a:t> be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applied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both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vector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insert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simultaneously.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1950161"/>
            <a:ext cx="7571740" cy="402653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7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This method uses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ability of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annealing of complementary </a:t>
            </a:r>
            <a:r>
              <a:rPr sz="3200" spc="-5" dirty="0">
                <a:latin typeface="Tahoma"/>
                <a:cs typeface="Tahoma"/>
              </a:rPr>
              <a:t>strands </a:t>
            </a:r>
            <a:r>
              <a:rPr sz="3200" dirty="0">
                <a:latin typeface="Tahoma"/>
                <a:cs typeface="Tahoma"/>
              </a:rPr>
              <a:t>or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sequences. Suppose a </a:t>
            </a:r>
            <a:r>
              <a:rPr sz="3200" spc="-5" dirty="0">
                <a:latin typeface="Tahoma"/>
                <a:cs typeface="Tahoma"/>
              </a:rPr>
              <a:t>vector </a:t>
            </a:r>
            <a:r>
              <a:rPr sz="3200" dirty="0">
                <a:latin typeface="Tahoma"/>
                <a:cs typeface="Tahoma"/>
              </a:rPr>
              <a:t>has an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oligo( dA) sequence at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3 -OH </a:t>
            </a:r>
            <a:r>
              <a:rPr sz="3200" spc="-5" dirty="0">
                <a:latin typeface="Tahoma"/>
                <a:cs typeface="Tahoma"/>
              </a:rPr>
              <a:t>end </a:t>
            </a:r>
            <a:r>
              <a:rPr sz="3200" dirty="0">
                <a:latin typeface="Tahoma"/>
                <a:cs typeface="Tahoma"/>
              </a:rPr>
              <a:t> and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insert has an oligo(dT)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sequence at its 3 -OH end. Then </a:t>
            </a:r>
            <a:r>
              <a:rPr sz="3200" spc="-5" dirty="0">
                <a:latin typeface="Tahoma"/>
                <a:cs typeface="Tahoma"/>
              </a:rPr>
              <a:t>when </a:t>
            </a:r>
            <a:r>
              <a:rPr sz="3200" dirty="0">
                <a:latin typeface="Tahoma"/>
                <a:cs typeface="Tahoma"/>
              </a:rPr>
              <a:t> both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molecules are mixed,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 molecules</a:t>
            </a:r>
            <a:r>
              <a:rPr sz="3200" spc="14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</a:t>
            </a:r>
            <a:r>
              <a:rPr sz="3200" spc="1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held</a:t>
            </a:r>
            <a:r>
              <a:rPr sz="3200" spc="15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by</a:t>
            </a:r>
            <a:r>
              <a:rPr sz="3200" spc="14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hydrogen</a:t>
            </a:r>
            <a:r>
              <a:rPr sz="3200" spc="14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bond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or can anneal until </a:t>
            </a:r>
            <a:r>
              <a:rPr sz="3200" spc="-5" dirty="0">
                <a:latin typeface="Tahoma"/>
                <a:cs typeface="Tahoma"/>
              </a:rPr>
              <a:t>the </a:t>
            </a:r>
            <a:r>
              <a:rPr sz="3200" dirty="0">
                <a:latin typeface="Tahoma"/>
                <a:cs typeface="Tahoma"/>
              </a:rPr>
              <a:t>ligase joins </a:t>
            </a:r>
            <a:r>
              <a:rPr sz="3200" spc="-5" dirty="0">
                <a:latin typeface="Tahoma"/>
                <a:cs typeface="Tahoma"/>
              </a:rPr>
              <a:t>them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by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phosphodiester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bond.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24758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Nucleases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858721"/>
            <a:ext cx="7546340" cy="4904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‘Nucleases degrade DNA molecules by </a:t>
            </a:r>
            <a:r>
              <a:rPr sz="32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breaking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the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phosphodiester bonds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that </a:t>
            </a:r>
            <a:r>
              <a:rPr sz="3200" spc="-98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link</a:t>
            </a:r>
            <a:r>
              <a:rPr sz="3200" spc="1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one</a:t>
            </a:r>
            <a:r>
              <a:rPr sz="3200" spc="-1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nucleotide</a:t>
            </a:r>
            <a:r>
              <a:rPr sz="32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to the</a:t>
            </a:r>
            <a:r>
              <a:rPr sz="32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990033"/>
                </a:solidFill>
                <a:latin typeface="Tahoma"/>
                <a:cs typeface="Tahoma"/>
              </a:rPr>
              <a:t>next in a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DNA </a:t>
            </a:r>
            <a:r>
              <a:rPr sz="3200" spc="-98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990033"/>
                </a:solidFill>
                <a:latin typeface="Tahoma"/>
                <a:cs typeface="Tahoma"/>
              </a:rPr>
              <a:t>strand. </a:t>
            </a:r>
            <a:r>
              <a:rPr sz="3200" dirty="0">
                <a:latin typeface="Tahoma"/>
                <a:cs typeface="Tahoma"/>
              </a:rPr>
              <a:t>In addition to </a:t>
            </a:r>
            <a:r>
              <a:rPr sz="3200" spc="-5" dirty="0">
                <a:latin typeface="Tahoma"/>
                <a:cs typeface="Tahoma"/>
              </a:rPr>
              <a:t>their</a:t>
            </a:r>
            <a:r>
              <a:rPr sz="3200" dirty="0">
                <a:latin typeface="Tahoma"/>
                <a:cs typeface="Tahoma"/>
              </a:rPr>
              <a:t> important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biological </a:t>
            </a:r>
            <a:r>
              <a:rPr sz="3200" spc="-5" dirty="0">
                <a:latin typeface="Tahoma"/>
                <a:cs typeface="Tahoma"/>
              </a:rPr>
              <a:t>role, </a:t>
            </a:r>
            <a:r>
              <a:rPr sz="3200" dirty="0">
                <a:latin typeface="Tahoma"/>
                <a:cs typeface="Tahoma"/>
              </a:rPr>
              <a:t>nucleases have </a:t>
            </a:r>
            <a:r>
              <a:rPr sz="3200" spc="-5" dirty="0">
                <a:latin typeface="Tahoma"/>
                <a:cs typeface="Tahoma"/>
              </a:rPr>
              <a:t>emerged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as</a:t>
            </a:r>
            <a:r>
              <a:rPr sz="3200" spc="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useful</a:t>
            </a:r>
            <a:r>
              <a:rPr sz="3200" spc="9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tools</a:t>
            </a:r>
            <a:r>
              <a:rPr sz="3200" spc="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</a:t>
            </a:r>
            <a:r>
              <a:rPr sz="3200" spc="9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laboratory</a:t>
            </a:r>
            <a:r>
              <a:rPr sz="3200" spc="8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studies, </a:t>
            </a:r>
            <a:r>
              <a:rPr sz="3200" dirty="0">
                <a:latin typeface="Tahoma"/>
                <a:cs typeface="Tahoma"/>
              </a:rPr>
              <a:t> and have led </a:t>
            </a:r>
            <a:r>
              <a:rPr sz="3200" spc="-5" dirty="0">
                <a:latin typeface="Tahoma"/>
                <a:cs typeface="Tahoma"/>
              </a:rPr>
              <a:t>to the </a:t>
            </a:r>
            <a:r>
              <a:rPr sz="3200" dirty="0">
                <a:latin typeface="Tahoma"/>
                <a:cs typeface="Tahoma"/>
              </a:rPr>
              <a:t>development of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such fields </a:t>
            </a:r>
            <a:r>
              <a:rPr sz="3200" dirty="0">
                <a:latin typeface="Tahoma"/>
                <a:cs typeface="Tahoma"/>
              </a:rPr>
              <a:t>as </a:t>
            </a:r>
            <a:r>
              <a:rPr sz="3200" spc="-5" dirty="0">
                <a:latin typeface="Tahoma"/>
                <a:cs typeface="Tahoma"/>
              </a:rPr>
              <a:t>recombinant DNA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technology,</a:t>
            </a:r>
            <a:r>
              <a:rPr sz="3200" dirty="0">
                <a:latin typeface="Tahoma"/>
                <a:cs typeface="Tahoma"/>
              </a:rPr>
              <a:t> molecular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cloning,</a:t>
            </a:r>
            <a:r>
              <a:rPr sz="3200" dirty="0">
                <a:latin typeface="Tahoma"/>
                <a:cs typeface="Tahoma"/>
              </a:rPr>
              <a:t> and</a:t>
            </a:r>
            <a:endParaRPr sz="32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Tahoma"/>
                <a:cs typeface="Tahoma"/>
              </a:rPr>
              <a:t>genomics’.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1998929"/>
            <a:ext cx="7459345" cy="402653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9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“Processes </a:t>
            </a:r>
            <a:r>
              <a:rPr sz="3200" dirty="0">
                <a:latin typeface="Tahoma"/>
                <a:cs typeface="Tahoma"/>
              </a:rPr>
              <a:t>under </a:t>
            </a:r>
            <a:r>
              <a:rPr sz="3200" spc="-5" dirty="0">
                <a:latin typeface="Tahoma"/>
                <a:cs typeface="Tahoma"/>
              </a:rPr>
              <a:t>control </a:t>
            </a:r>
            <a:r>
              <a:rPr sz="3200" dirty="0">
                <a:latin typeface="Tahoma"/>
                <a:cs typeface="Tahoma"/>
              </a:rPr>
              <a:t>of nucleases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 </a:t>
            </a:r>
            <a:r>
              <a:rPr sz="3200" spc="-5" dirty="0">
                <a:latin typeface="Tahoma"/>
                <a:cs typeface="Tahoma"/>
              </a:rPr>
              <a:t>for example </a:t>
            </a:r>
            <a:r>
              <a:rPr sz="3200" dirty="0">
                <a:latin typeface="Tahoma"/>
                <a:cs typeface="Tahoma"/>
              </a:rPr>
              <a:t>protective mechanisms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against </a:t>
            </a:r>
            <a:r>
              <a:rPr sz="3200" spc="-5" dirty="0">
                <a:latin typeface="Tahoma"/>
                <a:cs typeface="Tahoma"/>
              </a:rPr>
              <a:t>"foreign" </a:t>
            </a:r>
            <a:r>
              <a:rPr sz="3200" dirty="0">
                <a:latin typeface="Tahoma"/>
                <a:cs typeface="Tahoma"/>
              </a:rPr>
              <a:t>(invading) </a:t>
            </a:r>
            <a:r>
              <a:rPr sz="3200" spc="-5" dirty="0">
                <a:latin typeface="Tahoma"/>
                <a:cs typeface="Tahoma"/>
              </a:rPr>
              <a:t>DNA, </a:t>
            </a:r>
            <a:r>
              <a:rPr sz="3200" dirty="0">
                <a:latin typeface="Tahoma"/>
                <a:cs typeface="Tahoma"/>
              </a:rPr>
              <a:t> degradation of host </a:t>
            </a:r>
            <a:r>
              <a:rPr sz="3200" spc="-5" dirty="0">
                <a:latin typeface="Tahoma"/>
                <a:cs typeface="Tahoma"/>
              </a:rPr>
              <a:t>cell DNA </a:t>
            </a:r>
            <a:r>
              <a:rPr sz="3200" dirty="0">
                <a:latin typeface="Tahoma"/>
                <a:cs typeface="Tahoma"/>
              </a:rPr>
              <a:t>after </a:t>
            </a:r>
            <a:r>
              <a:rPr sz="3200" spc="-5" dirty="0">
                <a:latin typeface="Tahoma"/>
                <a:cs typeface="Tahoma"/>
              </a:rPr>
              <a:t>virus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infections,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repair,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recombination, DNA synthesis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DNA </a:t>
            </a:r>
            <a:r>
              <a:rPr sz="3200" dirty="0">
                <a:latin typeface="Tahoma"/>
                <a:cs typeface="Tahoma"/>
              </a:rPr>
              <a:t> packaging in </a:t>
            </a:r>
            <a:r>
              <a:rPr sz="3200" spc="-5" dirty="0">
                <a:latin typeface="Tahoma"/>
                <a:cs typeface="Tahoma"/>
              </a:rPr>
              <a:t>chromosomes </a:t>
            </a:r>
            <a:r>
              <a:rPr sz="3200" dirty="0">
                <a:latin typeface="Tahoma"/>
                <a:cs typeface="Tahoma"/>
              </a:rPr>
              <a:t>and </a:t>
            </a:r>
            <a:r>
              <a:rPr sz="3200" spc="-5" dirty="0">
                <a:latin typeface="Tahoma"/>
                <a:cs typeface="Tahoma"/>
              </a:rPr>
              <a:t>viral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compartments, </a:t>
            </a:r>
            <a:r>
              <a:rPr sz="3200" dirty="0">
                <a:latin typeface="Tahoma"/>
                <a:cs typeface="Tahoma"/>
              </a:rPr>
              <a:t>maturation of RNAs or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RNA </a:t>
            </a:r>
            <a:r>
              <a:rPr sz="3200" spc="-5" dirty="0">
                <a:latin typeface="Tahoma"/>
                <a:cs typeface="Tahoma"/>
              </a:rPr>
              <a:t>splicing.”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06549"/>
            <a:ext cx="7584440" cy="37814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379095" indent="-342900">
              <a:lnSpc>
                <a:spcPct val="90000"/>
              </a:lnSpc>
              <a:spcBef>
                <a:spcPts val="434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Nucleases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phosphoidesterases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with a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tremendous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variability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their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substrate </a:t>
            </a:r>
            <a:r>
              <a:rPr sz="2800" spc="-5" dirty="0">
                <a:latin typeface="Tahoma"/>
                <a:cs typeface="Tahoma"/>
              </a:rPr>
              <a:t> requirements. There are </a:t>
            </a:r>
            <a:r>
              <a:rPr sz="2800" spc="-10" dirty="0">
                <a:latin typeface="Tahoma"/>
                <a:cs typeface="Tahoma"/>
              </a:rPr>
              <a:t>two </a:t>
            </a:r>
            <a:r>
              <a:rPr sz="2800" spc="-5" dirty="0">
                <a:latin typeface="Tahoma"/>
                <a:cs typeface="Tahoma"/>
              </a:rPr>
              <a:t>different </a:t>
            </a:r>
            <a:r>
              <a:rPr sz="2800" spc="-10" dirty="0">
                <a:latin typeface="Tahoma"/>
                <a:cs typeface="Tahoma"/>
              </a:rPr>
              <a:t>kinds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 nuclease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333CC"/>
              </a:buClr>
              <a:buFont typeface="Wingdings"/>
              <a:buChar char=""/>
            </a:pPr>
            <a:endParaRPr sz="3650">
              <a:latin typeface="Tahoma"/>
              <a:cs typeface="Tahoma"/>
            </a:endParaRPr>
          </a:p>
          <a:p>
            <a:pPr marL="355600" marR="260350" indent="-342900">
              <a:lnSpc>
                <a:spcPts val="3020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Tahoma"/>
                <a:cs typeface="Tahoma"/>
              </a:rPr>
              <a:t>Exonucleases</a:t>
            </a:r>
            <a:r>
              <a:rPr sz="2800" b="1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remove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nucleotides one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time</a:t>
            </a:r>
            <a:r>
              <a:rPr sz="2800" spc="-5" dirty="0">
                <a:latin typeface="Tahoma"/>
                <a:cs typeface="Tahoma"/>
              </a:rPr>
              <a:t>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molecule.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ts val="3020"/>
              </a:lnSpc>
              <a:spcBef>
                <a:spcPts val="68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Tahoma"/>
                <a:cs typeface="Tahoma"/>
              </a:rPr>
              <a:t>Endonucleases</a:t>
            </a:r>
            <a:r>
              <a:rPr sz="2800" b="1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able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break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internal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phosphodiester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bonds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within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DNA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3199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Classificati</a:t>
            </a:r>
            <a:r>
              <a:rPr sz="4400" spc="-15" dirty="0"/>
              <a:t>o</a:t>
            </a:r>
            <a:r>
              <a:rPr sz="4400" dirty="0"/>
              <a:t>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22044" y="2047697"/>
            <a:ext cx="7588884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They </a:t>
            </a:r>
            <a:r>
              <a:rPr sz="3200" spc="-5" dirty="0">
                <a:latin typeface="Tahoma"/>
                <a:cs typeface="Tahoma"/>
              </a:rPr>
              <a:t>are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classified</a:t>
            </a:r>
            <a:r>
              <a:rPr sz="3200" dirty="0">
                <a:latin typeface="Tahoma"/>
                <a:cs typeface="Tahoma"/>
              </a:rPr>
              <a:t> by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their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specificity</a:t>
            </a:r>
            <a:r>
              <a:rPr sz="3200" dirty="0">
                <a:latin typeface="Tahoma"/>
                <a:cs typeface="Tahoma"/>
              </a:rPr>
              <a:t> of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their </a:t>
            </a:r>
            <a:r>
              <a:rPr sz="3200" dirty="0">
                <a:latin typeface="Tahoma"/>
                <a:cs typeface="Tahoma"/>
              </a:rPr>
              <a:t>requirement </a:t>
            </a:r>
            <a:r>
              <a:rPr sz="3200" spc="-5" dirty="0">
                <a:latin typeface="Tahoma"/>
                <a:cs typeface="Tahoma"/>
              </a:rPr>
              <a:t>for either </a:t>
            </a:r>
            <a:r>
              <a:rPr sz="3200" dirty="0">
                <a:latin typeface="Tahoma"/>
                <a:cs typeface="Tahoma"/>
              </a:rPr>
              <a:t>a </a:t>
            </a:r>
            <a:r>
              <a:rPr sz="3200" spc="-5" dirty="0">
                <a:latin typeface="Tahoma"/>
                <a:cs typeface="Tahoma"/>
              </a:rPr>
              <a:t>free end </a:t>
            </a:r>
            <a:r>
              <a:rPr sz="3200" dirty="0">
                <a:latin typeface="Tahoma"/>
                <a:cs typeface="Tahoma"/>
              </a:rPr>
              <a:t> (exo)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spc="-10" dirty="0">
                <a:latin typeface="Tahoma"/>
                <a:cs typeface="Tahoma"/>
              </a:rPr>
              <a:t>to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start working</a:t>
            </a:r>
            <a:r>
              <a:rPr sz="3200" dirty="0">
                <a:latin typeface="Tahoma"/>
                <a:cs typeface="Tahoma"/>
              </a:rPr>
              <a:t> or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they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start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from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anywhere</a:t>
            </a:r>
            <a:r>
              <a:rPr sz="3200" spc="7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within</a:t>
            </a:r>
            <a:r>
              <a:rPr sz="3200" spc="10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</a:t>
            </a:r>
            <a:r>
              <a:rPr sz="3200" spc="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molecule</a:t>
            </a:r>
            <a:r>
              <a:rPr sz="3200" spc="8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(endo)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even</a:t>
            </a:r>
            <a:r>
              <a:rPr sz="3200" spc="16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when</a:t>
            </a:r>
            <a:r>
              <a:rPr sz="3200" spc="15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no</a:t>
            </a:r>
            <a:r>
              <a:rPr sz="3200" spc="14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free</a:t>
            </a:r>
            <a:r>
              <a:rPr sz="3200" spc="16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ends</a:t>
            </a:r>
            <a:r>
              <a:rPr sz="3200" spc="13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</a:t>
            </a:r>
            <a:r>
              <a:rPr sz="3200" spc="15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available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as </a:t>
            </a:r>
            <a:r>
              <a:rPr sz="3200" spc="-5" dirty="0">
                <a:latin typeface="Tahoma"/>
                <a:cs typeface="Tahoma"/>
              </a:rPr>
              <a:t>for example </a:t>
            </a:r>
            <a:r>
              <a:rPr sz="3200" dirty="0">
                <a:latin typeface="Tahoma"/>
                <a:cs typeface="Tahoma"/>
              </a:rPr>
              <a:t>in a </a:t>
            </a:r>
            <a:r>
              <a:rPr sz="3200" spc="-5" dirty="0">
                <a:latin typeface="Tahoma"/>
                <a:cs typeface="Tahoma"/>
              </a:rPr>
              <a:t>covalently closed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circle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3308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Exonucleases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482" rIns="0" bIns="0" rtlCol="0">
            <a:spAutoFit/>
          </a:bodyPr>
          <a:lstStyle/>
          <a:p>
            <a:pPr marL="1290955" marR="25654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dirty="0"/>
              <a:t>The </a:t>
            </a:r>
            <a:r>
              <a:rPr spc="-5" dirty="0"/>
              <a:t>main </a:t>
            </a:r>
            <a:r>
              <a:rPr dirty="0"/>
              <a:t>distinction between different </a:t>
            </a:r>
            <a:r>
              <a:rPr spc="-985" dirty="0"/>
              <a:t> </a:t>
            </a:r>
            <a:r>
              <a:rPr spc="-5" dirty="0"/>
              <a:t>exonucleases </a:t>
            </a:r>
            <a:r>
              <a:rPr dirty="0"/>
              <a:t>lies in </a:t>
            </a:r>
            <a:r>
              <a:rPr spc="-5" dirty="0"/>
              <a:t>the </a:t>
            </a:r>
            <a:r>
              <a:rPr dirty="0"/>
              <a:t>number of </a:t>
            </a:r>
            <a:r>
              <a:rPr spc="5" dirty="0"/>
              <a:t> </a:t>
            </a:r>
            <a:r>
              <a:rPr spc="-5" dirty="0"/>
              <a:t>strands that </a:t>
            </a:r>
            <a:r>
              <a:rPr dirty="0"/>
              <a:t>are degraded </a:t>
            </a:r>
            <a:r>
              <a:rPr spc="-5" dirty="0"/>
              <a:t>when </a:t>
            </a:r>
            <a:r>
              <a:rPr dirty="0"/>
              <a:t>a </a:t>
            </a:r>
            <a:r>
              <a:rPr spc="5" dirty="0"/>
              <a:t> </a:t>
            </a:r>
            <a:r>
              <a:rPr dirty="0"/>
              <a:t>double-stranded</a:t>
            </a:r>
            <a:r>
              <a:rPr spc="-20" dirty="0"/>
              <a:t> </a:t>
            </a:r>
            <a:r>
              <a:rPr dirty="0"/>
              <a:t>molecule</a:t>
            </a:r>
            <a:r>
              <a:rPr spc="-10" dirty="0"/>
              <a:t> </a:t>
            </a:r>
            <a:r>
              <a:rPr dirty="0"/>
              <a:t>is </a:t>
            </a:r>
            <a:r>
              <a:rPr spc="-5" dirty="0"/>
              <a:t>attacked.</a:t>
            </a:r>
          </a:p>
          <a:p>
            <a:pPr marL="1290955" marR="5080" indent="-342900">
              <a:lnSpc>
                <a:spcPct val="98500"/>
              </a:lnSpc>
              <a:spcBef>
                <a:spcPts val="83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1290955" algn="l"/>
                <a:tab pos="1291590" algn="l"/>
              </a:tabLst>
            </a:pPr>
            <a:r>
              <a:rPr spc="-5" dirty="0"/>
              <a:t>For</a:t>
            </a:r>
            <a:r>
              <a:rPr spc="95" dirty="0"/>
              <a:t> </a:t>
            </a:r>
            <a:r>
              <a:rPr spc="-5" dirty="0"/>
              <a:t>example</a:t>
            </a:r>
            <a:r>
              <a:rPr spc="85" dirty="0"/>
              <a:t> </a:t>
            </a:r>
            <a:r>
              <a:rPr spc="-5" dirty="0"/>
              <a:t>Bal31</a:t>
            </a:r>
            <a:r>
              <a:rPr spc="105" dirty="0"/>
              <a:t> </a:t>
            </a:r>
            <a:r>
              <a:rPr dirty="0"/>
              <a:t>degrades</a:t>
            </a:r>
            <a:r>
              <a:rPr spc="65" dirty="0"/>
              <a:t> </a:t>
            </a:r>
            <a:r>
              <a:rPr dirty="0"/>
              <a:t>both </a:t>
            </a:r>
            <a:r>
              <a:rPr spc="5" dirty="0"/>
              <a:t> </a:t>
            </a:r>
            <a:r>
              <a:rPr spc="-5" dirty="0"/>
              <a:t>strand and</a:t>
            </a:r>
            <a:r>
              <a:rPr spc="10" dirty="0"/>
              <a:t> </a:t>
            </a:r>
            <a:r>
              <a:rPr sz="3350" spc="-70" dirty="0"/>
              <a:t>E.</a:t>
            </a:r>
            <a:r>
              <a:rPr sz="3350" spc="-50" dirty="0"/>
              <a:t> </a:t>
            </a:r>
            <a:r>
              <a:rPr sz="3350" spc="-60" dirty="0"/>
              <a:t>coli</a:t>
            </a:r>
            <a:r>
              <a:rPr sz="3350" spc="-35" dirty="0"/>
              <a:t> </a:t>
            </a:r>
            <a:r>
              <a:rPr spc="-5" dirty="0"/>
              <a:t>exonuclease</a:t>
            </a:r>
            <a:r>
              <a:rPr spc="-10" dirty="0"/>
              <a:t> </a:t>
            </a:r>
            <a:r>
              <a:rPr dirty="0"/>
              <a:t>III </a:t>
            </a:r>
            <a:r>
              <a:rPr spc="5" dirty="0"/>
              <a:t> </a:t>
            </a:r>
            <a:r>
              <a:rPr dirty="0"/>
              <a:t>degrades only one </a:t>
            </a:r>
            <a:r>
              <a:rPr spc="-5" dirty="0"/>
              <a:t>strand and </a:t>
            </a:r>
            <a:r>
              <a:rPr dirty="0"/>
              <a:t>only </a:t>
            </a:r>
            <a:r>
              <a:rPr spc="-5" dirty="0"/>
              <a:t>from </a:t>
            </a:r>
            <a:r>
              <a:rPr spc="-985" dirty="0"/>
              <a:t> </a:t>
            </a:r>
            <a:r>
              <a:rPr spc="-5" dirty="0"/>
              <a:t>the</a:t>
            </a:r>
            <a:r>
              <a:rPr spc="-10" dirty="0"/>
              <a:t> </a:t>
            </a:r>
            <a:r>
              <a:rPr dirty="0"/>
              <a:t>3′ </a:t>
            </a:r>
            <a:r>
              <a:rPr spc="-5" dirty="0"/>
              <a:t>terminus.</a:t>
            </a:r>
            <a:endParaRPr sz="33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1617" y="2049221"/>
            <a:ext cx="7522845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00" indent="-342900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The same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criterion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can 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used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 classify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endonucleases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‘S1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endonuclease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cleaves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single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where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DNase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 cuts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both </a:t>
            </a:r>
            <a:r>
              <a:rPr sz="2800" spc="-10" dirty="0">
                <a:latin typeface="Tahoma"/>
                <a:cs typeface="Tahoma"/>
              </a:rPr>
              <a:t>single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double-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stranded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molecules’</a:t>
            </a:r>
            <a:endParaRPr sz="2800">
              <a:latin typeface="Tahoma"/>
              <a:cs typeface="Tahoma"/>
            </a:endParaRPr>
          </a:p>
          <a:p>
            <a:pPr marL="355600" marR="1905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Restriction enzymes</a:t>
            </a:r>
            <a:r>
              <a:rPr sz="2800" spc="1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are</a:t>
            </a:r>
            <a:r>
              <a:rPr sz="28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the</a:t>
            </a:r>
            <a:r>
              <a:rPr sz="2800" spc="2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special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group</a:t>
            </a:r>
            <a:r>
              <a:rPr sz="2800" spc="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of </a:t>
            </a:r>
            <a:r>
              <a:rPr sz="2800" spc="-86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endonucleases</a:t>
            </a:r>
            <a:r>
              <a:rPr sz="2800" spc="2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that</a:t>
            </a:r>
            <a:r>
              <a:rPr sz="2800" spc="2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cleaves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double</a:t>
            </a:r>
            <a:r>
              <a:rPr sz="2800" spc="2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stranded </a:t>
            </a:r>
            <a:r>
              <a:rPr sz="2800" spc="-86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DNA 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only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at</a:t>
            </a:r>
            <a:r>
              <a:rPr sz="2800" spc="5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a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limited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number</a:t>
            </a:r>
            <a:r>
              <a:rPr sz="2800" spc="1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of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specific </a:t>
            </a:r>
            <a:r>
              <a:rPr sz="280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990033"/>
                </a:solidFill>
                <a:latin typeface="Tahoma"/>
                <a:cs typeface="Tahoma"/>
              </a:rPr>
              <a:t>recognition</a:t>
            </a:r>
            <a:r>
              <a:rPr sz="2800" spc="10" dirty="0">
                <a:solidFill>
                  <a:srgbClr val="990033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990033"/>
                </a:solidFill>
                <a:latin typeface="Tahoma"/>
                <a:cs typeface="Tahoma"/>
              </a:rPr>
              <a:t>sites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9969" y="944626"/>
            <a:ext cx="36525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Endonucleases</a:t>
            </a:r>
            <a:endParaRPr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1578</Words>
  <Application>Microsoft Office PowerPoint</Application>
  <PresentationFormat>On-screen Show (4:3)</PresentationFormat>
  <Paragraphs>117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Enzymes in Genetic Engineering</vt:lpstr>
      <vt:lpstr>Enzymes</vt:lpstr>
      <vt:lpstr>Nucleases</vt:lpstr>
      <vt:lpstr>Slide 5</vt:lpstr>
      <vt:lpstr>Slide 6</vt:lpstr>
      <vt:lpstr>Classification</vt:lpstr>
      <vt:lpstr>Exonucleases</vt:lpstr>
      <vt:lpstr>Endonucleases</vt:lpstr>
      <vt:lpstr>Restriction endonucleases  the enzymes for cutting DNA</vt:lpstr>
      <vt:lpstr>Slide 11</vt:lpstr>
      <vt:lpstr>Type I</vt:lpstr>
      <vt:lpstr>Slide 13</vt:lpstr>
      <vt:lpstr>Slide 14</vt:lpstr>
      <vt:lpstr>Type III</vt:lpstr>
      <vt:lpstr>Slide 16</vt:lpstr>
      <vt:lpstr>Recognition sequences for some restriction  endonucleases.</vt:lpstr>
      <vt:lpstr>Slide 18</vt:lpstr>
      <vt:lpstr>Slide 19</vt:lpstr>
      <vt:lpstr>Slide 20</vt:lpstr>
      <vt:lpstr>Slide 21</vt:lpstr>
      <vt:lpstr>Slide 22</vt:lpstr>
      <vt:lpstr>Type V</vt:lpstr>
      <vt:lpstr>Ligases</vt:lpstr>
      <vt:lpstr>Slide 25</vt:lpstr>
      <vt:lpstr>Slide 26</vt:lpstr>
      <vt:lpstr>Polymerases</vt:lpstr>
      <vt:lpstr>Slide 28</vt:lpstr>
      <vt:lpstr>Slide 29</vt:lpstr>
      <vt:lpstr>Slide 30</vt:lpstr>
      <vt:lpstr>Taq DNA polymerase is DNA  polymerase I</vt:lpstr>
      <vt:lpstr>Reverse transcriptase</vt:lpstr>
      <vt:lpstr>DNA modifying enzymes</vt:lpstr>
      <vt:lpstr>Slide 34</vt:lpstr>
      <vt:lpstr>Homopolymer OR T/A Tailing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sgi</dc:creator>
  <cp:lastModifiedBy>dnr</cp:lastModifiedBy>
  <cp:revision>2</cp:revision>
  <dcterms:created xsi:type="dcterms:W3CDTF">2024-06-25T05:38:46Z</dcterms:created>
  <dcterms:modified xsi:type="dcterms:W3CDTF">2024-06-26T04:20:39Z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2024-06-25T00:00:00Z</vt:filetime>
  </property>
</Properties>
</file>