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handoutMasterIdLst>
    <p:handoutMasterId r:id="rId19"/>
  </p:handoutMasterIdLst>
  <p:sldIdLst>
    <p:sldId id="293" r:id="rId2"/>
    <p:sldId id="295" r:id="rId3"/>
    <p:sldId id="259" r:id="rId4"/>
    <p:sldId id="275" r:id="rId5"/>
    <p:sldId id="276" r:id="rId6"/>
    <p:sldId id="277" r:id="rId7"/>
    <p:sldId id="278" r:id="rId8"/>
    <p:sldId id="279" r:id="rId9"/>
    <p:sldId id="280" r:id="rId10"/>
    <p:sldId id="281" r:id="rId11"/>
    <p:sldId id="282" r:id="rId12"/>
    <p:sldId id="283" r:id="rId13"/>
    <p:sldId id="284" r:id="rId14"/>
    <p:sldId id="285" r:id="rId15"/>
    <p:sldId id="286" r:id="rId16"/>
    <p:sldId id="287" r:id="rId17"/>
    <p:sldId id="288" r:id="rId18"/>
  </p:sldIdLst>
  <p:sldSz cx="9144000" cy="6858000" type="screen4x3"/>
  <p:notesSz cx="6954838" cy="93091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r" defTabSz="914400" rtl="1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r" defTabSz="914400" rtl="1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r" defTabSz="914400" rtl="1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r" defTabSz="914400" rtl="1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353" autoAdjust="0"/>
    <p:restoredTop sz="94660"/>
  </p:normalViewPr>
  <p:slideViewPr>
    <p:cSldViewPr>
      <p:cViewPr varScale="1">
        <p:scale>
          <a:sx n="62" d="100"/>
          <a:sy n="62" d="100"/>
        </p:scale>
        <p:origin x="-156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019AE87-D0D1-4249-A1C2-18F90E9AC3C5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/>
      <dgm:spPr/>
    </dgm:pt>
    <dgm:pt modelId="{B7D671AD-36C2-44C7-B24D-2BC5E5DE0E1D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rPr>
            <a:t>Blotting technique</a:t>
          </a:r>
        </a:p>
      </dgm:t>
    </dgm:pt>
    <dgm:pt modelId="{CB7FFE16-5181-4717-B669-3BB507E5C52F}" type="parTrans" cxnId="{A5C23DA9-FCCA-4C81-BADB-C40DE8D75F49}">
      <dgm:prSet/>
      <dgm:spPr/>
    </dgm:pt>
    <dgm:pt modelId="{D3CF5196-CC0D-47E4-8E24-F85C1A09BC8D}" type="sibTrans" cxnId="{A5C23DA9-FCCA-4C81-BADB-C40DE8D75F49}">
      <dgm:prSet/>
      <dgm:spPr/>
    </dgm:pt>
    <dgm:pt modelId="{6020DB1E-8472-4805-9F29-A65F54F1990F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rPr>
            <a:t/>
          </a:r>
          <a:br>
            <a:rPr kumimoji="0" lang="en-US" altLang="en-US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rPr>
          </a:br>
          <a:r>
            <a:rPr kumimoji="0" lang="en-US" altLang="en-US" b="0" i="0" u="none" strike="noStrike" cap="none" normalizeH="0" baseline="0">
              <a:ln>
                <a:noFill/>
              </a:ln>
              <a:solidFill>
                <a:srgbClr val="FF0000"/>
              </a:solidFill>
              <a:effectLst/>
            </a:rPr>
            <a:t>Southern Blot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US" altLang="en-US" b="0" i="0" u="none" strike="noStrike" cap="none" normalizeH="0" baseline="0">
            <a:ln>
              <a:noFill/>
            </a:ln>
            <a:solidFill>
              <a:schemeClr val="tx1"/>
            </a:solidFill>
            <a:effectLst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rPr>
            <a:t>It is used to detect DNA.</a:t>
          </a:r>
          <a:br>
            <a:rPr kumimoji="0" lang="en-US" altLang="en-US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rPr>
          </a:br>
          <a:endParaRPr kumimoji="0" lang="en-US" altLang="en-US" b="0" i="0" u="none" strike="noStrike" cap="none" normalizeH="0" baseline="0">
            <a:ln>
              <a:noFill/>
            </a:ln>
            <a:solidFill>
              <a:schemeClr val="tx1"/>
            </a:solidFill>
            <a:effectLst/>
          </a:endParaRPr>
        </a:p>
      </dgm:t>
    </dgm:pt>
    <dgm:pt modelId="{1F9E1D52-9235-4CFE-98AE-F10D5062A043}" type="parTrans" cxnId="{30CEC9DA-7A0D-46AC-BA6E-8DC4EB53B7DD}">
      <dgm:prSet/>
      <dgm:spPr/>
    </dgm:pt>
    <dgm:pt modelId="{63011A55-4157-4A02-9D96-4587589602D9}" type="sibTrans" cxnId="{30CEC9DA-7A0D-46AC-BA6E-8DC4EB53B7DD}">
      <dgm:prSet/>
      <dgm:spPr/>
    </dgm:pt>
    <dgm:pt modelId="{EB07A4AD-1842-4FA2-B151-7ED5C6C9E48A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b="0" i="0" u="none" strike="noStrike" cap="none" normalizeH="0" baseline="0">
              <a:ln>
                <a:noFill/>
              </a:ln>
              <a:solidFill>
                <a:srgbClr val="FF0000"/>
              </a:solidFill>
              <a:effectLst/>
            </a:rPr>
            <a:t>Northern Blot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US" altLang="en-US" b="0" i="0" u="none" strike="noStrike" cap="none" normalizeH="0" baseline="0">
            <a:ln>
              <a:noFill/>
            </a:ln>
            <a:solidFill>
              <a:srgbClr val="FF0000"/>
            </a:solidFill>
            <a:effectLst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rPr>
            <a:t>It is used to detect RNA.</a:t>
          </a:r>
        </a:p>
      </dgm:t>
    </dgm:pt>
    <dgm:pt modelId="{D3BE1A62-C09A-4C9A-9051-F175E93D3CE7}" type="parTrans" cxnId="{CECFD8BF-79C8-4950-AD40-CEF137C83648}">
      <dgm:prSet/>
      <dgm:spPr/>
    </dgm:pt>
    <dgm:pt modelId="{D15C2302-8A40-454D-90F3-BCF57CC1BABD}" type="sibTrans" cxnId="{CECFD8BF-79C8-4950-AD40-CEF137C83648}">
      <dgm:prSet/>
      <dgm:spPr/>
    </dgm:pt>
    <dgm:pt modelId="{1805FBBA-30BC-4913-A5CC-F760FA18DB79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rPr>
            <a:t> </a:t>
          </a:r>
          <a:r>
            <a:rPr kumimoji="0" lang="en-US" altLang="en-US" b="0" i="0" u="none" strike="noStrike" cap="none" normalizeH="0" baseline="0">
              <a:ln>
                <a:noFill/>
              </a:ln>
              <a:solidFill>
                <a:srgbClr val="FF0000"/>
              </a:solidFill>
              <a:effectLst/>
            </a:rPr>
            <a:t>Western blot</a:t>
          </a:r>
          <a:r>
            <a:rPr kumimoji="0" lang="en-US" altLang="en-US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rPr>
            <a:t>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US" altLang="en-US" b="0" i="0" u="none" strike="noStrike" cap="none" normalizeH="0" baseline="0">
            <a:ln>
              <a:noFill/>
            </a:ln>
            <a:solidFill>
              <a:schemeClr val="tx1"/>
            </a:solidFill>
            <a:effectLst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rPr>
            <a:t>It is used to detect protein.</a:t>
          </a:r>
        </a:p>
      </dgm:t>
    </dgm:pt>
    <dgm:pt modelId="{62A4E5BF-534B-46B9-A6EE-2E7F3BDEA67B}" type="parTrans" cxnId="{A15D7EAA-F106-45A5-A4F8-B18725D147AD}">
      <dgm:prSet/>
      <dgm:spPr/>
    </dgm:pt>
    <dgm:pt modelId="{C21D877E-C101-4008-98D6-8F41AF145075}" type="sibTrans" cxnId="{A15D7EAA-F106-45A5-A4F8-B18725D147AD}">
      <dgm:prSet/>
      <dgm:spPr/>
    </dgm:pt>
    <dgm:pt modelId="{311E13FB-CADB-408C-9AE2-450EFA51F89D}" type="pres">
      <dgm:prSet presAssocID="{F019AE87-D0D1-4249-A1C2-18F90E9AC3C5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0FDB9071-7F57-46BB-92D6-32EB63AB3746}" type="pres">
      <dgm:prSet presAssocID="{B7D671AD-36C2-44C7-B24D-2BC5E5DE0E1D}" presName="hierRoot1" presStyleCnt="0">
        <dgm:presLayoutVars>
          <dgm:hierBranch/>
        </dgm:presLayoutVars>
      </dgm:prSet>
      <dgm:spPr/>
    </dgm:pt>
    <dgm:pt modelId="{B0FE48D2-02F2-429C-A602-01DF8B2240B7}" type="pres">
      <dgm:prSet presAssocID="{B7D671AD-36C2-44C7-B24D-2BC5E5DE0E1D}" presName="rootComposite1" presStyleCnt="0"/>
      <dgm:spPr/>
    </dgm:pt>
    <dgm:pt modelId="{C0893CCF-BCDD-48D3-B9A0-151D869A370E}" type="pres">
      <dgm:prSet presAssocID="{B7D671AD-36C2-44C7-B24D-2BC5E5DE0E1D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2592F99-8306-4020-8489-4C62C8FB5E3D}" type="pres">
      <dgm:prSet presAssocID="{B7D671AD-36C2-44C7-B24D-2BC5E5DE0E1D}" presName="rootConnector1" presStyleLbl="node1" presStyleIdx="0" presStyleCnt="0"/>
      <dgm:spPr/>
      <dgm:t>
        <a:bodyPr/>
        <a:lstStyle/>
        <a:p>
          <a:endParaRPr lang="en-US"/>
        </a:p>
      </dgm:t>
    </dgm:pt>
    <dgm:pt modelId="{302E45CA-BCE0-4773-852E-0537CEC3AF59}" type="pres">
      <dgm:prSet presAssocID="{B7D671AD-36C2-44C7-B24D-2BC5E5DE0E1D}" presName="hierChild2" presStyleCnt="0"/>
      <dgm:spPr/>
    </dgm:pt>
    <dgm:pt modelId="{93EBE22E-F524-4D9B-AE84-89CA536DF495}" type="pres">
      <dgm:prSet presAssocID="{1F9E1D52-9235-4CFE-98AE-F10D5062A043}" presName="Name35" presStyleLbl="parChTrans1D2" presStyleIdx="0" presStyleCnt="3"/>
      <dgm:spPr/>
    </dgm:pt>
    <dgm:pt modelId="{95DA3EA7-E3D6-4639-9DD1-2B8BA0A41052}" type="pres">
      <dgm:prSet presAssocID="{6020DB1E-8472-4805-9F29-A65F54F1990F}" presName="hierRoot2" presStyleCnt="0">
        <dgm:presLayoutVars>
          <dgm:hierBranch/>
        </dgm:presLayoutVars>
      </dgm:prSet>
      <dgm:spPr/>
    </dgm:pt>
    <dgm:pt modelId="{4DCD4FB1-94C0-4F7B-9EFF-62E79AA9342B}" type="pres">
      <dgm:prSet presAssocID="{6020DB1E-8472-4805-9F29-A65F54F1990F}" presName="rootComposite" presStyleCnt="0"/>
      <dgm:spPr/>
    </dgm:pt>
    <dgm:pt modelId="{9EA668CE-CDCD-4A20-81D3-3A71A7642326}" type="pres">
      <dgm:prSet presAssocID="{6020DB1E-8472-4805-9F29-A65F54F1990F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DA9C620-E28F-4DA3-B875-6116368ECCCD}" type="pres">
      <dgm:prSet presAssocID="{6020DB1E-8472-4805-9F29-A65F54F1990F}" presName="rootConnector" presStyleLbl="node2" presStyleIdx="0" presStyleCnt="3"/>
      <dgm:spPr/>
      <dgm:t>
        <a:bodyPr/>
        <a:lstStyle/>
        <a:p>
          <a:endParaRPr lang="en-US"/>
        </a:p>
      </dgm:t>
    </dgm:pt>
    <dgm:pt modelId="{0B1EC562-EA73-435B-9EF0-A2D3C7623247}" type="pres">
      <dgm:prSet presAssocID="{6020DB1E-8472-4805-9F29-A65F54F1990F}" presName="hierChild4" presStyleCnt="0"/>
      <dgm:spPr/>
    </dgm:pt>
    <dgm:pt modelId="{1FEE3811-1CD1-49E1-B750-711A0830CE42}" type="pres">
      <dgm:prSet presAssocID="{6020DB1E-8472-4805-9F29-A65F54F1990F}" presName="hierChild5" presStyleCnt="0"/>
      <dgm:spPr/>
    </dgm:pt>
    <dgm:pt modelId="{4D7A1DF8-AFD0-43F6-9676-AAA973BBC4A6}" type="pres">
      <dgm:prSet presAssocID="{D3BE1A62-C09A-4C9A-9051-F175E93D3CE7}" presName="Name35" presStyleLbl="parChTrans1D2" presStyleIdx="1" presStyleCnt="3"/>
      <dgm:spPr/>
    </dgm:pt>
    <dgm:pt modelId="{AF553308-70E8-4F40-A5D7-86D4F5CCCA40}" type="pres">
      <dgm:prSet presAssocID="{EB07A4AD-1842-4FA2-B151-7ED5C6C9E48A}" presName="hierRoot2" presStyleCnt="0">
        <dgm:presLayoutVars>
          <dgm:hierBranch/>
        </dgm:presLayoutVars>
      </dgm:prSet>
      <dgm:spPr/>
    </dgm:pt>
    <dgm:pt modelId="{85F564E6-F92B-4734-81F5-C9448259792A}" type="pres">
      <dgm:prSet presAssocID="{EB07A4AD-1842-4FA2-B151-7ED5C6C9E48A}" presName="rootComposite" presStyleCnt="0"/>
      <dgm:spPr/>
    </dgm:pt>
    <dgm:pt modelId="{8E435620-C451-40BD-9CE1-C698D4AC544A}" type="pres">
      <dgm:prSet presAssocID="{EB07A4AD-1842-4FA2-B151-7ED5C6C9E48A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46A0FFA-D65A-4A76-B604-096B3E57604D}" type="pres">
      <dgm:prSet presAssocID="{EB07A4AD-1842-4FA2-B151-7ED5C6C9E48A}" presName="rootConnector" presStyleLbl="node2" presStyleIdx="1" presStyleCnt="3"/>
      <dgm:spPr/>
      <dgm:t>
        <a:bodyPr/>
        <a:lstStyle/>
        <a:p>
          <a:endParaRPr lang="en-US"/>
        </a:p>
      </dgm:t>
    </dgm:pt>
    <dgm:pt modelId="{56F19DCC-0D8F-414B-84A3-B933524FC847}" type="pres">
      <dgm:prSet presAssocID="{EB07A4AD-1842-4FA2-B151-7ED5C6C9E48A}" presName="hierChild4" presStyleCnt="0"/>
      <dgm:spPr/>
    </dgm:pt>
    <dgm:pt modelId="{0F9F8B1B-1083-4511-BE36-A1EE115865AE}" type="pres">
      <dgm:prSet presAssocID="{EB07A4AD-1842-4FA2-B151-7ED5C6C9E48A}" presName="hierChild5" presStyleCnt="0"/>
      <dgm:spPr/>
    </dgm:pt>
    <dgm:pt modelId="{48247314-7675-4042-822B-5AE2FD2B13E2}" type="pres">
      <dgm:prSet presAssocID="{62A4E5BF-534B-46B9-A6EE-2E7F3BDEA67B}" presName="Name35" presStyleLbl="parChTrans1D2" presStyleIdx="2" presStyleCnt="3"/>
      <dgm:spPr/>
    </dgm:pt>
    <dgm:pt modelId="{8E88C9E3-769D-4AEB-BE9C-0B253A6A08C5}" type="pres">
      <dgm:prSet presAssocID="{1805FBBA-30BC-4913-A5CC-F760FA18DB79}" presName="hierRoot2" presStyleCnt="0">
        <dgm:presLayoutVars>
          <dgm:hierBranch/>
        </dgm:presLayoutVars>
      </dgm:prSet>
      <dgm:spPr/>
    </dgm:pt>
    <dgm:pt modelId="{847DC029-0439-4193-9709-F34F387E35A6}" type="pres">
      <dgm:prSet presAssocID="{1805FBBA-30BC-4913-A5CC-F760FA18DB79}" presName="rootComposite" presStyleCnt="0"/>
      <dgm:spPr/>
    </dgm:pt>
    <dgm:pt modelId="{E8C6C3D2-6BD8-44B8-9DA4-31D426565E96}" type="pres">
      <dgm:prSet presAssocID="{1805FBBA-30BC-4913-A5CC-F760FA18DB79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D15C838-E662-409B-A525-A91E902D5856}" type="pres">
      <dgm:prSet presAssocID="{1805FBBA-30BC-4913-A5CC-F760FA18DB79}" presName="rootConnector" presStyleLbl="node2" presStyleIdx="2" presStyleCnt="3"/>
      <dgm:spPr/>
      <dgm:t>
        <a:bodyPr/>
        <a:lstStyle/>
        <a:p>
          <a:endParaRPr lang="en-US"/>
        </a:p>
      </dgm:t>
    </dgm:pt>
    <dgm:pt modelId="{850494BC-A225-4986-BA33-2B09BCCBCC38}" type="pres">
      <dgm:prSet presAssocID="{1805FBBA-30BC-4913-A5CC-F760FA18DB79}" presName="hierChild4" presStyleCnt="0"/>
      <dgm:spPr/>
    </dgm:pt>
    <dgm:pt modelId="{9AC22C25-6733-41E9-9A4D-B460B5B890FC}" type="pres">
      <dgm:prSet presAssocID="{1805FBBA-30BC-4913-A5CC-F760FA18DB79}" presName="hierChild5" presStyleCnt="0"/>
      <dgm:spPr/>
    </dgm:pt>
    <dgm:pt modelId="{EF76BD67-FF7B-4897-B013-5E07FA99D030}" type="pres">
      <dgm:prSet presAssocID="{B7D671AD-36C2-44C7-B24D-2BC5E5DE0E1D}" presName="hierChild3" presStyleCnt="0"/>
      <dgm:spPr/>
    </dgm:pt>
  </dgm:ptLst>
  <dgm:cxnLst>
    <dgm:cxn modelId="{8750D50A-383A-4F26-BBF6-1E769BD64DC0}" type="presOf" srcId="{1F9E1D52-9235-4CFE-98AE-F10D5062A043}" destId="{93EBE22E-F524-4D9B-AE84-89CA536DF495}" srcOrd="0" destOrd="0" presId="urn:microsoft.com/office/officeart/2005/8/layout/orgChart1"/>
    <dgm:cxn modelId="{E5624C30-CECD-434B-B385-2DD7C595A6DF}" type="presOf" srcId="{D3BE1A62-C09A-4C9A-9051-F175E93D3CE7}" destId="{4D7A1DF8-AFD0-43F6-9676-AAA973BBC4A6}" srcOrd="0" destOrd="0" presId="urn:microsoft.com/office/officeart/2005/8/layout/orgChart1"/>
    <dgm:cxn modelId="{209A4D85-7FDF-4397-A5BD-BF372EA18D57}" type="presOf" srcId="{6020DB1E-8472-4805-9F29-A65F54F1990F}" destId="{0DA9C620-E28F-4DA3-B875-6116368ECCCD}" srcOrd="1" destOrd="0" presId="urn:microsoft.com/office/officeart/2005/8/layout/orgChart1"/>
    <dgm:cxn modelId="{C92A7ABA-A7FA-402E-862D-BB0A52E7E15F}" type="presOf" srcId="{62A4E5BF-534B-46B9-A6EE-2E7F3BDEA67B}" destId="{48247314-7675-4042-822B-5AE2FD2B13E2}" srcOrd="0" destOrd="0" presId="urn:microsoft.com/office/officeart/2005/8/layout/orgChart1"/>
    <dgm:cxn modelId="{48997C1C-663D-41B9-BC75-0AEDA1801C59}" type="presOf" srcId="{B7D671AD-36C2-44C7-B24D-2BC5E5DE0E1D}" destId="{C0893CCF-BCDD-48D3-B9A0-151D869A370E}" srcOrd="0" destOrd="0" presId="urn:microsoft.com/office/officeart/2005/8/layout/orgChart1"/>
    <dgm:cxn modelId="{C7E7B88B-2EBD-4C3F-94CB-9B6EB911C950}" type="presOf" srcId="{1805FBBA-30BC-4913-A5CC-F760FA18DB79}" destId="{E8C6C3D2-6BD8-44B8-9DA4-31D426565E96}" srcOrd="0" destOrd="0" presId="urn:microsoft.com/office/officeart/2005/8/layout/orgChart1"/>
    <dgm:cxn modelId="{0AE13CD0-743A-4F9D-B1E2-7F7D27AD13C6}" type="presOf" srcId="{EB07A4AD-1842-4FA2-B151-7ED5C6C9E48A}" destId="{146A0FFA-D65A-4A76-B604-096B3E57604D}" srcOrd="1" destOrd="0" presId="urn:microsoft.com/office/officeart/2005/8/layout/orgChart1"/>
    <dgm:cxn modelId="{30CEC9DA-7A0D-46AC-BA6E-8DC4EB53B7DD}" srcId="{B7D671AD-36C2-44C7-B24D-2BC5E5DE0E1D}" destId="{6020DB1E-8472-4805-9F29-A65F54F1990F}" srcOrd="0" destOrd="0" parTransId="{1F9E1D52-9235-4CFE-98AE-F10D5062A043}" sibTransId="{63011A55-4157-4A02-9D96-4587589602D9}"/>
    <dgm:cxn modelId="{A15D7EAA-F106-45A5-A4F8-B18725D147AD}" srcId="{B7D671AD-36C2-44C7-B24D-2BC5E5DE0E1D}" destId="{1805FBBA-30BC-4913-A5CC-F760FA18DB79}" srcOrd="2" destOrd="0" parTransId="{62A4E5BF-534B-46B9-A6EE-2E7F3BDEA67B}" sibTransId="{C21D877E-C101-4008-98D6-8F41AF145075}"/>
    <dgm:cxn modelId="{A5C23DA9-FCCA-4C81-BADB-C40DE8D75F49}" srcId="{F019AE87-D0D1-4249-A1C2-18F90E9AC3C5}" destId="{B7D671AD-36C2-44C7-B24D-2BC5E5DE0E1D}" srcOrd="0" destOrd="0" parTransId="{CB7FFE16-5181-4717-B669-3BB507E5C52F}" sibTransId="{D3CF5196-CC0D-47E4-8E24-F85C1A09BC8D}"/>
    <dgm:cxn modelId="{9300B794-4095-48D1-809F-94084CE57579}" type="presOf" srcId="{F019AE87-D0D1-4249-A1C2-18F90E9AC3C5}" destId="{311E13FB-CADB-408C-9AE2-450EFA51F89D}" srcOrd="0" destOrd="0" presId="urn:microsoft.com/office/officeart/2005/8/layout/orgChart1"/>
    <dgm:cxn modelId="{CECFD8BF-79C8-4950-AD40-CEF137C83648}" srcId="{B7D671AD-36C2-44C7-B24D-2BC5E5DE0E1D}" destId="{EB07A4AD-1842-4FA2-B151-7ED5C6C9E48A}" srcOrd="1" destOrd="0" parTransId="{D3BE1A62-C09A-4C9A-9051-F175E93D3CE7}" sibTransId="{D15C2302-8A40-454D-90F3-BCF57CC1BABD}"/>
    <dgm:cxn modelId="{D094A67C-FB2A-4F84-8FB4-64E141E53314}" type="presOf" srcId="{EB07A4AD-1842-4FA2-B151-7ED5C6C9E48A}" destId="{8E435620-C451-40BD-9CE1-C698D4AC544A}" srcOrd="0" destOrd="0" presId="urn:microsoft.com/office/officeart/2005/8/layout/orgChart1"/>
    <dgm:cxn modelId="{91D8AAC5-D9E2-41C8-9051-EA6B556E6AFF}" type="presOf" srcId="{B7D671AD-36C2-44C7-B24D-2BC5E5DE0E1D}" destId="{F2592F99-8306-4020-8489-4C62C8FB5E3D}" srcOrd="1" destOrd="0" presId="urn:microsoft.com/office/officeart/2005/8/layout/orgChart1"/>
    <dgm:cxn modelId="{4E0EFB05-E4DE-4074-830A-E025DDB6A5AE}" type="presOf" srcId="{1805FBBA-30BC-4913-A5CC-F760FA18DB79}" destId="{5D15C838-E662-409B-A525-A91E902D5856}" srcOrd="1" destOrd="0" presId="urn:microsoft.com/office/officeart/2005/8/layout/orgChart1"/>
    <dgm:cxn modelId="{68DBD1D6-65EC-4FD6-AFF7-0C3DEF10C4DA}" type="presOf" srcId="{6020DB1E-8472-4805-9F29-A65F54F1990F}" destId="{9EA668CE-CDCD-4A20-81D3-3A71A7642326}" srcOrd="0" destOrd="0" presId="urn:microsoft.com/office/officeart/2005/8/layout/orgChart1"/>
    <dgm:cxn modelId="{99F08982-A3AB-4CEB-995B-5DFAB73CC3B9}" type="presParOf" srcId="{311E13FB-CADB-408C-9AE2-450EFA51F89D}" destId="{0FDB9071-7F57-46BB-92D6-32EB63AB3746}" srcOrd="0" destOrd="0" presId="urn:microsoft.com/office/officeart/2005/8/layout/orgChart1"/>
    <dgm:cxn modelId="{3E7D5040-320D-49F9-AD04-11463A250A30}" type="presParOf" srcId="{0FDB9071-7F57-46BB-92D6-32EB63AB3746}" destId="{B0FE48D2-02F2-429C-A602-01DF8B2240B7}" srcOrd="0" destOrd="0" presId="urn:microsoft.com/office/officeart/2005/8/layout/orgChart1"/>
    <dgm:cxn modelId="{2FB31EBB-45F6-48D7-B712-68A8350E4F4A}" type="presParOf" srcId="{B0FE48D2-02F2-429C-A602-01DF8B2240B7}" destId="{C0893CCF-BCDD-48D3-B9A0-151D869A370E}" srcOrd="0" destOrd="0" presId="urn:microsoft.com/office/officeart/2005/8/layout/orgChart1"/>
    <dgm:cxn modelId="{2A518884-5206-4AA1-9923-A34C9CFAD118}" type="presParOf" srcId="{B0FE48D2-02F2-429C-A602-01DF8B2240B7}" destId="{F2592F99-8306-4020-8489-4C62C8FB5E3D}" srcOrd="1" destOrd="0" presId="urn:microsoft.com/office/officeart/2005/8/layout/orgChart1"/>
    <dgm:cxn modelId="{F970E1D1-CC2A-4721-A320-0D15576209DF}" type="presParOf" srcId="{0FDB9071-7F57-46BB-92D6-32EB63AB3746}" destId="{302E45CA-BCE0-4773-852E-0537CEC3AF59}" srcOrd="1" destOrd="0" presId="urn:microsoft.com/office/officeart/2005/8/layout/orgChart1"/>
    <dgm:cxn modelId="{6CA9DA39-2123-4C24-9CCB-D9D9C8C86628}" type="presParOf" srcId="{302E45CA-BCE0-4773-852E-0537CEC3AF59}" destId="{93EBE22E-F524-4D9B-AE84-89CA536DF495}" srcOrd="0" destOrd="0" presId="urn:microsoft.com/office/officeart/2005/8/layout/orgChart1"/>
    <dgm:cxn modelId="{0D2251C1-A7E8-444F-BAF6-3A931D06F4E0}" type="presParOf" srcId="{302E45CA-BCE0-4773-852E-0537CEC3AF59}" destId="{95DA3EA7-E3D6-4639-9DD1-2B8BA0A41052}" srcOrd="1" destOrd="0" presId="urn:microsoft.com/office/officeart/2005/8/layout/orgChart1"/>
    <dgm:cxn modelId="{11088925-1828-4D26-9BF7-9B33BB28DFF1}" type="presParOf" srcId="{95DA3EA7-E3D6-4639-9DD1-2B8BA0A41052}" destId="{4DCD4FB1-94C0-4F7B-9EFF-62E79AA9342B}" srcOrd="0" destOrd="0" presId="urn:microsoft.com/office/officeart/2005/8/layout/orgChart1"/>
    <dgm:cxn modelId="{A8DA1876-D85D-4893-AB02-770D2F4EC57E}" type="presParOf" srcId="{4DCD4FB1-94C0-4F7B-9EFF-62E79AA9342B}" destId="{9EA668CE-CDCD-4A20-81D3-3A71A7642326}" srcOrd="0" destOrd="0" presId="urn:microsoft.com/office/officeart/2005/8/layout/orgChart1"/>
    <dgm:cxn modelId="{31027A9E-1D95-4B53-BEC3-4A2CA77AA698}" type="presParOf" srcId="{4DCD4FB1-94C0-4F7B-9EFF-62E79AA9342B}" destId="{0DA9C620-E28F-4DA3-B875-6116368ECCCD}" srcOrd="1" destOrd="0" presId="urn:microsoft.com/office/officeart/2005/8/layout/orgChart1"/>
    <dgm:cxn modelId="{18388278-8A8A-4EA5-A078-C1BAA98A6F1C}" type="presParOf" srcId="{95DA3EA7-E3D6-4639-9DD1-2B8BA0A41052}" destId="{0B1EC562-EA73-435B-9EF0-A2D3C7623247}" srcOrd="1" destOrd="0" presId="urn:microsoft.com/office/officeart/2005/8/layout/orgChart1"/>
    <dgm:cxn modelId="{B270E513-39D8-449B-B1C8-F1EE32E7A780}" type="presParOf" srcId="{95DA3EA7-E3D6-4639-9DD1-2B8BA0A41052}" destId="{1FEE3811-1CD1-49E1-B750-711A0830CE42}" srcOrd="2" destOrd="0" presId="urn:microsoft.com/office/officeart/2005/8/layout/orgChart1"/>
    <dgm:cxn modelId="{E8062DBE-14CE-4BD8-A0A5-5003A4C13F18}" type="presParOf" srcId="{302E45CA-BCE0-4773-852E-0537CEC3AF59}" destId="{4D7A1DF8-AFD0-43F6-9676-AAA973BBC4A6}" srcOrd="2" destOrd="0" presId="urn:microsoft.com/office/officeart/2005/8/layout/orgChart1"/>
    <dgm:cxn modelId="{9BC3D53B-D004-438D-A85F-1CD3AC874BD0}" type="presParOf" srcId="{302E45CA-BCE0-4773-852E-0537CEC3AF59}" destId="{AF553308-70E8-4F40-A5D7-86D4F5CCCA40}" srcOrd="3" destOrd="0" presId="urn:microsoft.com/office/officeart/2005/8/layout/orgChart1"/>
    <dgm:cxn modelId="{A0C8D449-3F50-428B-A6E6-70628203A918}" type="presParOf" srcId="{AF553308-70E8-4F40-A5D7-86D4F5CCCA40}" destId="{85F564E6-F92B-4734-81F5-C9448259792A}" srcOrd="0" destOrd="0" presId="urn:microsoft.com/office/officeart/2005/8/layout/orgChart1"/>
    <dgm:cxn modelId="{3A9CF29F-B72D-4E5C-B627-1A09909FFB88}" type="presParOf" srcId="{85F564E6-F92B-4734-81F5-C9448259792A}" destId="{8E435620-C451-40BD-9CE1-C698D4AC544A}" srcOrd="0" destOrd="0" presId="urn:microsoft.com/office/officeart/2005/8/layout/orgChart1"/>
    <dgm:cxn modelId="{4F4BF295-96A0-419B-9C03-E4E0A3885552}" type="presParOf" srcId="{85F564E6-F92B-4734-81F5-C9448259792A}" destId="{146A0FFA-D65A-4A76-B604-096B3E57604D}" srcOrd="1" destOrd="0" presId="urn:microsoft.com/office/officeart/2005/8/layout/orgChart1"/>
    <dgm:cxn modelId="{82B18930-6BEC-40B3-9078-92D9EAC89912}" type="presParOf" srcId="{AF553308-70E8-4F40-A5D7-86D4F5CCCA40}" destId="{56F19DCC-0D8F-414B-84A3-B933524FC847}" srcOrd="1" destOrd="0" presId="urn:microsoft.com/office/officeart/2005/8/layout/orgChart1"/>
    <dgm:cxn modelId="{5006D384-B462-4188-9123-76C4F9CBDE44}" type="presParOf" srcId="{AF553308-70E8-4F40-A5D7-86D4F5CCCA40}" destId="{0F9F8B1B-1083-4511-BE36-A1EE115865AE}" srcOrd="2" destOrd="0" presId="urn:microsoft.com/office/officeart/2005/8/layout/orgChart1"/>
    <dgm:cxn modelId="{F45DF6B2-D955-4532-84E2-D42601C445D7}" type="presParOf" srcId="{302E45CA-BCE0-4773-852E-0537CEC3AF59}" destId="{48247314-7675-4042-822B-5AE2FD2B13E2}" srcOrd="4" destOrd="0" presId="urn:microsoft.com/office/officeart/2005/8/layout/orgChart1"/>
    <dgm:cxn modelId="{4EBBA10C-32C1-469B-97E9-77BC8533FDF1}" type="presParOf" srcId="{302E45CA-BCE0-4773-852E-0537CEC3AF59}" destId="{8E88C9E3-769D-4AEB-BE9C-0B253A6A08C5}" srcOrd="5" destOrd="0" presId="urn:microsoft.com/office/officeart/2005/8/layout/orgChart1"/>
    <dgm:cxn modelId="{375F4A03-9570-4897-B643-9E29547330F4}" type="presParOf" srcId="{8E88C9E3-769D-4AEB-BE9C-0B253A6A08C5}" destId="{847DC029-0439-4193-9709-F34F387E35A6}" srcOrd="0" destOrd="0" presId="urn:microsoft.com/office/officeart/2005/8/layout/orgChart1"/>
    <dgm:cxn modelId="{08B86B66-B244-4355-87F0-5BDD1AFCB653}" type="presParOf" srcId="{847DC029-0439-4193-9709-F34F387E35A6}" destId="{E8C6C3D2-6BD8-44B8-9DA4-31D426565E96}" srcOrd="0" destOrd="0" presId="urn:microsoft.com/office/officeart/2005/8/layout/orgChart1"/>
    <dgm:cxn modelId="{180791C9-D6ED-4774-BD8A-C0AFBE7524E0}" type="presParOf" srcId="{847DC029-0439-4193-9709-F34F387E35A6}" destId="{5D15C838-E662-409B-A525-A91E902D5856}" srcOrd="1" destOrd="0" presId="urn:microsoft.com/office/officeart/2005/8/layout/orgChart1"/>
    <dgm:cxn modelId="{5B6A401A-B151-4FD8-9E16-ADA8D92BF146}" type="presParOf" srcId="{8E88C9E3-769D-4AEB-BE9C-0B253A6A08C5}" destId="{850494BC-A225-4986-BA33-2B09BCCBCC38}" srcOrd="1" destOrd="0" presId="urn:microsoft.com/office/officeart/2005/8/layout/orgChart1"/>
    <dgm:cxn modelId="{025816C2-0639-4350-895E-338F9584F4F0}" type="presParOf" srcId="{8E88C9E3-769D-4AEB-BE9C-0B253A6A08C5}" destId="{9AC22C25-6733-41E9-9A4D-B460B5B890FC}" srcOrd="2" destOrd="0" presId="urn:microsoft.com/office/officeart/2005/8/layout/orgChart1"/>
    <dgm:cxn modelId="{9E4755B5-C136-454C-B194-E4E228FED704}" type="presParOf" srcId="{0FDB9071-7F57-46BB-92D6-32EB63AB3746}" destId="{EF76BD67-FF7B-4897-B013-5E07FA99D030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8247314-7675-4042-822B-5AE2FD2B13E2}">
      <dsp:nvSpPr>
        <dsp:cNvPr id="0" name=""/>
        <dsp:cNvSpPr/>
      </dsp:nvSpPr>
      <dsp:spPr>
        <a:xfrm>
          <a:off x="4114799" y="2010352"/>
          <a:ext cx="2911251" cy="5052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2629"/>
              </a:lnTo>
              <a:lnTo>
                <a:pt x="2911251" y="252629"/>
              </a:lnTo>
              <a:lnTo>
                <a:pt x="2911251" y="50525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D7A1DF8-AFD0-43F6-9676-AAA973BBC4A6}">
      <dsp:nvSpPr>
        <dsp:cNvPr id="0" name=""/>
        <dsp:cNvSpPr/>
      </dsp:nvSpPr>
      <dsp:spPr>
        <a:xfrm>
          <a:off x="4069079" y="2010352"/>
          <a:ext cx="91440" cy="50525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0525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3EBE22E-F524-4D9B-AE84-89CA536DF495}">
      <dsp:nvSpPr>
        <dsp:cNvPr id="0" name=""/>
        <dsp:cNvSpPr/>
      </dsp:nvSpPr>
      <dsp:spPr>
        <a:xfrm>
          <a:off x="1203548" y="2010352"/>
          <a:ext cx="2911251" cy="505258"/>
        </a:xfrm>
        <a:custGeom>
          <a:avLst/>
          <a:gdLst/>
          <a:ahLst/>
          <a:cxnLst/>
          <a:rect l="0" t="0" r="0" b="0"/>
          <a:pathLst>
            <a:path>
              <a:moveTo>
                <a:pt x="2911251" y="0"/>
              </a:moveTo>
              <a:lnTo>
                <a:pt x="2911251" y="252629"/>
              </a:lnTo>
              <a:lnTo>
                <a:pt x="0" y="252629"/>
              </a:lnTo>
              <a:lnTo>
                <a:pt x="0" y="50525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0893CCF-BCDD-48D3-B9A0-151D869A370E}">
      <dsp:nvSpPr>
        <dsp:cNvPr id="0" name=""/>
        <dsp:cNvSpPr/>
      </dsp:nvSpPr>
      <dsp:spPr>
        <a:xfrm>
          <a:off x="2911803" y="807355"/>
          <a:ext cx="2405992" cy="120299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1500" b="0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</a:rPr>
            <a:t>Blotting technique</a:t>
          </a:r>
        </a:p>
      </dsp:txBody>
      <dsp:txXfrm>
        <a:off x="2911803" y="807355"/>
        <a:ext cx="2405992" cy="1202996"/>
      </dsp:txXfrm>
    </dsp:sp>
    <dsp:sp modelId="{9EA668CE-CDCD-4A20-81D3-3A71A7642326}">
      <dsp:nvSpPr>
        <dsp:cNvPr id="0" name=""/>
        <dsp:cNvSpPr/>
      </dsp:nvSpPr>
      <dsp:spPr>
        <a:xfrm>
          <a:off x="552" y="2515610"/>
          <a:ext cx="2405992" cy="120299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br>
            <a:rPr kumimoji="0" lang="en-US" altLang="en-US" sz="1500" b="0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</a:rPr>
          </a:br>
          <a:r>
            <a:rPr kumimoji="0" lang="en-US" altLang="en-US" sz="1500" b="0" i="0" u="none" strike="noStrike" kern="1200" cap="none" normalizeH="0" baseline="0">
              <a:ln>
                <a:noFill/>
              </a:ln>
              <a:solidFill>
                <a:srgbClr val="FF0000"/>
              </a:solidFill>
              <a:effectLst/>
            </a:rPr>
            <a:t>Southern Blot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US" altLang="en-US" sz="1500" b="0" i="0" u="none" strike="noStrike" kern="1200" cap="none" normalizeH="0" baseline="0">
            <a:ln>
              <a:noFill/>
            </a:ln>
            <a:solidFill>
              <a:schemeClr val="tx1"/>
            </a:solidFill>
            <a:effectLst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1500" b="0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</a:rPr>
            <a:t>It is used to detect DNA.</a:t>
          </a:r>
          <a:br>
            <a:rPr kumimoji="0" lang="en-US" altLang="en-US" sz="1500" b="0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</a:rPr>
          </a:br>
          <a:endParaRPr kumimoji="0" lang="en-US" altLang="en-US" sz="1500" b="0" i="0" u="none" strike="noStrike" kern="1200" cap="none" normalizeH="0" baseline="0">
            <a:ln>
              <a:noFill/>
            </a:ln>
            <a:solidFill>
              <a:schemeClr val="tx1"/>
            </a:solidFill>
            <a:effectLst/>
          </a:endParaRPr>
        </a:p>
      </dsp:txBody>
      <dsp:txXfrm>
        <a:off x="552" y="2515610"/>
        <a:ext cx="2405992" cy="1202996"/>
      </dsp:txXfrm>
    </dsp:sp>
    <dsp:sp modelId="{8E435620-C451-40BD-9CE1-C698D4AC544A}">
      <dsp:nvSpPr>
        <dsp:cNvPr id="0" name=""/>
        <dsp:cNvSpPr/>
      </dsp:nvSpPr>
      <dsp:spPr>
        <a:xfrm>
          <a:off x="2911803" y="2515610"/>
          <a:ext cx="2405992" cy="120299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1500" b="0" i="0" u="none" strike="noStrike" kern="1200" cap="none" normalizeH="0" baseline="0">
              <a:ln>
                <a:noFill/>
              </a:ln>
              <a:solidFill>
                <a:srgbClr val="FF0000"/>
              </a:solidFill>
              <a:effectLst/>
            </a:rPr>
            <a:t>Northern Blot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US" altLang="en-US" sz="1500" b="0" i="0" u="none" strike="noStrike" kern="1200" cap="none" normalizeH="0" baseline="0">
            <a:ln>
              <a:noFill/>
            </a:ln>
            <a:solidFill>
              <a:srgbClr val="FF0000"/>
            </a:solidFill>
            <a:effectLst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1500" b="0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</a:rPr>
            <a:t>It is used to detect RNA.</a:t>
          </a:r>
        </a:p>
      </dsp:txBody>
      <dsp:txXfrm>
        <a:off x="2911803" y="2515610"/>
        <a:ext cx="2405992" cy="1202996"/>
      </dsp:txXfrm>
    </dsp:sp>
    <dsp:sp modelId="{E8C6C3D2-6BD8-44B8-9DA4-31D426565E96}">
      <dsp:nvSpPr>
        <dsp:cNvPr id="0" name=""/>
        <dsp:cNvSpPr/>
      </dsp:nvSpPr>
      <dsp:spPr>
        <a:xfrm>
          <a:off x="5823054" y="2515610"/>
          <a:ext cx="2405992" cy="120299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1500" b="0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</a:rPr>
            <a:t> </a:t>
          </a:r>
          <a:r>
            <a:rPr kumimoji="0" lang="en-US" altLang="en-US" sz="1500" b="0" i="0" u="none" strike="noStrike" kern="1200" cap="none" normalizeH="0" baseline="0">
              <a:ln>
                <a:noFill/>
              </a:ln>
              <a:solidFill>
                <a:srgbClr val="FF0000"/>
              </a:solidFill>
              <a:effectLst/>
            </a:rPr>
            <a:t>Western blot</a:t>
          </a:r>
          <a:r>
            <a:rPr kumimoji="0" lang="en-US" altLang="en-US" sz="1500" b="0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</a:rPr>
            <a:t>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US" altLang="en-US" sz="1500" b="0" i="0" u="none" strike="noStrike" kern="1200" cap="none" normalizeH="0" baseline="0">
            <a:ln>
              <a:noFill/>
            </a:ln>
            <a:solidFill>
              <a:schemeClr val="tx1"/>
            </a:solidFill>
            <a:effectLst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1500" b="0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</a:rPr>
            <a:t>It is used to detect protein.</a:t>
          </a:r>
        </a:p>
      </dsp:txBody>
      <dsp:txXfrm>
        <a:off x="5823054" y="2515610"/>
        <a:ext cx="2405992" cy="120299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4471" cy="4652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8734" y="0"/>
            <a:ext cx="3014471" cy="4652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E76B5D-3F1A-45BF-BAB2-4EF30DB3C38C}" type="datetimeFigureOut">
              <a:rPr lang="en-IN" smtClean="0"/>
              <a:pPr/>
              <a:t>26-06-2024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382"/>
            <a:ext cx="3014471" cy="4652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8734" y="8842382"/>
            <a:ext cx="3014471" cy="4652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031BC3-76B2-4789-8490-682586650CB7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1ECE6-E3EB-4DA8-9907-3CE3E7C41EA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7"/>
          <p:cNvSpPr>
            <a:spLocks noChangeArrowheads="1"/>
          </p:cNvSpPr>
          <p:nvPr userDrawn="1"/>
        </p:nvSpPr>
        <p:spPr bwMode="auto">
          <a:xfrm>
            <a:off x="0" y="0"/>
            <a:ext cx="9144000" cy="609600"/>
          </a:xfrm>
          <a:prstGeom prst="rect">
            <a:avLst/>
          </a:prstGeom>
          <a:solidFill>
            <a:srgbClr val="143C84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ar-IQ"/>
          </a:p>
        </p:txBody>
      </p:sp>
      <p:sp>
        <p:nvSpPr>
          <p:cNvPr id="8" name="Text Box 8"/>
          <p:cNvSpPr txBox="1">
            <a:spLocks noChangeArrowheads="1"/>
          </p:cNvSpPr>
          <p:nvPr userDrawn="1"/>
        </p:nvSpPr>
        <p:spPr bwMode="auto">
          <a:xfrm>
            <a:off x="762000" y="685800"/>
            <a:ext cx="74168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0" hangingPunct="0"/>
            <a:r>
              <a:rPr lang="en-US" b="1" i="1">
                <a:solidFill>
                  <a:srgbClr val="0000FF"/>
                </a:solidFill>
                <a:ea typeface="ＭＳ Ｐゴシック" pitchFamily="1" charset="-128"/>
              </a:rPr>
              <a:t>Essentials of Anatomy &amp; Physiology,</a:t>
            </a:r>
            <a:r>
              <a:rPr lang="en-US" b="1">
                <a:ea typeface="ＭＳ Ｐゴシック" pitchFamily="1" charset="-128"/>
              </a:rPr>
              <a:t> 4th Edition</a:t>
            </a:r>
          </a:p>
          <a:p>
            <a:pPr algn="l" eaLnBrk="0" hangingPunct="0"/>
            <a:r>
              <a:rPr lang="en-US" b="1">
                <a:ea typeface="ＭＳ Ｐゴシック" pitchFamily="1" charset="-128"/>
              </a:rPr>
              <a:t>Martini</a:t>
            </a:r>
            <a:r>
              <a:rPr lang="en-US" sz="1200" b="1">
                <a:ea typeface="ＭＳ Ｐゴシック" pitchFamily="1" charset="-128"/>
              </a:rPr>
              <a:t> </a:t>
            </a:r>
            <a:r>
              <a:rPr lang="en-US" b="1">
                <a:ea typeface="ＭＳ Ｐゴシック" pitchFamily="1" charset="-128"/>
              </a:rPr>
              <a:t>/</a:t>
            </a:r>
            <a:r>
              <a:rPr lang="en-US" sz="1200" b="1">
                <a:ea typeface="ＭＳ Ｐゴシック" pitchFamily="1" charset="-128"/>
              </a:rPr>
              <a:t> </a:t>
            </a:r>
            <a:r>
              <a:rPr lang="en-US" b="1">
                <a:ea typeface="ＭＳ Ｐゴシック" pitchFamily="1" charset="-128"/>
              </a:rPr>
              <a:t>Bartholomew</a:t>
            </a:r>
            <a:endParaRPr lang="en-US" sz="2200" b="1">
              <a:latin typeface="Palatino" pitchFamily="1" charset="0"/>
              <a:ea typeface="ＭＳ Ｐゴシック" pitchFamily="1" charset="-128"/>
            </a:endParaRPr>
          </a:p>
        </p:txBody>
      </p:sp>
      <p:sp>
        <p:nvSpPr>
          <p:cNvPr id="9" name="Rectangle 9"/>
          <p:cNvSpPr>
            <a:spLocks noChangeArrowheads="1"/>
          </p:cNvSpPr>
          <p:nvPr userDrawn="1"/>
        </p:nvSpPr>
        <p:spPr bwMode="auto">
          <a:xfrm>
            <a:off x="800100" y="4540250"/>
            <a:ext cx="73310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0" hangingPunct="0"/>
            <a:r>
              <a:rPr lang="en-US" sz="1800">
                <a:solidFill>
                  <a:srgbClr val="973A2B"/>
                </a:solidFill>
                <a:ea typeface="ＭＳ Ｐゴシック" pitchFamily="1" charset="-128"/>
              </a:rPr>
              <a:t>PowerPoint</a:t>
            </a:r>
            <a:r>
              <a:rPr lang="en-US" sz="1800" baseline="30000">
                <a:solidFill>
                  <a:srgbClr val="973A2B"/>
                </a:solidFill>
                <a:ea typeface="ＭＳ Ｐゴシック" pitchFamily="1" charset="-128"/>
              </a:rPr>
              <a:t>®</a:t>
            </a:r>
            <a:r>
              <a:rPr lang="en-US" sz="1800">
                <a:solidFill>
                  <a:srgbClr val="973A2B"/>
                </a:solidFill>
                <a:ea typeface="ＭＳ Ｐゴシック" pitchFamily="1" charset="-128"/>
              </a:rPr>
              <a:t> Lecture Outlines </a:t>
            </a:r>
          </a:p>
          <a:p>
            <a:pPr algn="l" eaLnBrk="0" hangingPunct="0"/>
            <a:r>
              <a:rPr lang="en-US" sz="1800">
                <a:solidFill>
                  <a:srgbClr val="973A2B"/>
                </a:solidFill>
                <a:ea typeface="ＭＳ Ｐゴシック" pitchFamily="1" charset="-128"/>
              </a:rPr>
              <a:t>prepared by Alan Magid, Duke University</a:t>
            </a:r>
            <a:endParaRPr lang="en-US" sz="1800">
              <a:ea typeface="ＭＳ Ｐゴシック" pitchFamily="1" charset="-128"/>
            </a:endParaRPr>
          </a:p>
        </p:txBody>
      </p:sp>
      <p:pic>
        <p:nvPicPr>
          <p:cNvPr id="10" name="Picture 10" descr="PPT Stripe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752600"/>
            <a:ext cx="9144000" cy="2678113"/>
          </a:xfrm>
          <a:prstGeom prst="rect">
            <a:avLst/>
          </a:prstGeom>
          <a:noFill/>
        </p:spPr>
      </p:pic>
      <p:sp>
        <p:nvSpPr>
          <p:cNvPr id="11" name="Rectangle 11"/>
          <p:cNvSpPr>
            <a:spLocks noChangeArrowheads="1"/>
          </p:cNvSpPr>
          <p:nvPr userDrawn="1"/>
        </p:nvSpPr>
        <p:spPr bwMode="auto">
          <a:xfrm>
            <a:off x="1447800" y="2438400"/>
            <a:ext cx="3260725" cy="1433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80000"/>
              </a:schemeClr>
            </a:outerShdw>
          </a:effec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4000">
                <a:solidFill>
                  <a:srgbClr val="800000"/>
                </a:solidFill>
                <a:ea typeface="ＭＳ Ｐゴシック" pitchFamily="1" charset="-128"/>
              </a:rPr>
              <a:t>The Muscular</a:t>
            </a:r>
          </a:p>
          <a:p>
            <a:pPr algn="l">
              <a:spcBef>
                <a:spcPct val="20000"/>
              </a:spcBef>
            </a:pPr>
            <a:r>
              <a:rPr lang="en-US" sz="4000">
                <a:solidFill>
                  <a:srgbClr val="800000"/>
                </a:solidFill>
                <a:ea typeface="ＭＳ Ｐゴシック" pitchFamily="1" charset="-128"/>
              </a:rPr>
              <a:t>System</a:t>
            </a:r>
          </a:p>
        </p:txBody>
      </p:sp>
      <p:sp>
        <p:nvSpPr>
          <p:cNvPr id="12" name="Rectangle 12"/>
          <p:cNvSpPr>
            <a:spLocks noChangeArrowheads="1"/>
          </p:cNvSpPr>
          <p:nvPr userDrawn="1"/>
        </p:nvSpPr>
        <p:spPr bwMode="auto">
          <a:xfrm>
            <a:off x="76200" y="1981200"/>
            <a:ext cx="13716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26999" dir="2700000" algn="ctr" rotWithShape="0">
              <a:schemeClr val="tx1">
                <a:alpha val="75000"/>
              </a:schemeClr>
            </a:outerShdw>
          </a:effectLst>
        </p:spPr>
        <p:txBody>
          <a:bodyPr>
            <a:spAutoFit/>
          </a:bodyPr>
          <a:lstStyle/>
          <a:p>
            <a:pPr algn="l" eaLnBrk="0" hangingPunct="0"/>
            <a:r>
              <a:rPr lang="en-US" sz="14400">
                <a:solidFill>
                  <a:srgbClr val="800000"/>
                </a:solidFill>
                <a:ea typeface="ＭＳ Ｐゴシック" pitchFamily="1" charset="-128"/>
              </a:rPr>
              <a:t>7</a:t>
            </a:r>
            <a:endParaRPr lang="en-US" sz="4000">
              <a:solidFill>
                <a:srgbClr val="7D5A00"/>
              </a:solidFill>
              <a:ea typeface="ＭＳ Ｐゴシック" pitchFamily="1" charset="-128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4505D-4A1D-46D2-9302-5670716FA8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BAE0B-BBE7-48E4-A173-372D334618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6DD0A-D5F5-4C97-95E5-1CC89D7869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B0241-6A0B-465A-8AAA-F0AB99CDCC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F7A6C-6B22-4250-B5E4-7C4CF8864F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9BB20-3809-42BF-B813-0F7092B30B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5581A-5C83-41C7-802C-43E411CFA3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A87CF-40E5-4FE9-9684-4DBD849C28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658EE-C277-49B3-A151-55D15C1E48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9A8E7-D6DA-4D7D-8ABB-3DD6F64C73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8B0103-8075-4F6F-A5A2-D41B7CF4E48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http://teachline.ls.huji.ac.il/72320/methods-tutorial/Northern2.jpg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http://teachline.ls.huji.ac.il/72320/methods-tutorial/Northern6.jpg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http://teachline.ls.huji.ac.il/72320/methods-tutorial/Northern7.jpg" TargetMode="External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09601"/>
            <a:ext cx="9144000" cy="332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ectangle 1"/>
          <p:cNvSpPr/>
          <p:nvPr/>
        </p:nvSpPr>
        <p:spPr>
          <a:xfrm>
            <a:off x="0" y="3727450"/>
            <a:ext cx="9143999" cy="313055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IN" sz="2400" i="1" dirty="0">
                <a:solidFill>
                  <a:schemeClr val="tx1"/>
                </a:solidFill>
              </a:rPr>
              <a:t>Presented By: </a:t>
            </a:r>
          </a:p>
          <a:p>
            <a:pPr algn="ctr">
              <a:defRPr/>
            </a:pPr>
            <a:r>
              <a:rPr lang="en-IN" sz="2400" dirty="0">
                <a:solidFill>
                  <a:schemeClr val="tx1"/>
                </a:solidFill>
              </a:rPr>
              <a:t>P D R SATISH </a:t>
            </a:r>
          </a:p>
          <a:p>
            <a:pPr algn="ctr">
              <a:defRPr/>
            </a:pPr>
            <a:r>
              <a:rPr lang="en-IN" sz="2400" dirty="0">
                <a:solidFill>
                  <a:schemeClr val="tx1"/>
                </a:solidFill>
              </a:rPr>
              <a:t>ASSISTANT PROFESSOR </a:t>
            </a:r>
          </a:p>
          <a:p>
            <a:pPr algn="ctr">
              <a:defRPr/>
            </a:pPr>
            <a:endParaRPr lang="en-IN" sz="2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Consolas" pitchFamily="49" charset="0"/>
              </a:rPr>
              <a:t>APPLICATIONS</a:t>
            </a:r>
            <a:endParaRPr lang="ar-IQ" dirty="0">
              <a:latin typeface="Consolas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A standard for the study of gene expression at the level of mRNA(messenger RNA transcripts)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Detection of mRNA transcript size 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Study RNA degradation 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Study RNA splicing 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Study RNA half-life 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Often used to confirm and check transgenic / knockout mice (animals) </a:t>
            </a:r>
          </a:p>
          <a:p>
            <a:pPr>
              <a:lnSpc>
                <a:spcPct val="150000"/>
              </a:lnSpc>
              <a:buNone/>
            </a:pPr>
            <a:endParaRPr lang="ar-IQ" sz="2000" dirty="0">
              <a:latin typeface="Castellar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Consolas" pitchFamily="49" charset="0"/>
              </a:rPr>
              <a:t>Disadvantage of </a:t>
            </a:r>
            <a:r>
              <a:rPr lang="en-US" dirty="0" err="1">
                <a:latin typeface="Consolas" pitchFamily="49" charset="0"/>
              </a:rPr>
              <a:t>Nourthern</a:t>
            </a:r>
            <a:r>
              <a:rPr lang="en-US" dirty="0">
                <a:latin typeface="Consolas" pitchFamily="49" charset="0"/>
              </a:rPr>
              <a:t> plotting</a:t>
            </a:r>
            <a:endParaRPr lang="ar-IQ" dirty="0">
              <a:latin typeface="Consolas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lnSpc>
                <a:spcPct val="150000"/>
              </a:lnSpc>
              <a:buNone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1.The standard northern blot method is relatively less sensitive </a:t>
            </a:r>
            <a:endParaRPr lang="en-US" sz="2000" dirty="0">
              <a:solidFill>
                <a:srgbClr val="CCFFFF"/>
              </a:solidFill>
              <a:latin typeface="Arial" pitchFamily="34" charset="0"/>
              <a:cs typeface="Arial" pitchFamily="34" charset="0"/>
            </a:endParaRPr>
          </a:p>
          <a:p>
            <a:pPr marL="514350" indent="-514350">
              <a:lnSpc>
                <a:spcPct val="150000"/>
              </a:lnSpc>
              <a:buNone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2.</a:t>
            </a:r>
            <a:r>
              <a:rPr lang="en-US" sz="2000" dirty="0">
                <a:solidFill>
                  <a:srgbClr val="CC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Detection with multiple probes is a problem</a:t>
            </a:r>
          </a:p>
          <a:p>
            <a:pPr marL="514350" indent="-514350">
              <a:lnSpc>
                <a:spcPct val="150000"/>
              </a:lnSpc>
              <a:buNone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3.</a:t>
            </a:r>
            <a:r>
              <a:rPr lang="en-US" sz="2000" dirty="0">
                <a:solidFill>
                  <a:srgbClr val="CC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If RNA samples are even slightly degraded by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RNases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, the quality of the data and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quantitation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of expression is quite negatively affected. </a:t>
            </a:r>
          </a:p>
          <a:p>
            <a:pPr marL="514350" indent="-514350">
              <a:lnSpc>
                <a:spcPct val="150000"/>
              </a:lnSpc>
              <a:buNone/>
            </a:pPr>
            <a:endParaRPr lang="ar-IQ" sz="2000" dirty="0">
              <a:latin typeface="Castellar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+mn-lt"/>
                <a:cs typeface="Courier New" pitchFamily="49" charset="0"/>
              </a:rPr>
              <a:t>Western blotting</a:t>
            </a:r>
            <a:endParaRPr lang="ar-IQ" dirty="0">
              <a:latin typeface="+mn-lt"/>
              <a:cs typeface="Courier New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Western blotting (1981) is an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Immunoblotting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technique which rely on the specificity of binding between a protein of interest and a probe (antibody raised against that particular protein) to allow detection of the protein of interest in a mixture of many other similar molecules.</a:t>
            </a:r>
          </a:p>
          <a:p>
            <a:pPr algn="just">
              <a:lnSpc>
                <a:spcPct val="150000"/>
              </a:lnSpc>
            </a:pP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The SDS PAGE technique is a prerequisite for Western blotting .</a:t>
            </a:r>
          </a:p>
          <a:p>
            <a:pPr>
              <a:lnSpc>
                <a:spcPct val="150000"/>
              </a:lnSpc>
              <a:buNone/>
            </a:pPr>
            <a:endParaRPr lang="ar-IQ" sz="2000" dirty="0">
              <a:latin typeface="Castellar"/>
            </a:endParaRPr>
          </a:p>
        </p:txBody>
      </p:sp>
      <p:pic>
        <p:nvPicPr>
          <p:cNvPr id="4" name="Picture 8" descr="blot pic 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34200" y="0"/>
            <a:ext cx="2209800" cy="1524000"/>
          </a:xfrm>
          <a:prstGeom prst="rect">
            <a:avLst/>
          </a:prstGeom>
          <a:noFill/>
        </p:spPr>
      </p:pic>
      <p:pic>
        <p:nvPicPr>
          <p:cNvPr id="5" name="Picture 7" descr="blot pic 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428750" cy="14287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90612"/>
          </a:xfrm>
        </p:spPr>
        <p:txBody>
          <a:bodyPr/>
          <a:lstStyle/>
          <a:p>
            <a:r>
              <a:rPr lang="en-US" dirty="0"/>
              <a:t>Steps in western blotting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4329114" cy="4114800"/>
          </a:xfrm>
        </p:spPr>
        <p:txBody>
          <a:bodyPr>
            <a:normAutofit/>
          </a:bodyPr>
          <a:lstStyle/>
          <a:p>
            <a:pPr marL="533400" indent="-533400" algn="just">
              <a:lnSpc>
                <a:spcPct val="150000"/>
              </a:lnSpc>
              <a:buClr>
                <a:schemeClr val="tx1"/>
              </a:buClr>
              <a:buSzPct val="70000"/>
              <a:buFontTx/>
              <a:buAutoNum type="arabicPeriod"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A protein sample is subjected to electrophoresis on an SDS-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polyacrylamide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gel. </a:t>
            </a:r>
          </a:p>
          <a:p>
            <a:pPr marL="533400" indent="-533400" algn="just">
              <a:lnSpc>
                <a:spcPct val="150000"/>
              </a:lnSpc>
              <a:buFontTx/>
              <a:buAutoNum type="arabicPeriod"/>
            </a:pP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marL="533400" indent="-533400" algn="just">
              <a:lnSpc>
                <a:spcPct val="150000"/>
              </a:lnSpc>
              <a:buClr>
                <a:schemeClr val="tx1"/>
              </a:buClr>
              <a:buSzPct val="70000"/>
              <a:buFontTx/>
              <a:buAutoNum type="arabicPeriod"/>
            </a:pPr>
            <a:r>
              <a:rPr lang="en-US" sz="2000" dirty="0" err="1">
                <a:latin typeface="Arial" pitchFamily="34" charset="0"/>
                <a:cs typeface="Arial" pitchFamily="34" charset="0"/>
              </a:rPr>
              <a:t>Electroblotting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transfers the separated proteins from the gel to the surface of a nitrocellulose membrane</a:t>
            </a:r>
            <a:r>
              <a:rPr lang="en-US" sz="2000" dirty="0">
                <a:latin typeface="Castellar"/>
              </a:rPr>
              <a:t>. </a:t>
            </a:r>
          </a:p>
          <a:p>
            <a:pPr>
              <a:lnSpc>
                <a:spcPct val="150000"/>
              </a:lnSpc>
              <a:buNone/>
            </a:pPr>
            <a:endParaRPr lang="ar-IQ" sz="2000" dirty="0">
              <a:latin typeface="Castellar"/>
            </a:endParaRPr>
          </a:p>
        </p:txBody>
      </p:sp>
      <p:pic>
        <p:nvPicPr>
          <p:cNvPr id="4" name="Picture 9" descr="newwestern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5867400" y="1552580"/>
            <a:ext cx="2743200" cy="2590800"/>
          </a:xfrm>
          <a:prstGeom prst="rect">
            <a:avLst/>
          </a:prstGeom>
          <a:noFill/>
          <a:ln/>
        </p:spPr>
      </p:pic>
      <p:pic>
        <p:nvPicPr>
          <p:cNvPr id="5" name="Picture 10" descr="western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57884" y="4114800"/>
            <a:ext cx="2752716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Cont…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85926"/>
            <a:ext cx="6400816" cy="4786346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Tx/>
              <a:buNone/>
            </a:pPr>
            <a:r>
              <a:rPr lang="en-US" sz="2000" dirty="0">
                <a:latin typeface="Castellar"/>
              </a:rPr>
              <a:t>3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. The blot is incubated with a generic protein (such as milk proteins or BSA) which binds to any remaining sticky places on the nitrocellulose. </a:t>
            </a:r>
          </a:p>
          <a:p>
            <a:pPr algn="just">
              <a:lnSpc>
                <a:spcPct val="150000"/>
              </a:lnSpc>
              <a:buFontTx/>
              <a:buNone/>
            </a:pP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  <a:buFontTx/>
              <a:buNone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4. An antibody that is specific for the protein of interest (the primary antibody - Ab1) is added to the nitrocellulose sheet and reacts with the antigen.  Only the band containing the protein of interest binds the antibody, forming a layer of antibody molecules .</a:t>
            </a:r>
          </a:p>
          <a:p>
            <a:pPr>
              <a:lnSpc>
                <a:spcPct val="150000"/>
              </a:lnSpc>
              <a:buNone/>
            </a:pPr>
            <a:endParaRPr lang="ar-IQ" sz="2000" dirty="0">
              <a:latin typeface="Castellar"/>
            </a:endParaRPr>
          </a:p>
        </p:txBody>
      </p:sp>
      <p:pic>
        <p:nvPicPr>
          <p:cNvPr id="4" name="Picture 15" descr="western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6781800" y="2819400"/>
            <a:ext cx="2362200" cy="3200400"/>
          </a:xfrm>
          <a:prstGeom prst="rect">
            <a:avLst/>
          </a:prstGeom>
          <a:noFill/>
          <a:ln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Cont…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5472122" cy="411480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None/>
            </a:pPr>
            <a:r>
              <a:rPr lang="en-US" sz="2000" dirty="0">
                <a:latin typeface="Castellar"/>
              </a:rPr>
              <a:t>5.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After washing  for removal of non-specifically bound Ab1,  second antibody (Ab2)is added, which specifically recognizes  the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Fc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domain of the primary antibody and binds it. Ab2 is radioactively labeled, or is covalently linked to a reporter enzyme, which allows to visualize the protein-Ab1-Ab2 complex. </a:t>
            </a:r>
          </a:p>
          <a:p>
            <a:pPr>
              <a:lnSpc>
                <a:spcPct val="150000"/>
              </a:lnSpc>
              <a:buNone/>
            </a:pPr>
            <a:endParaRPr lang="ar-IQ" sz="2000" dirty="0">
              <a:latin typeface="Castellar"/>
            </a:endParaRPr>
          </a:p>
        </p:txBody>
      </p:sp>
      <p:pic>
        <p:nvPicPr>
          <p:cNvPr id="4" name="Picture 8" descr="testwester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6019800" y="1752600"/>
            <a:ext cx="3124200" cy="3886200"/>
          </a:xfrm>
          <a:prstGeom prst="rect">
            <a:avLst/>
          </a:prstGeom>
          <a:noFill/>
          <a:ln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 descr="image of membrane from vide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-107145" y="107145"/>
            <a:ext cx="4857760" cy="4643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" name="Picture 8" descr="image of transfer sandwich 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0800000">
            <a:off x="4643438" y="0"/>
            <a:ext cx="4605338" cy="4857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2428860" y="5429264"/>
            <a:ext cx="378621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/>
              <a:t>An example</a:t>
            </a:r>
            <a:endParaRPr lang="ar-IQ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Application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  <a:buNone/>
            </a:pPr>
            <a:r>
              <a:rPr lang="en-US" sz="2000" b="1" dirty="0">
                <a:latin typeface="Consolas" pitchFamily="49" charset="0"/>
              </a:rPr>
              <a:t>1.</a:t>
            </a:r>
            <a:r>
              <a:rPr lang="ar-IQ" sz="2000" dirty="0">
                <a:latin typeface="Arial" pitchFamily="34" charset="0"/>
                <a:cs typeface="Arial" pitchFamily="34" charset="0"/>
              </a:rPr>
              <a:t>The confirmatory HIV test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  <a:buNone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2.</a:t>
            </a:r>
            <a:r>
              <a:rPr lang="ar-IQ" sz="2000" dirty="0">
                <a:latin typeface="Arial" pitchFamily="34" charset="0"/>
                <a:cs typeface="Arial" pitchFamily="34" charset="0"/>
              </a:rPr>
              <a:t>Western blot is also used as the definitive test for Bovine spongiform encephalopathy (BSE(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  <a:buNone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3.</a:t>
            </a:r>
            <a:r>
              <a:rPr lang="ar-IQ" sz="2000" dirty="0">
                <a:latin typeface="Arial" pitchFamily="34" charset="0"/>
                <a:cs typeface="Arial" pitchFamily="34" charset="0"/>
              </a:rPr>
              <a:t>Some forms of Lyme disease testing employ Western blotting. 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  <a:buNone/>
            </a:pPr>
            <a:endParaRPr lang="ar-IQ" sz="2000" dirty="0">
              <a:latin typeface="Consolas" pitchFamily="49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blotting?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rtl="0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Blots are techniques for transferring DNA , RNA and proteins onto a carrier so they can be separated, and often follows the use of a gel electrophoresis. The Southern blot is used for transferring DNA, the Northern blot for RNA and the western blot for PROTEIN.</a:t>
            </a:r>
            <a:endParaRPr lang="ar-IQ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TYPES OF BLOTTING TECHNIQUES</a:t>
            </a:r>
            <a:r>
              <a:rPr lang="en-US" dirty="0">
                <a:solidFill>
                  <a:srgbClr val="CCFFFF"/>
                </a:solidFill>
              </a:rPr>
              <a:t/>
            </a:r>
            <a:br>
              <a:rPr lang="en-US" dirty="0">
                <a:solidFill>
                  <a:srgbClr val="CCFFFF"/>
                </a:solidFill>
              </a:rPr>
            </a:br>
            <a:endParaRPr lang="ar-IQ" dirty="0"/>
          </a:p>
        </p:txBody>
      </p:sp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xmlns="" id="{032346B4-A0DD-F6FA-82FE-2D574C823372}"/>
              </a:ext>
            </a:extLst>
          </p:cNvPr>
          <p:cNvGraphicFramePr/>
          <p:nvPr/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Consolas" pitchFamily="49" charset="0"/>
              </a:rPr>
              <a:t>Northern Blotting</a:t>
            </a:r>
            <a:endParaRPr lang="ar-IQ" dirty="0">
              <a:latin typeface="Consolas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7615262" cy="4114800"/>
          </a:xfrm>
        </p:spPr>
        <p:txBody>
          <a:bodyPr/>
          <a:lstStyle/>
          <a:p>
            <a:pPr algn="just">
              <a:lnSpc>
                <a:spcPct val="150000"/>
              </a:lnSpc>
              <a:buNone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Northern blotting is a technique for detection of specific RNA sequences. Northern blotting was developed by James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Alwine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and George Stark at Stanford University (1979) and was named such by analogy to Southern blotting</a:t>
            </a:r>
            <a:endParaRPr lang="ar-IQ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latin typeface="Consolas" pitchFamily="49" charset="0"/>
              </a:rPr>
              <a:t>Steps involved in Northern blotting</a:t>
            </a:r>
            <a:endParaRPr lang="ar-IQ" b="1" dirty="0">
              <a:latin typeface="Consolas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4686304" cy="4114800"/>
          </a:xfrm>
        </p:spPr>
        <p:txBody>
          <a:bodyPr/>
          <a:lstStyle/>
          <a:p>
            <a:pPr>
              <a:lnSpc>
                <a:spcPct val="150000"/>
              </a:lnSpc>
              <a:buNone/>
            </a:pPr>
            <a:r>
              <a:rPr lang="en-US" sz="2000" dirty="0">
                <a:latin typeface="Consolas" pitchFamily="49" charset="0"/>
              </a:rPr>
              <a:t>1.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RNA is isolated from several biological samples (e.g. various tissues, various developmental stages of same tissue etc.) </a:t>
            </a:r>
            <a:br>
              <a:rPr lang="en-US" sz="2000" dirty="0">
                <a:latin typeface="Arial" pitchFamily="34" charset="0"/>
                <a:cs typeface="Arial" pitchFamily="34" charset="0"/>
              </a:rPr>
            </a:br>
            <a:r>
              <a:rPr lang="en-US" sz="2000" b="1" dirty="0">
                <a:latin typeface="Arial" pitchFamily="34" charset="0"/>
                <a:cs typeface="Arial" pitchFamily="34" charset="0"/>
              </a:rPr>
              <a:t>*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RNA is more susceptible to degradation than DNA.</a:t>
            </a:r>
            <a:endParaRPr lang="ar-IQ" sz="2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10" descr="rna 3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76800" y="2057400"/>
            <a:ext cx="3333750" cy="32480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>
                <a:latin typeface="Consolas" pitchFamily="49" charset="0"/>
              </a:rPr>
              <a:t>Cont……</a:t>
            </a:r>
            <a:endParaRPr lang="ar-IQ" dirty="0">
              <a:latin typeface="Consolas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4543428" cy="41148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None/>
            </a:pPr>
            <a:r>
              <a:rPr lang="en-US" sz="2000" dirty="0">
                <a:latin typeface="Castellar"/>
              </a:rPr>
              <a:t>2.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Sample’s are loaded on gel  and the RNA samples are separated according to their size on an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agarose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gel .</a:t>
            </a:r>
          </a:p>
          <a:p>
            <a:pPr>
              <a:lnSpc>
                <a:spcPct val="150000"/>
              </a:lnSpc>
            </a:pP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The resulting gel following after the electrophoresis run.</a:t>
            </a:r>
            <a:r>
              <a:rPr lang="en-US" sz="2000" dirty="0">
                <a:latin typeface="Castellar"/>
              </a:rPr>
              <a:t>  </a:t>
            </a:r>
          </a:p>
          <a:p>
            <a:pPr>
              <a:lnSpc>
                <a:spcPct val="150000"/>
              </a:lnSpc>
              <a:buNone/>
            </a:pPr>
            <a:endParaRPr lang="ar-IQ" sz="2000" dirty="0">
              <a:latin typeface="Castellar"/>
            </a:endParaRPr>
          </a:p>
        </p:txBody>
      </p:sp>
      <p:pic>
        <p:nvPicPr>
          <p:cNvPr id="4" name="Picture 8" descr="Northern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5186394" y="1524000"/>
            <a:ext cx="3886200" cy="2438400"/>
          </a:xfrm>
          <a:prstGeom prst="rect">
            <a:avLst/>
          </a:prstGeom>
          <a:noFill/>
          <a:ln/>
        </p:spPr>
      </p:pic>
      <p:pic>
        <p:nvPicPr>
          <p:cNvPr id="5" name="Picture 9" descr="http://teachline.ls.huji.ac.il/72320/methods-tutorial/Northern2.jpg"/>
          <p:cNvPicPr>
            <a:picLocks noChangeAspect="1" noChangeArrowheads="1"/>
          </p:cNvPicPr>
          <p:nvPr/>
        </p:nvPicPr>
        <p:blipFill>
          <a:blip r:embed="rId3" r:link="rId4" cstate="print"/>
          <a:srcRect/>
          <a:stretch>
            <a:fillRect/>
          </a:stretch>
        </p:blipFill>
        <p:spPr bwMode="auto">
          <a:xfrm>
            <a:off x="5029200" y="4038600"/>
            <a:ext cx="4114800" cy="2819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>
                <a:latin typeface="Consolas" pitchFamily="49" charset="0"/>
              </a:rPr>
              <a:t>Cont……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3900486" cy="4114800"/>
          </a:xfrm>
        </p:spPr>
        <p:txBody>
          <a:bodyPr/>
          <a:lstStyle/>
          <a:p>
            <a:pPr>
              <a:lnSpc>
                <a:spcPct val="150000"/>
              </a:lnSpc>
              <a:buNone/>
            </a:pPr>
            <a:r>
              <a:rPr lang="en-US" sz="2000" b="1" dirty="0">
                <a:latin typeface="Castellar"/>
              </a:rPr>
              <a:t>3.</a:t>
            </a:r>
            <a:r>
              <a:rPr lang="en-US" sz="2000" dirty="0">
                <a:latin typeface="Castellar"/>
              </a:rPr>
              <a:t>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The gel is then blotted on a nylon membrane or a nitrocellulose filter paper/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diazobenzyloxymethyl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papers by creating the sandwich arrangement.</a:t>
            </a:r>
          </a:p>
          <a:p>
            <a:pPr>
              <a:lnSpc>
                <a:spcPct val="150000"/>
              </a:lnSpc>
              <a:buNone/>
            </a:pPr>
            <a:endParaRPr lang="ar-IQ" sz="2000" dirty="0">
              <a:latin typeface="Castellar"/>
            </a:endParaRPr>
          </a:p>
        </p:txBody>
      </p:sp>
      <p:pic>
        <p:nvPicPr>
          <p:cNvPr id="4" name="Picture 7" descr="Northern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4572000" y="1628780"/>
            <a:ext cx="4572000" cy="2514600"/>
          </a:xfrm>
          <a:prstGeom prst="rect">
            <a:avLst/>
          </a:prstGeom>
          <a:noFill/>
          <a:ln/>
        </p:spPr>
      </p:pic>
      <p:pic>
        <p:nvPicPr>
          <p:cNvPr id="5" name="Picture 8" descr="Northern4copy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4143380"/>
            <a:ext cx="45720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>
                <a:latin typeface="Consolas" pitchFamily="49" charset="0"/>
              </a:rPr>
              <a:t>Cont……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4757742" cy="41148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  <a:buNone/>
            </a:pPr>
            <a:r>
              <a:rPr lang="en-US" sz="2000" b="1" dirty="0">
                <a:latin typeface="Castellar"/>
              </a:rPr>
              <a:t>4.</a:t>
            </a:r>
            <a:r>
              <a:rPr lang="en-US" sz="2000" dirty="0">
                <a:latin typeface="Castellar"/>
              </a:rPr>
              <a:t>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The membrane is placed in a dish containing hybridization buffer with a labeled probe.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Thus, it will hybridize to the RNA on the blot that corresponds to the sequence of interest. </a:t>
            </a:r>
          </a:p>
          <a:p>
            <a:pPr>
              <a:lnSpc>
                <a:spcPct val="150000"/>
              </a:lnSpc>
              <a:buNone/>
            </a:pPr>
            <a:endParaRPr lang="en-US" sz="2000" b="1" dirty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  <a:buNone/>
            </a:pPr>
            <a:r>
              <a:rPr lang="en-US" sz="2000" b="1" dirty="0">
                <a:latin typeface="Arial" pitchFamily="34" charset="0"/>
                <a:cs typeface="Arial" pitchFamily="34" charset="0"/>
              </a:rPr>
              <a:t>5.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The membrane is washed to remove unbound probe.  </a:t>
            </a:r>
          </a:p>
          <a:p>
            <a:pPr>
              <a:lnSpc>
                <a:spcPct val="150000"/>
              </a:lnSpc>
              <a:buNone/>
            </a:pPr>
            <a:endParaRPr lang="ar-IQ" sz="2000" dirty="0">
              <a:latin typeface="Castellar"/>
            </a:endParaRPr>
          </a:p>
        </p:txBody>
      </p:sp>
      <p:pic>
        <p:nvPicPr>
          <p:cNvPr id="4" name="Picture 7" descr="Northern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5143504" y="1704980"/>
            <a:ext cx="4000528" cy="2438400"/>
          </a:xfrm>
          <a:prstGeom prst="rect">
            <a:avLst/>
          </a:prstGeom>
          <a:noFill/>
          <a:ln/>
        </p:spPr>
      </p:pic>
      <p:pic>
        <p:nvPicPr>
          <p:cNvPr id="5" name="Picture 10" descr="http://teachline.ls.huji.ac.il/72320/methods-tutorial/Northern6.jpg"/>
          <p:cNvPicPr>
            <a:picLocks noChangeAspect="1" noChangeArrowheads="1"/>
          </p:cNvPicPr>
          <p:nvPr/>
        </p:nvPicPr>
        <p:blipFill>
          <a:blip r:embed="rId3" r:link="rId4" cstate="print"/>
          <a:srcRect/>
          <a:stretch>
            <a:fillRect/>
          </a:stretch>
        </p:blipFill>
        <p:spPr bwMode="auto">
          <a:xfrm>
            <a:off x="5181600" y="4071942"/>
            <a:ext cx="3962400" cy="2743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>
                <a:latin typeface="Consolas" pitchFamily="49" charset="0"/>
              </a:rPr>
              <a:t>Cont……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71612"/>
            <a:ext cx="4757742" cy="4524388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  <a:buNone/>
            </a:pPr>
            <a:r>
              <a:rPr lang="en-US" sz="2000" b="1" dirty="0">
                <a:latin typeface="Castellar"/>
              </a:rPr>
              <a:t>6.</a:t>
            </a:r>
            <a:r>
              <a:rPr lang="en-US" sz="2000" dirty="0">
                <a:latin typeface="Castellar"/>
              </a:rPr>
              <a:t>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The labeled probe is detected via autoradiography or via a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chemiluminescence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reaction (if a chemically labeled probe is used).  In both cases this results in the formation of a dark band on an X-ray film. 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Now the expression patterns of the sequence of interest in the different samples can be compared</a:t>
            </a:r>
            <a:r>
              <a:rPr lang="en-US" sz="2000" b="1" dirty="0">
                <a:latin typeface="Castellar"/>
              </a:rPr>
              <a:t>.</a:t>
            </a:r>
          </a:p>
          <a:p>
            <a:pPr>
              <a:lnSpc>
                <a:spcPct val="150000"/>
              </a:lnSpc>
              <a:buNone/>
            </a:pPr>
            <a:endParaRPr lang="ar-IQ" sz="2000" dirty="0">
              <a:latin typeface="Castellar"/>
            </a:endParaRPr>
          </a:p>
        </p:txBody>
      </p:sp>
      <p:pic>
        <p:nvPicPr>
          <p:cNvPr id="4" name="Picture 38" descr="http://teachline.ls.huji.ac.il/72320/methods-tutorial/Northern7.jpg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>
          <a:xfrm>
            <a:off x="5105400" y="1785926"/>
            <a:ext cx="4038600" cy="4824418"/>
          </a:xfrm>
          <a:prstGeom prst="rect">
            <a:avLst/>
          </a:prstGeom>
          <a:noFill/>
          <a:ln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473</TotalTime>
  <Words>560</Words>
  <Application>Microsoft Office PowerPoint</Application>
  <PresentationFormat>On-screen Show (4:3)</PresentationFormat>
  <Paragraphs>64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Slide 1</vt:lpstr>
      <vt:lpstr>What is blotting?</vt:lpstr>
      <vt:lpstr>TYPES OF BLOTTING TECHNIQUES </vt:lpstr>
      <vt:lpstr>Northern Blotting</vt:lpstr>
      <vt:lpstr>Steps involved in Northern blotting</vt:lpstr>
      <vt:lpstr>Cont……</vt:lpstr>
      <vt:lpstr>Cont……</vt:lpstr>
      <vt:lpstr>Cont……</vt:lpstr>
      <vt:lpstr>Cont……</vt:lpstr>
      <vt:lpstr>APPLICATIONS</vt:lpstr>
      <vt:lpstr>Disadvantage of Nourthern plotting</vt:lpstr>
      <vt:lpstr>Western blotting</vt:lpstr>
      <vt:lpstr>Steps in western blotting</vt:lpstr>
      <vt:lpstr>Cont…</vt:lpstr>
      <vt:lpstr>Cont…</vt:lpstr>
      <vt:lpstr>Slide 16</vt:lpstr>
      <vt:lpstr>Application</vt:lpstr>
    </vt:vector>
  </TitlesOfParts>
  <Company>al-ameer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BLOTTING TECHNIQUES</dc:title>
  <dc:creator>Abdullah</dc:creator>
  <cp:lastModifiedBy>dnr</cp:lastModifiedBy>
  <cp:revision>10</cp:revision>
  <dcterms:created xsi:type="dcterms:W3CDTF">2009-12-12T14:31:08Z</dcterms:created>
  <dcterms:modified xsi:type="dcterms:W3CDTF">2024-06-26T04:22:04Z</dcterms:modified>
</cp:coreProperties>
</file>