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93" r:id="rId2"/>
    <p:sldId id="295" r:id="rId3"/>
    <p:sldId id="259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954838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53" autoAdjust="0"/>
    <p:restoredTop sz="94660"/>
  </p:normalViewPr>
  <p:slideViewPr>
    <p:cSldViewPr>
      <p:cViewPr varScale="1">
        <p:scale>
          <a:sx n="62" d="100"/>
          <a:sy n="62" d="100"/>
        </p:scale>
        <p:origin x="-15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9AE87-D0D1-4249-A1C2-18F90E9AC3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7D671AD-36C2-44C7-B24D-2BC5E5DE0E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Blotting technique</a:t>
          </a:r>
        </a:p>
      </dgm:t>
    </dgm:pt>
    <dgm:pt modelId="{CB7FFE16-5181-4717-B669-3BB507E5C52F}" type="parTrans" cxnId="{A5C23DA9-FCCA-4C81-BADB-C40DE8D75F49}">
      <dgm:prSet/>
      <dgm:spPr/>
    </dgm:pt>
    <dgm:pt modelId="{D3CF5196-CC0D-47E4-8E24-F85C1A09BC8D}" type="sibTrans" cxnId="{A5C23DA9-FCCA-4C81-BADB-C40DE8D75F49}">
      <dgm:prSet/>
      <dgm:spPr/>
    </dgm:pt>
    <dgm:pt modelId="{6020DB1E-8472-4805-9F29-A65F54F199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/>
          </a:r>
          <a:b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Southern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DNA.</a:t>
          </a:r>
          <a:b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1F9E1D52-9235-4CFE-98AE-F10D5062A043}" type="parTrans" cxnId="{30CEC9DA-7A0D-46AC-BA6E-8DC4EB53B7DD}">
      <dgm:prSet/>
      <dgm:spPr/>
    </dgm:pt>
    <dgm:pt modelId="{63011A55-4157-4A02-9D96-4587589602D9}" type="sibTrans" cxnId="{30CEC9DA-7A0D-46AC-BA6E-8DC4EB53B7DD}">
      <dgm:prSet/>
      <dgm:spPr/>
    </dgm:pt>
    <dgm:pt modelId="{EB07A4AD-1842-4FA2-B151-7ED5C6C9E48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Northern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rgbClr val="FF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RNA.</a:t>
          </a:r>
        </a:p>
      </dgm:t>
    </dgm:pt>
    <dgm:pt modelId="{D3BE1A62-C09A-4C9A-9051-F175E93D3CE7}" type="parTrans" cxnId="{CECFD8BF-79C8-4950-AD40-CEF137C83648}">
      <dgm:prSet/>
      <dgm:spPr/>
    </dgm:pt>
    <dgm:pt modelId="{D15C2302-8A40-454D-90F3-BCF57CC1BABD}" type="sibTrans" cxnId="{CECFD8BF-79C8-4950-AD40-CEF137C83648}">
      <dgm:prSet/>
      <dgm:spPr/>
    </dgm:pt>
    <dgm:pt modelId="{1805FBBA-30BC-4913-A5CC-F760FA18DB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Western blot</a:t>
          </a: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protein.</a:t>
          </a:r>
        </a:p>
      </dgm:t>
    </dgm:pt>
    <dgm:pt modelId="{62A4E5BF-534B-46B9-A6EE-2E7F3BDEA67B}" type="parTrans" cxnId="{A15D7EAA-F106-45A5-A4F8-B18725D147AD}">
      <dgm:prSet/>
      <dgm:spPr/>
    </dgm:pt>
    <dgm:pt modelId="{C21D877E-C101-4008-98D6-8F41AF145075}" type="sibTrans" cxnId="{A15D7EAA-F106-45A5-A4F8-B18725D147AD}">
      <dgm:prSet/>
      <dgm:spPr/>
    </dgm:pt>
    <dgm:pt modelId="{311E13FB-CADB-408C-9AE2-450EFA51F89D}" type="pres">
      <dgm:prSet presAssocID="{F019AE87-D0D1-4249-A1C2-18F90E9AC3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DB9071-7F57-46BB-92D6-32EB63AB3746}" type="pres">
      <dgm:prSet presAssocID="{B7D671AD-36C2-44C7-B24D-2BC5E5DE0E1D}" presName="hierRoot1" presStyleCnt="0">
        <dgm:presLayoutVars>
          <dgm:hierBranch/>
        </dgm:presLayoutVars>
      </dgm:prSet>
      <dgm:spPr/>
    </dgm:pt>
    <dgm:pt modelId="{B0FE48D2-02F2-429C-A602-01DF8B2240B7}" type="pres">
      <dgm:prSet presAssocID="{B7D671AD-36C2-44C7-B24D-2BC5E5DE0E1D}" presName="rootComposite1" presStyleCnt="0"/>
      <dgm:spPr/>
    </dgm:pt>
    <dgm:pt modelId="{C0893CCF-BCDD-48D3-B9A0-151D869A370E}" type="pres">
      <dgm:prSet presAssocID="{B7D671AD-36C2-44C7-B24D-2BC5E5DE0E1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592F99-8306-4020-8489-4C62C8FB5E3D}" type="pres">
      <dgm:prSet presAssocID="{B7D671AD-36C2-44C7-B24D-2BC5E5DE0E1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2E45CA-BCE0-4773-852E-0537CEC3AF59}" type="pres">
      <dgm:prSet presAssocID="{B7D671AD-36C2-44C7-B24D-2BC5E5DE0E1D}" presName="hierChild2" presStyleCnt="0"/>
      <dgm:spPr/>
    </dgm:pt>
    <dgm:pt modelId="{93EBE22E-F524-4D9B-AE84-89CA536DF495}" type="pres">
      <dgm:prSet presAssocID="{1F9E1D52-9235-4CFE-98AE-F10D5062A043}" presName="Name35" presStyleLbl="parChTrans1D2" presStyleIdx="0" presStyleCnt="3"/>
      <dgm:spPr/>
    </dgm:pt>
    <dgm:pt modelId="{95DA3EA7-E3D6-4639-9DD1-2B8BA0A41052}" type="pres">
      <dgm:prSet presAssocID="{6020DB1E-8472-4805-9F29-A65F54F1990F}" presName="hierRoot2" presStyleCnt="0">
        <dgm:presLayoutVars>
          <dgm:hierBranch/>
        </dgm:presLayoutVars>
      </dgm:prSet>
      <dgm:spPr/>
    </dgm:pt>
    <dgm:pt modelId="{4DCD4FB1-94C0-4F7B-9EFF-62E79AA9342B}" type="pres">
      <dgm:prSet presAssocID="{6020DB1E-8472-4805-9F29-A65F54F1990F}" presName="rootComposite" presStyleCnt="0"/>
      <dgm:spPr/>
    </dgm:pt>
    <dgm:pt modelId="{9EA668CE-CDCD-4A20-81D3-3A71A7642326}" type="pres">
      <dgm:prSet presAssocID="{6020DB1E-8472-4805-9F29-A65F54F1990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A9C620-E28F-4DA3-B875-6116368ECCCD}" type="pres">
      <dgm:prSet presAssocID="{6020DB1E-8472-4805-9F29-A65F54F1990F}" presName="rootConnector" presStyleLbl="node2" presStyleIdx="0" presStyleCnt="3"/>
      <dgm:spPr/>
      <dgm:t>
        <a:bodyPr/>
        <a:lstStyle/>
        <a:p>
          <a:endParaRPr lang="en-US"/>
        </a:p>
      </dgm:t>
    </dgm:pt>
    <dgm:pt modelId="{0B1EC562-EA73-435B-9EF0-A2D3C7623247}" type="pres">
      <dgm:prSet presAssocID="{6020DB1E-8472-4805-9F29-A65F54F1990F}" presName="hierChild4" presStyleCnt="0"/>
      <dgm:spPr/>
    </dgm:pt>
    <dgm:pt modelId="{1FEE3811-1CD1-49E1-B750-711A0830CE42}" type="pres">
      <dgm:prSet presAssocID="{6020DB1E-8472-4805-9F29-A65F54F1990F}" presName="hierChild5" presStyleCnt="0"/>
      <dgm:spPr/>
    </dgm:pt>
    <dgm:pt modelId="{4D7A1DF8-AFD0-43F6-9676-AAA973BBC4A6}" type="pres">
      <dgm:prSet presAssocID="{D3BE1A62-C09A-4C9A-9051-F175E93D3CE7}" presName="Name35" presStyleLbl="parChTrans1D2" presStyleIdx="1" presStyleCnt="3"/>
      <dgm:spPr/>
    </dgm:pt>
    <dgm:pt modelId="{AF553308-70E8-4F40-A5D7-86D4F5CCCA40}" type="pres">
      <dgm:prSet presAssocID="{EB07A4AD-1842-4FA2-B151-7ED5C6C9E48A}" presName="hierRoot2" presStyleCnt="0">
        <dgm:presLayoutVars>
          <dgm:hierBranch/>
        </dgm:presLayoutVars>
      </dgm:prSet>
      <dgm:spPr/>
    </dgm:pt>
    <dgm:pt modelId="{85F564E6-F92B-4734-81F5-C9448259792A}" type="pres">
      <dgm:prSet presAssocID="{EB07A4AD-1842-4FA2-B151-7ED5C6C9E48A}" presName="rootComposite" presStyleCnt="0"/>
      <dgm:spPr/>
    </dgm:pt>
    <dgm:pt modelId="{8E435620-C451-40BD-9CE1-C698D4AC544A}" type="pres">
      <dgm:prSet presAssocID="{EB07A4AD-1842-4FA2-B151-7ED5C6C9E48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6A0FFA-D65A-4A76-B604-096B3E57604D}" type="pres">
      <dgm:prSet presAssocID="{EB07A4AD-1842-4FA2-B151-7ED5C6C9E48A}" presName="rootConnector" presStyleLbl="node2" presStyleIdx="1" presStyleCnt="3"/>
      <dgm:spPr/>
      <dgm:t>
        <a:bodyPr/>
        <a:lstStyle/>
        <a:p>
          <a:endParaRPr lang="en-US"/>
        </a:p>
      </dgm:t>
    </dgm:pt>
    <dgm:pt modelId="{56F19DCC-0D8F-414B-84A3-B933524FC847}" type="pres">
      <dgm:prSet presAssocID="{EB07A4AD-1842-4FA2-B151-7ED5C6C9E48A}" presName="hierChild4" presStyleCnt="0"/>
      <dgm:spPr/>
    </dgm:pt>
    <dgm:pt modelId="{0F9F8B1B-1083-4511-BE36-A1EE115865AE}" type="pres">
      <dgm:prSet presAssocID="{EB07A4AD-1842-4FA2-B151-7ED5C6C9E48A}" presName="hierChild5" presStyleCnt="0"/>
      <dgm:spPr/>
    </dgm:pt>
    <dgm:pt modelId="{48247314-7675-4042-822B-5AE2FD2B13E2}" type="pres">
      <dgm:prSet presAssocID="{62A4E5BF-534B-46B9-A6EE-2E7F3BDEA67B}" presName="Name35" presStyleLbl="parChTrans1D2" presStyleIdx="2" presStyleCnt="3"/>
      <dgm:spPr/>
    </dgm:pt>
    <dgm:pt modelId="{8E88C9E3-769D-4AEB-BE9C-0B253A6A08C5}" type="pres">
      <dgm:prSet presAssocID="{1805FBBA-30BC-4913-A5CC-F760FA18DB79}" presName="hierRoot2" presStyleCnt="0">
        <dgm:presLayoutVars>
          <dgm:hierBranch/>
        </dgm:presLayoutVars>
      </dgm:prSet>
      <dgm:spPr/>
    </dgm:pt>
    <dgm:pt modelId="{847DC029-0439-4193-9709-F34F387E35A6}" type="pres">
      <dgm:prSet presAssocID="{1805FBBA-30BC-4913-A5CC-F760FA18DB79}" presName="rootComposite" presStyleCnt="0"/>
      <dgm:spPr/>
    </dgm:pt>
    <dgm:pt modelId="{E8C6C3D2-6BD8-44B8-9DA4-31D426565E96}" type="pres">
      <dgm:prSet presAssocID="{1805FBBA-30BC-4913-A5CC-F760FA18DB7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15C838-E662-409B-A525-A91E902D5856}" type="pres">
      <dgm:prSet presAssocID="{1805FBBA-30BC-4913-A5CC-F760FA18DB79}" presName="rootConnector" presStyleLbl="node2" presStyleIdx="2" presStyleCnt="3"/>
      <dgm:spPr/>
      <dgm:t>
        <a:bodyPr/>
        <a:lstStyle/>
        <a:p>
          <a:endParaRPr lang="en-US"/>
        </a:p>
      </dgm:t>
    </dgm:pt>
    <dgm:pt modelId="{850494BC-A225-4986-BA33-2B09BCCBCC38}" type="pres">
      <dgm:prSet presAssocID="{1805FBBA-30BC-4913-A5CC-F760FA18DB79}" presName="hierChild4" presStyleCnt="0"/>
      <dgm:spPr/>
    </dgm:pt>
    <dgm:pt modelId="{9AC22C25-6733-41E9-9A4D-B460B5B890FC}" type="pres">
      <dgm:prSet presAssocID="{1805FBBA-30BC-4913-A5CC-F760FA18DB79}" presName="hierChild5" presStyleCnt="0"/>
      <dgm:spPr/>
    </dgm:pt>
    <dgm:pt modelId="{EF76BD67-FF7B-4897-B013-5E07FA99D030}" type="pres">
      <dgm:prSet presAssocID="{B7D671AD-36C2-44C7-B24D-2BC5E5DE0E1D}" presName="hierChild3" presStyleCnt="0"/>
      <dgm:spPr/>
    </dgm:pt>
  </dgm:ptLst>
  <dgm:cxnLst>
    <dgm:cxn modelId="{8750D50A-383A-4F26-BBF6-1E769BD64DC0}" type="presOf" srcId="{1F9E1D52-9235-4CFE-98AE-F10D5062A043}" destId="{93EBE22E-F524-4D9B-AE84-89CA536DF495}" srcOrd="0" destOrd="0" presId="urn:microsoft.com/office/officeart/2005/8/layout/orgChart1"/>
    <dgm:cxn modelId="{E5624C30-CECD-434B-B385-2DD7C595A6DF}" type="presOf" srcId="{D3BE1A62-C09A-4C9A-9051-F175E93D3CE7}" destId="{4D7A1DF8-AFD0-43F6-9676-AAA973BBC4A6}" srcOrd="0" destOrd="0" presId="urn:microsoft.com/office/officeart/2005/8/layout/orgChart1"/>
    <dgm:cxn modelId="{209A4D85-7FDF-4397-A5BD-BF372EA18D57}" type="presOf" srcId="{6020DB1E-8472-4805-9F29-A65F54F1990F}" destId="{0DA9C620-E28F-4DA3-B875-6116368ECCCD}" srcOrd="1" destOrd="0" presId="urn:microsoft.com/office/officeart/2005/8/layout/orgChart1"/>
    <dgm:cxn modelId="{C92A7ABA-A7FA-402E-862D-BB0A52E7E15F}" type="presOf" srcId="{62A4E5BF-534B-46B9-A6EE-2E7F3BDEA67B}" destId="{48247314-7675-4042-822B-5AE2FD2B13E2}" srcOrd="0" destOrd="0" presId="urn:microsoft.com/office/officeart/2005/8/layout/orgChart1"/>
    <dgm:cxn modelId="{48997C1C-663D-41B9-BC75-0AEDA1801C59}" type="presOf" srcId="{B7D671AD-36C2-44C7-B24D-2BC5E5DE0E1D}" destId="{C0893CCF-BCDD-48D3-B9A0-151D869A370E}" srcOrd="0" destOrd="0" presId="urn:microsoft.com/office/officeart/2005/8/layout/orgChart1"/>
    <dgm:cxn modelId="{C7E7B88B-2EBD-4C3F-94CB-9B6EB911C950}" type="presOf" srcId="{1805FBBA-30BC-4913-A5CC-F760FA18DB79}" destId="{E8C6C3D2-6BD8-44B8-9DA4-31D426565E96}" srcOrd="0" destOrd="0" presId="urn:microsoft.com/office/officeart/2005/8/layout/orgChart1"/>
    <dgm:cxn modelId="{0AE13CD0-743A-4F9D-B1E2-7F7D27AD13C6}" type="presOf" srcId="{EB07A4AD-1842-4FA2-B151-7ED5C6C9E48A}" destId="{146A0FFA-D65A-4A76-B604-096B3E57604D}" srcOrd="1" destOrd="0" presId="urn:microsoft.com/office/officeart/2005/8/layout/orgChart1"/>
    <dgm:cxn modelId="{30CEC9DA-7A0D-46AC-BA6E-8DC4EB53B7DD}" srcId="{B7D671AD-36C2-44C7-B24D-2BC5E5DE0E1D}" destId="{6020DB1E-8472-4805-9F29-A65F54F1990F}" srcOrd="0" destOrd="0" parTransId="{1F9E1D52-9235-4CFE-98AE-F10D5062A043}" sibTransId="{63011A55-4157-4A02-9D96-4587589602D9}"/>
    <dgm:cxn modelId="{A15D7EAA-F106-45A5-A4F8-B18725D147AD}" srcId="{B7D671AD-36C2-44C7-B24D-2BC5E5DE0E1D}" destId="{1805FBBA-30BC-4913-A5CC-F760FA18DB79}" srcOrd="2" destOrd="0" parTransId="{62A4E5BF-534B-46B9-A6EE-2E7F3BDEA67B}" sibTransId="{C21D877E-C101-4008-98D6-8F41AF145075}"/>
    <dgm:cxn modelId="{A5C23DA9-FCCA-4C81-BADB-C40DE8D75F49}" srcId="{F019AE87-D0D1-4249-A1C2-18F90E9AC3C5}" destId="{B7D671AD-36C2-44C7-B24D-2BC5E5DE0E1D}" srcOrd="0" destOrd="0" parTransId="{CB7FFE16-5181-4717-B669-3BB507E5C52F}" sibTransId="{D3CF5196-CC0D-47E4-8E24-F85C1A09BC8D}"/>
    <dgm:cxn modelId="{9300B794-4095-48D1-809F-94084CE57579}" type="presOf" srcId="{F019AE87-D0D1-4249-A1C2-18F90E9AC3C5}" destId="{311E13FB-CADB-408C-9AE2-450EFA51F89D}" srcOrd="0" destOrd="0" presId="urn:microsoft.com/office/officeart/2005/8/layout/orgChart1"/>
    <dgm:cxn modelId="{CECFD8BF-79C8-4950-AD40-CEF137C83648}" srcId="{B7D671AD-36C2-44C7-B24D-2BC5E5DE0E1D}" destId="{EB07A4AD-1842-4FA2-B151-7ED5C6C9E48A}" srcOrd="1" destOrd="0" parTransId="{D3BE1A62-C09A-4C9A-9051-F175E93D3CE7}" sibTransId="{D15C2302-8A40-454D-90F3-BCF57CC1BABD}"/>
    <dgm:cxn modelId="{D094A67C-FB2A-4F84-8FB4-64E141E53314}" type="presOf" srcId="{EB07A4AD-1842-4FA2-B151-7ED5C6C9E48A}" destId="{8E435620-C451-40BD-9CE1-C698D4AC544A}" srcOrd="0" destOrd="0" presId="urn:microsoft.com/office/officeart/2005/8/layout/orgChart1"/>
    <dgm:cxn modelId="{91D8AAC5-D9E2-41C8-9051-EA6B556E6AFF}" type="presOf" srcId="{B7D671AD-36C2-44C7-B24D-2BC5E5DE0E1D}" destId="{F2592F99-8306-4020-8489-4C62C8FB5E3D}" srcOrd="1" destOrd="0" presId="urn:microsoft.com/office/officeart/2005/8/layout/orgChart1"/>
    <dgm:cxn modelId="{4E0EFB05-E4DE-4074-830A-E025DDB6A5AE}" type="presOf" srcId="{1805FBBA-30BC-4913-A5CC-F760FA18DB79}" destId="{5D15C838-E662-409B-A525-A91E902D5856}" srcOrd="1" destOrd="0" presId="urn:microsoft.com/office/officeart/2005/8/layout/orgChart1"/>
    <dgm:cxn modelId="{68DBD1D6-65EC-4FD6-AFF7-0C3DEF10C4DA}" type="presOf" srcId="{6020DB1E-8472-4805-9F29-A65F54F1990F}" destId="{9EA668CE-CDCD-4A20-81D3-3A71A7642326}" srcOrd="0" destOrd="0" presId="urn:microsoft.com/office/officeart/2005/8/layout/orgChart1"/>
    <dgm:cxn modelId="{99F08982-A3AB-4CEB-995B-5DFAB73CC3B9}" type="presParOf" srcId="{311E13FB-CADB-408C-9AE2-450EFA51F89D}" destId="{0FDB9071-7F57-46BB-92D6-32EB63AB3746}" srcOrd="0" destOrd="0" presId="urn:microsoft.com/office/officeart/2005/8/layout/orgChart1"/>
    <dgm:cxn modelId="{3E7D5040-320D-49F9-AD04-11463A250A30}" type="presParOf" srcId="{0FDB9071-7F57-46BB-92D6-32EB63AB3746}" destId="{B0FE48D2-02F2-429C-A602-01DF8B2240B7}" srcOrd="0" destOrd="0" presId="urn:microsoft.com/office/officeart/2005/8/layout/orgChart1"/>
    <dgm:cxn modelId="{2FB31EBB-45F6-48D7-B712-68A8350E4F4A}" type="presParOf" srcId="{B0FE48D2-02F2-429C-A602-01DF8B2240B7}" destId="{C0893CCF-BCDD-48D3-B9A0-151D869A370E}" srcOrd="0" destOrd="0" presId="urn:microsoft.com/office/officeart/2005/8/layout/orgChart1"/>
    <dgm:cxn modelId="{2A518884-5206-4AA1-9923-A34C9CFAD118}" type="presParOf" srcId="{B0FE48D2-02F2-429C-A602-01DF8B2240B7}" destId="{F2592F99-8306-4020-8489-4C62C8FB5E3D}" srcOrd="1" destOrd="0" presId="urn:microsoft.com/office/officeart/2005/8/layout/orgChart1"/>
    <dgm:cxn modelId="{F970E1D1-CC2A-4721-A320-0D15576209DF}" type="presParOf" srcId="{0FDB9071-7F57-46BB-92D6-32EB63AB3746}" destId="{302E45CA-BCE0-4773-852E-0537CEC3AF59}" srcOrd="1" destOrd="0" presId="urn:microsoft.com/office/officeart/2005/8/layout/orgChart1"/>
    <dgm:cxn modelId="{6CA9DA39-2123-4C24-9CCB-D9D9C8C86628}" type="presParOf" srcId="{302E45CA-BCE0-4773-852E-0537CEC3AF59}" destId="{93EBE22E-F524-4D9B-AE84-89CA536DF495}" srcOrd="0" destOrd="0" presId="urn:microsoft.com/office/officeart/2005/8/layout/orgChart1"/>
    <dgm:cxn modelId="{0D2251C1-A7E8-444F-BAF6-3A931D06F4E0}" type="presParOf" srcId="{302E45CA-BCE0-4773-852E-0537CEC3AF59}" destId="{95DA3EA7-E3D6-4639-9DD1-2B8BA0A41052}" srcOrd="1" destOrd="0" presId="urn:microsoft.com/office/officeart/2005/8/layout/orgChart1"/>
    <dgm:cxn modelId="{11088925-1828-4D26-9BF7-9B33BB28DFF1}" type="presParOf" srcId="{95DA3EA7-E3D6-4639-9DD1-2B8BA0A41052}" destId="{4DCD4FB1-94C0-4F7B-9EFF-62E79AA9342B}" srcOrd="0" destOrd="0" presId="urn:microsoft.com/office/officeart/2005/8/layout/orgChart1"/>
    <dgm:cxn modelId="{A8DA1876-D85D-4893-AB02-770D2F4EC57E}" type="presParOf" srcId="{4DCD4FB1-94C0-4F7B-9EFF-62E79AA9342B}" destId="{9EA668CE-CDCD-4A20-81D3-3A71A7642326}" srcOrd="0" destOrd="0" presId="urn:microsoft.com/office/officeart/2005/8/layout/orgChart1"/>
    <dgm:cxn modelId="{31027A9E-1D95-4B53-BEC3-4A2CA77AA698}" type="presParOf" srcId="{4DCD4FB1-94C0-4F7B-9EFF-62E79AA9342B}" destId="{0DA9C620-E28F-4DA3-B875-6116368ECCCD}" srcOrd="1" destOrd="0" presId="urn:microsoft.com/office/officeart/2005/8/layout/orgChart1"/>
    <dgm:cxn modelId="{18388278-8A8A-4EA5-A078-C1BAA98A6F1C}" type="presParOf" srcId="{95DA3EA7-E3D6-4639-9DD1-2B8BA0A41052}" destId="{0B1EC562-EA73-435B-9EF0-A2D3C7623247}" srcOrd="1" destOrd="0" presId="urn:microsoft.com/office/officeart/2005/8/layout/orgChart1"/>
    <dgm:cxn modelId="{B270E513-39D8-449B-B1C8-F1EE32E7A780}" type="presParOf" srcId="{95DA3EA7-E3D6-4639-9DD1-2B8BA0A41052}" destId="{1FEE3811-1CD1-49E1-B750-711A0830CE42}" srcOrd="2" destOrd="0" presId="urn:microsoft.com/office/officeart/2005/8/layout/orgChart1"/>
    <dgm:cxn modelId="{E8062DBE-14CE-4BD8-A0A5-5003A4C13F18}" type="presParOf" srcId="{302E45CA-BCE0-4773-852E-0537CEC3AF59}" destId="{4D7A1DF8-AFD0-43F6-9676-AAA973BBC4A6}" srcOrd="2" destOrd="0" presId="urn:microsoft.com/office/officeart/2005/8/layout/orgChart1"/>
    <dgm:cxn modelId="{9BC3D53B-D004-438D-A85F-1CD3AC874BD0}" type="presParOf" srcId="{302E45CA-BCE0-4773-852E-0537CEC3AF59}" destId="{AF553308-70E8-4F40-A5D7-86D4F5CCCA40}" srcOrd="3" destOrd="0" presId="urn:microsoft.com/office/officeart/2005/8/layout/orgChart1"/>
    <dgm:cxn modelId="{A0C8D449-3F50-428B-A6E6-70628203A918}" type="presParOf" srcId="{AF553308-70E8-4F40-A5D7-86D4F5CCCA40}" destId="{85F564E6-F92B-4734-81F5-C9448259792A}" srcOrd="0" destOrd="0" presId="urn:microsoft.com/office/officeart/2005/8/layout/orgChart1"/>
    <dgm:cxn modelId="{3A9CF29F-B72D-4E5C-B627-1A09909FFB88}" type="presParOf" srcId="{85F564E6-F92B-4734-81F5-C9448259792A}" destId="{8E435620-C451-40BD-9CE1-C698D4AC544A}" srcOrd="0" destOrd="0" presId="urn:microsoft.com/office/officeart/2005/8/layout/orgChart1"/>
    <dgm:cxn modelId="{4F4BF295-96A0-419B-9C03-E4E0A3885552}" type="presParOf" srcId="{85F564E6-F92B-4734-81F5-C9448259792A}" destId="{146A0FFA-D65A-4A76-B604-096B3E57604D}" srcOrd="1" destOrd="0" presId="urn:microsoft.com/office/officeart/2005/8/layout/orgChart1"/>
    <dgm:cxn modelId="{82B18930-6BEC-40B3-9078-92D9EAC89912}" type="presParOf" srcId="{AF553308-70E8-4F40-A5D7-86D4F5CCCA40}" destId="{56F19DCC-0D8F-414B-84A3-B933524FC847}" srcOrd="1" destOrd="0" presId="urn:microsoft.com/office/officeart/2005/8/layout/orgChart1"/>
    <dgm:cxn modelId="{5006D384-B462-4188-9123-76C4F9CBDE44}" type="presParOf" srcId="{AF553308-70E8-4F40-A5D7-86D4F5CCCA40}" destId="{0F9F8B1B-1083-4511-BE36-A1EE115865AE}" srcOrd="2" destOrd="0" presId="urn:microsoft.com/office/officeart/2005/8/layout/orgChart1"/>
    <dgm:cxn modelId="{F45DF6B2-D955-4532-84E2-D42601C445D7}" type="presParOf" srcId="{302E45CA-BCE0-4773-852E-0537CEC3AF59}" destId="{48247314-7675-4042-822B-5AE2FD2B13E2}" srcOrd="4" destOrd="0" presId="urn:microsoft.com/office/officeart/2005/8/layout/orgChart1"/>
    <dgm:cxn modelId="{4EBBA10C-32C1-469B-97E9-77BC8533FDF1}" type="presParOf" srcId="{302E45CA-BCE0-4773-852E-0537CEC3AF59}" destId="{8E88C9E3-769D-4AEB-BE9C-0B253A6A08C5}" srcOrd="5" destOrd="0" presId="urn:microsoft.com/office/officeart/2005/8/layout/orgChart1"/>
    <dgm:cxn modelId="{375F4A03-9570-4897-B643-9E29547330F4}" type="presParOf" srcId="{8E88C9E3-769D-4AEB-BE9C-0B253A6A08C5}" destId="{847DC029-0439-4193-9709-F34F387E35A6}" srcOrd="0" destOrd="0" presId="urn:microsoft.com/office/officeart/2005/8/layout/orgChart1"/>
    <dgm:cxn modelId="{08B86B66-B244-4355-87F0-5BDD1AFCB653}" type="presParOf" srcId="{847DC029-0439-4193-9709-F34F387E35A6}" destId="{E8C6C3D2-6BD8-44B8-9DA4-31D426565E96}" srcOrd="0" destOrd="0" presId="urn:microsoft.com/office/officeart/2005/8/layout/orgChart1"/>
    <dgm:cxn modelId="{180791C9-D6ED-4774-BD8A-C0AFBE7524E0}" type="presParOf" srcId="{847DC029-0439-4193-9709-F34F387E35A6}" destId="{5D15C838-E662-409B-A525-A91E902D5856}" srcOrd="1" destOrd="0" presId="urn:microsoft.com/office/officeart/2005/8/layout/orgChart1"/>
    <dgm:cxn modelId="{5B6A401A-B151-4FD8-9E16-ADA8D92BF146}" type="presParOf" srcId="{8E88C9E3-769D-4AEB-BE9C-0B253A6A08C5}" destId="{850494BC-A225-4986-BA33-2B09BCCBCC38}" srcOrd="1" destOrd="0" presId="urn:microsoft.com/office/officeart/2005/8/layout/orgChart1"/>
    <dgm:cxn modelId="{025816C2-0639-4350-895E-338F9584F4F0}" type="presParOf" srcId="{8E88C9E3-769D-4AEB-BE9C-0B253A6A08C5}" destId="{9AC22C25-6733-41E9-9A4D-B460B5B890FC}" srcOrd="2" destOrd="0" presId="urn:microsoft.com/office/officeart/2005/8/layout/orgChart1"/>
    <dgm:cxn modelId="{9E4755B5-C136-454C-B194-E4E228FED704}" type="presParOf" srcId="{0FDB9071-7F57-46BB-92D6-32EB63AB3746}" destId="{EF76BD67-FF7B-4897-B013-5E07FA99D0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47314-7675-4042-822B-5AE2FD2B13E2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A1DF8-AFD0-43F6-9676-AAA973BBC4A6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BE22E-F524-4D9B-AE84-89CA536DF495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93CCF-BCDD-48D3-B9A0-151D869A370E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Blotting technique</a:t>
          </a:r>
        </a:p>
      </dsp:txBody>
      <dsp:txXfrm>
        <a:off x="2911803" y="807355"/>
        <a:ext cx="2405992" cy="1202996"/>
      </dsp:txXfrm>
    </dsp:sp>
    <dsp:sp modelId="{9EA668CE-CDCD-4A20-81D3-3A71A7642326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b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Southern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DNA.</a:t>
          </a:r>
          <a:b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552" y="2515610"/>
        <a:ext cx="2405992" cy="1202996"/>
      </dsp:txXfrm>
    </dsp:sp>
    <dsp:sp modelId="{8E435620-C451-40BD-9CE1-C698D4AC544A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Northern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rgbClr val="FF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RNA.</a:t>
          </a:r>
        </a:p>
      </dsp:txBody>
      <dsp:txXfrm>
        <a:off x="2911803" y="2515610"/>
        <a:ext cx="2405992" cy="1202996"/>
      </dsp:txXfrm>
    </dsp:sp>
    <dsp:sp modelId="{E8C6C3D2-6BD8-44B8-9DA4-31D426565E96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Western blot</a:t>
          </a: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protein.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734" y="0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76B5D-3F1A-45BF-BAB2-4EF30DB3C38C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82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734" y="8842382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31BC3-76B2-4789-8490-682586650C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ECE6-E3EB-4DA8-9907-3CE3E7C4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143C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762000" y="685800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b="1" i="1">
                <a:solidFill>
                  <a:srgbClr val="0000FF"/>
                </a:solidFill>
                <a:ea typeface="ＭＳ Ｐゴシック" pitchFamily="1" charset="-128"/>
              </a:rPr>
              <a:t>Essentials of Anatomy &amp; Physiology,</a:t>
            </a:r>
            <a:r>
              <a:rPr lang="en-US" b="1">
                <a:ea typeface="ＭＳ Ｐゴシック" pitchFamily="1" charset="-128"/>
              </a:rPr>
              <a:t> 4th Edition</a:t>
            </a:r>
          </a:p>
          <a:p>
            <a:pPr algn="l" eaLnBrk="0" hangingPunct="0"/>
            <a:r>
              <a:rPr lang="en-US" b="1">
                <a:ea typeface="ＭＳ Ｐゴシック" pitchFamily="1" charset="-128"/>
              </a:rPr>
              <a:t>Martini</a:t>
            </a:r>
            <a:r>
              <a:rPr lang="en-US" sz="1200" b="1">
                <a:ea typeface="ＭＳ Ｐゴシック" pitchFamily="1" charset="-128"/>
              </a:rPr>
              <a:t> </a:t>
            </a:r>
            <a:r>
              <a:rPr lang="en-US" b="1">
                <a:ea typeface="ＭＳ Ｐゴシック" pitchFamily="1" charset="-128"/>
              </a:rPr>
              <a:t>/</a:t>
            </a:r>
            <a:r>
              <a:rPr lang="en-US" sz="1200" b="1">
                <a:ea typeface="ＭＳ Ｐゴシック" pitchFamily="1" charset="-128"/>
              </a:rPr>
              <a:t> </a:t>
            </a:r>
            <a:r>
              <a:rPr lang="en-US" b="1">
                <a:ea typeface="ＭＳ Ｐゴシック" pitchFamily="1" charset="-128"/>
              </a:rPr>
              <a:t>Bartholomew</a:t>
            </a:r>
            <a:endParaRPr lang="en-US" sz="2200" b="1">
              <a:latin typeface="Palatino" pitchFamily="1" charset="0"/>
              <a:ea typeface="ＭＳ Ｐゴシック" pitchFamily="1" charset="-128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800100" y="4540250"/>
            <a:ext cx="7331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PowerPoint</a:t>
            </a:r>
            <a:r>
              <a:rPr lang="en-US" sz="1800" baseline="30000">
                <a:solidFill>
                  <a:srgbClr val="973A2B"/>
                </a:solidFill>
                <a:ea typeface="ＭＳ Ｐゴシック" pitchFamily="1" charset="-128"/>
              </a:rPr>
              <a:t>®</a:t>
            </a:r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 Lecture Outlines </a:t>
            </a:r>
          </a:p>
          <a:p>
            <a:pPr algn="l" eaLnBrk="0" hangingPunct="0"/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prepared by Alan Magid, Duke University</a:t>
            </a:r>
            <a:endParaRPr lang="en-US" sz="1800">
              <a:ea typeface="ＭＳ Ｐゴシック" pitchFamily="1" charset="-128"/>
            </a:endParaRPr>
          </a:p>
        </p:txBody>
      </p:sp>
      <p:pic>
        <p:nvPicPr>
          <p:cNvPr id="10" name="Picture 10" descr="PPT Strip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2678113"/>
          </a:xfrm>
          <a:prstGeom prst="rect">
            <a:avLst/>
          </a:prstGeom>
          <a:noFill/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47800" y="2438400"/>
            <a:ext cx="326072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80000"/>
              </a:schemeClr>
            </a:outer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4000">
                <a:solidFill>
                  <a:srgbClr val="800000"/>
                </a:solidFill>
                <a:ea typeface="ＭＳ Ｐゴシック" pitchFamily="1" charset="-128"/>
              </a:rPr>
              <a:t>The Muscular</a:t>
            </a:r>
          </a:p>
          <a:p>
            <a:pPr algn="l">
              <a:spcBef>
                <a:spcPct val="20000"/>
              </a:spcBef>
            </a:pPr>
            <a:r>
              <a:rPr lang="en-US" sz="4000">
                <a:solidFill>
                  <a:srgbClr val="800000"/>
                </a:solidFill>
                <a:ea typeface="ＭＳ Ｐゴシック" pitchFamily="1" charset="-128"/>
              </a:rPr>
              <a:t>System</a:t>
            </a:r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76200" y="1981200"/>
            <a:ext cx="137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6999" dir="2700000" algn="ctr" rotWithShape="0">
              <a:schemeClr val="tx1">
                <a:alpha val="75000"/>
              </a:schemeClr>
            </a:outerShdw>
          </a:effectLst>
        </p:spPr>
        <p:txBody>
          <a:bodyPr>
            <a:spAutoFit/>
          </a:bodyPr>
          <a:lstStyle/>
          <a:p>
            <a:pPr algn="l" eaLnBrk="0" hangingPunct="0"/>
            <a:r>
              <a:rPr lang="en-US" sz="14400">
                <a:solidFill>
                  <a:srgbClr val="800000"/>
                </a:solidFill>
                <a:ea typeface="ＭＳ Ｐゴシック" pitchFamily="1" charset="-128"/>
              </a:rPr>
              <a:t>7</a:t>
            </a:r>
            <a:endParaRPr lang="en-US" sz="4000">
              <a:solidFill>
                <a:srgbClr val="7D5A00"/>
              </a:solidFill>
              <a:ea typeface="ＭＳ Ｐゴシック" pitchFamily="1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505D-4A1D-46D2-9302-5670716FA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AE0B-BBE7-48E4-A173-372D33461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D0A-D5F5-4C97-95E5-1CC89D7869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0241-6A0B-465A-8AAA-F0AB99CD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7A6C-6B22-4250-B5E4-7C4CF8864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B20-3809-42BF-B813-0F7092B30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581A-5C83-41C7-802C-43E411C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87CF-40E5-4FE9-9684-4DBD849C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58EE-C277-49B3-A151-55D15C1E4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A8E7-D6DA-4D7D-8ABB-3DD6F64C7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B0103-8075-4F6F-A5A2-D41B7CF4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teachline.ls.huji.ac.il/72320/methods-tutorial/Northern2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teachline.ls.huji.ac.il/72320/methods-tutorial/Northern6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teachline.ls.huji.ac.il/72320/methods-tutorial/Northern7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1"/>
            <a:ext cx="91440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3727450"/>
            <a:ext cx="9143999" cy="31305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nsolas" pitchFamily="49" charset="0"/>
              </a:rPr>
              <a:t>APPLICATIONS</a:t>
            </a:r>
            <a:endParaRPr lang="ar-IQ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 standard for the study of gene expression at the level of mRNA(messenger RNA transcripts)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Detection of mRNA transcript size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Study RNA degradation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Study RNA splicing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Study RNA half-life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Often used to confirm and check transgenic / knockout mice (animals)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nsolas" pitchFamily="49" charset="0"/>
              </a:rPr>
              <a:t>Disadvantage of </a:t>
            </a:r>
            <a:r>
              <a:rPr lang="en-US" dirty="0" err="1">
                <a:latin typeface="Consolas" pitchFamily="49" charset="0"/>
              </a:rPr>
              <a:t>Nourthern</a:t>
            </a:r>
            <a:r>
              <a:rPr lang="en-US" dirty="0">
                <a:latin typeface="Consolas" pitchFamily="49" charset="0"/>
              </a:rPr>
              <a:t> plotting</a:t>
            </a:r>
            <a:endParaRPr lang="ar-IQ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1.The standard northern blot method is relatively less sensitive </a:t>
            </a:r>
            <a:endParaRPr lang="en-US" sz="20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2.</a:t>
            </a:r>
            <a:r>
              <a:rPr lang="en-US" sz="2000" dirty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Detection with multiple probes is a problem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3.</a:t>
            </a:r>
            <a:r>
              <a:rPr lang="en-US" sz="2000" dirty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If RNA samples are even slightly degraded by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RNases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the quality of the data and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quantitation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of expression is quite negatively affected. </a:t>
            </a:r>
          </a:p>
          <a:p>
            <a:pPr marL="514350" indent="-514350"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cs typeface="Courier New" pitchFamily="49" charset="0"/>
              </a:rPr>
              <a:t>Western blotting</a:t>
            </a:r>
            <a:endParaRPr lang="ar-IQ" dirty="0">
              <a:latin typeface="+mn-lt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Western blotting (1981) is an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Immunoblotting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technique which rely on the specificity of binding between a protein of interest and a probe (antibody raised against that particular protein) to allow detection of the protein of interest in a mixture of many other similar molecules.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SDS PAGE technique is a prerequisite for Western blotting .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8" descr="blot pic 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2209800" cy="1524000"/>
          </a:xfrm>
          <a:prstGeom prst="rect">
            <a:avLst/>
          </a:prstGeom>
          <a:noFill/>
        </p:spPr>
      </p:pic>
      <p:pic>
        <p:nvPicPr>
          <p:cNvPr id="5" name="Picture 7" descr="blot pic 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90612"/>
          </a:xfrm>
        </p:spPr>
        <p:txBody>
          <a:bodyPr/>
          <a:lstStyle/>
          <a:p>
            <a:r>
              <a:rPr lang="en-US" dirty="0"/>
              <a:t>Steps in western blotting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329114" cy="4114800"/>
          </a:xfrm>
        </p:spPr>
        <p:txBody>
          <a:bodyPr>
            <a:normAutofit/>
          </a:bodyPr>
          <a:lstStyle/>
          <a:p>
            <a:pPr marL="533400" indent="-533400" algn="just">
              <a:lnSpc>
                <a:spcPct val="150000"/>
              </a:lnSpc>
              <a:buClr>
                <a:schemeClr val="tx1"/>
              </a:buClr>
              <a:buSzPct val="70000"/>
              <a:buFontTx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 protein sample is subjected to electrophoresis on an SDS-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polyacrylamide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gel. </a:t>
            </a:r>
          </a:p>
          <a:p>
            <a:pPr marL="533400" indent="-533400" algn="just">
              <a:lnSpc>
                <a:spcPct val="150000"/>
              </a:lnSpc>
              <a:buFontTx/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150000"/>
              </a:lnSpc>
              <a:buClr>
                <a:schemeClr val="tx1"/>
              </a:buClr>
              <a:buSzPct val="70000"/>
              <a:buFontTx/>
              <a:buAutoNum type="arabicPeriod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Electroblotting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transfers the separated proteins from the gel to the surface of a nitrocellulose membrane</a:t>
            </a:r>
            <a:r>
              <a:rPr lang="en-US" sz="2000" dirty="0">
                <a:latin typeface="Castellar"/>
              </a:rPr>
              <a:t>.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9" descr="newwester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1552580"/>
            <a:ext cx="2743200" cy="2590800"/>
          </a:xfrm>
          <a:prstGeom prst="rect">
            <a:avLst/>
          </a:prstGeom>
          <a:noFill/>
          <a:ln/>
        </p:spPr>
      </p:pic>
      <p:pic>
        <p:nvPicPr>
          <p:cNvPr id="5" name="Picture 10" descr="wester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4114800"/>
            <a:ext cx="275271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6400816" cy="478634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000" dirty="0">
                <a:latin typeface="Castellar"/>
              </a:rPr>
              <a:t>3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The blot is incubated with a generic protein (such as milk proteins or BSA) which binds to any remaining sticky places on the nitrocellulose. 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4. An antibody that is specific for the protein of interest (the primary antibody - Ab1) is added to the nitrocellulose sheet and reacts with the antigen.  Only the band containing the protein of interest binds the antibody, forming a layer of antibody molecules .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15" descr="wester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81800" y="2819400"/>
            <a:ext cx="2362200" cy="32004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5472122" cy="4114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Castellar"/>
              </a:rPr>
              <a:t>5.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After washing  for removal of non-specifically bound Ab1,  second antibody (Ab2)is added, which specifically recognizes  the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domain of the primary antibody and binds it. Ab2 is radioactively labeled, or is covalently linked to a reporter enzyme, which allows to visualize the protein-Ab1-Ab2 complex.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8" descr="testweste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19800" y="1752600"/>
            <a:ext cx="3124200" cy="38862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image of membrane from vid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07145" y="107145"/>
            <a:ext cx="485776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8" descr="image of transfer sandwich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643438" y="0"/>
            <a:ext cx="4605338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428860" y="5429264"/>
            <a:ext cx="378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An example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Consolas" pitchFamily="49" charset="0"/>
              </a:rPr>
              <a:t>1.</a:t>
            </a:r>
            <a:r>
              <a:rPr lang="ar-IQ" sz="2000" dirty="0">
                <a:latin typeface="Arial" pitchFamily="34" charset="0"/>
                <a:cs typeface="Arial" pitchFamily="34" charset="0"/>
              </a:rPr>
              <a:t>The confirmatory HIV test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2.</a:t>
            </a:r>
            <a:r>
              <a:rPr lang="ar-IQ" sz="2000" dirty="0">
                <a:latin typeface="Arial" pitchFamily="34" charset="0"/>
                <a:cs typeface="Arial" pitchFamily="34" charset="0"/>
              </a:rPr>
              <a:t>Western blot is also used as the definitive test for Bovine spongiform encephalopathy (BSE(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3.</a:t>
            </a:r>
            <a:r>
              <a:rPr lang="ar-IQ" sz="2000" dirty="0">
                <a:latin typeface="Arial" pitchFamily="34" charset="0"/>
                <a:cs typeface="Arial" pitchFamily="34" charset="0"/>
              </a:rPr>
              <a:t>Some forms of Lyme disease testing employ Western blotting.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onsolas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blotting?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Blots are techniques for transferring DNA , RNA and proteins onto a carrier so they can be separated, and often follows the use of a gel electrophoresis. The Southern blot is used for transferring DNA, the Northern blot for RNA and the western blot for PROTEIN.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BLOTTING TECHNIQUES</a:t>
            </a:r>
            <a:r>
              <a:rPr lang="en-US" dirty="0">
                <a:solidFill>
                  <a:srgbClr val="CCFFFF"/>
                </a:solidFill>
              </a:rPr>
              <a:t/>
            </a:r>
            <a:br>
              <a:rPr lang="en-US" dirty="0">
                <a:solidFill>
                  <a:srgbClr val="CCFFFF"/>
                </a:solidFill>
              </a:rPr>
            </a:br>
            <a:endParaRPr lang="ar-IQ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032346B4-A0DD-F6FA-82FE-2D574C823372}"/>
              </a:ext>
            </a:extLst>
          </p:cNvPr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nsolas" pitchFamily="49" charset="0"/>
              </a:rPr>
              <a:t>Northern Blotting</a:t>
            </a:r>
            <a:endParaRPr lang="ar-IQ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15262" cy="41148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Northern blotting is a technique for detection of specific RNA sequences. Northern blotting was developed by James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Alwine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and George Stark at Stanford University (1979) and was named such by analogy to Southern blotting</a:t>
            </a:r>
            <a:endParaRPr lang="ar-IQ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Consolas" pitchFamily="49" charset="0"/>
              </a:rPr>
              <a:t>Steps involved in Northern blotting</a:t>
            </a:r>
            <a:endParaRPr lang="ar-IQ" b="1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686304" cy="4114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Consolas" pitchFamily="49" charset="0"/>
              </a:rPr>
              <a:t>1.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RNA is isolated from several biological samples (e.g. various tissues, various developmental stages of same tissue etc.)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RNA is more susceptible to degradation than DNA.</a:t>
            </a:r>
            <a:endParaRPr lang="ar-IQ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0" descr="rna 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057400"/>
            <a:ext cx="3333750" cy="3248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onsolas" pitchFamily="49" charset="0"/>
              </a:rPr>
              <a:t>Cont……</a:t>
            </a:r>
            <a:endParaRPr lang="ar-IQ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543428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Castellar"/>
              </a:rPr>
              <a:t>2.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Sample’s are loaded on gel  and the RNA samples are separated according to their size on an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agarose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gel 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resulting gel following after the electrophoresis run.</a:t>
            </a:r>
            <a:r>
              <a:rPr lang="en-US" sz="2000" dirty="0">
                <a:latin typeface="Castellar"/>
              </a:rPr>
              <a:t> 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8" descr="Norther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86394" y="1524000"/>
            <a:ext cx="3886200" cy="2438400"/>
          </a:xfrm>
          <a:prstGeom prst="rect">
            <a:avLst/>
          </a:prstGeom>
          <a:noFill/>
          <a:ln/>
        </p:spPr>
      </p:pic>
      <p:pic>
        <p:nvPicPr>
          <p:cNvPr id="5" name="Picture 9" descr="http://teachline.ls.huji.ac.il/72320/methods-tutorial/Northern2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029200" y="4038600"/>
            <a:ext cx="41148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onsolas" pitchFamily="49" charset="0"/>
              </a:rPr>
              <a:t>Cont……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3900486" cy="4114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Castellar"/>
              </a:rPr>
              <a:t>3.</a:t>
            </a:r>
            <a:r>
              <a:rPr lang="en-US" sz="2000" dirty="0">
                <a:latin typeface="Castellar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gel is then blotted on a nylon membrane or a nitrocellulose filter paper/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diazobenzyloxymethyl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papers by creating the sandwich arrangement.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7" descr="Norther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628780"/>
            <a:ext cx="4572000" cy="2514600"/>
          </a:xfrm>
          <a:prstGeom prst="rect">
            <a:avLst/>
          </a:prstGeom>
          <a:noFill/>
          <a:ln/>
        </p:spPr>
      </p:pic>
      <p:pic>
        <p:nvPicPr>
          <p:cNvPr id="5" name="Picture 8" descr="Northern4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143380"/>
            <a:ext cx="457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onsolas" pitchFamily="49" charset="0"/>
              </a:rPr>
              <a:t>Cont……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757742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Castellar"/>
              </a:rPr>
              <a:t>4.</a:t>
            </a:r>
            <a:r>
              <a:rPr lang="en-US" sz="2000" dirty="0">
                <a:latin typeface="Castellar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membrane is placed in a dish containing hybridization buffer with a labeled probe.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Thus, it will hybridize to the RNA on the blot that corresponds to the sequence of interest. </a:t>
            </a:r>
          </a:p>
          <a:p>
            <a:pPr>
              <a:lnSpc>
                <a:spcPct val="150000"/>
              </a:lnSpc>
              <a:buNone/>
            </a:pPr>
            <a:endParaRPr lang="en-US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5.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The membrane is washed to remove unbound probe. 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7" descr="Northern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3504" y="1704980"/>
            <a:ext cx="4000528" cy="2438400"/>
          </a:xfrm>
          <a:prstGeom prst="rect">
            <a:avLst/>
          </a:prstGeom>
          <a:noFill/>
          <a:ln/>
        </p:spPr>
      </p:pic>
      <p:pic>
        <p:nvPicPr>
          <p:cNvPr id="5" name="Picture 10" descr="http://teachline.ls.huji.ac.il/72320/methods-tutorial/Northern6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181600" y="4071942"/>
            <a:ext cx="39624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onsolas" pitchFamily="49" charset="0"/>
              </a:rPr>
              <a:t>Cont……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4757742" cy="45243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Castellar"/>
              </a:rPr>
              <a:t>6.</a:t>
            </a:r>
            <a:r>
              <a:rPr lang="en-US" sz="2000" dirty="0">
                <a:latin typeface="Castellar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labeled probe is detected via autoradiography or via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chemiluminescence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reaction (if a chemically labeled probe is used).  In both cases this results in the formation of a dark band on an X-ray film.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Now the expression patterns of the sequence of interest in the different samples can be compared</a:t>
            </a:r>
            <a:r>
              <a:rPr lang="en-US" sz="2000" b="1" dirty="0">
                <a:latin typeface="Castellar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Castellar"/>
            </a:endParaRPr>
          </a:p>
        </p:txBody>
      </p:sp>
      <p:pic>
        <p:nvPicPr>
          <p:cNvPr id="4" name="Picture 38" descr="http://teachline.ls.huji.ac.il/72320/methods-tutorial/Northern7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5105400" y="1785926"/>
            <a:ext cx="4038600" cy="482441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473</TotalTime>
  <Words>560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What is blotting?</vt:lpstr>
      <vt:lpstr>TYPES OF BLOTTING TECHNIQUES </vt:lpstr>
      <vt:lpstr>Northern Blotting</vt:lpstr>
      <vt:lpstr>Steps involved in Northern blotting</vt:lpstr>
      <vt:lpstr>Cont……</vt:lpstr>
      <vt:lpstr>Cont……</vt:lpstr>
      <vt:lpstr>Cont……</vt:lpstr>
      <vt:lpstr>Cont……</vt:lpstr>
      <vt:lpstr>APPLICATIONS</vt:lpstr>
      <vt:lpstr>Disadvantage of Nourthern plotting</vt:lpstr>
      <vt:lpstr>Western blotting</vt:lpstr>
      <vt:lpstr>Steps in western blotting</vt:lpstr>
      <vt:lpstr>Cont…</vt:lpstr>
      <vt:lpstr>Cont…</vt:lpstr>
      <vt:lpstr>Slide 16</vt:lpstr>
      <vt:lpstr>Application</vt:lpstr>
    </vt:vector>
  </TitlesOfParts>
  <Company>al-ameer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BLOTTING TECHNIQUES</dc:title>
  <dc:creator>Abdullah</dc:creator>
  <cp:lastModifiedBy>dnr</cp:lastModifiedBy>
  <cp:revision>10</cp:revision>
  <dcterms:created xsi:type="dcterms:W3CDTF">2009-12-12T14:31:08Z</dcterms:created>
  <dcterms:modified xsi:type="dcterms:W3CDTF">2024-06-26T04:22:04Z</dcterms:modified>
</cp:coreProperties>
</file>