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7"/>
  </p:notesMasterIdLst>
  <p:sldIdLst>
    <p:sldId id="283" r:id="rId2"/>
    <p:sldId id="285" r:id="rId3"/>
    <p:sldId id="257" r:id="rId4"/>
    <p:sldId id="259" r:id="rId5"/>
    <p:sldId id="261" r:id="rId6"/>
    <p:sldId id="260" r:id="rId7"/>
    <p:sldId id="275" r:id="rId8"/>
    <p:sldId id="277" r:id="rId9"/>
    <p:sldId id="278" r:id="rId10"/>
    <p:sldId id="273" r:id="rId11"/>
    <p:sldId id="274" r:id="rId12"/>
    <p:sldId id="258" r:id="rId13"/>
    <p:sldId id="262" r:id="rId14"/>
    <p:sldId id="263" r:id="rId15"/>
    <p:sldId id="264" r:id="rId16"/>
    <p:sldId id="265" r:id="rId17"/>
    <p:sldId id="267" r:id="rId18"/>
    <p:sldId id="279" r:id="rId19"/>
    <p:sldId id="280" r:id="rId20"/>
    <p:sldId id="269" r:id="rId21"/>
    <p:sldId id="281" r:id="rId22"/>
    <p:sldId id="268" r:id="rId23"/>
    <p:sldId id="270" r:id="rId24"/>
    <p:sldId id="271" r:id="rId25"/>
    <p:sldId id="272" r:id="rId2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B08D2CA-54AC-4AE9-A27D-A4CABFF3F6F7}" type="datetimeFigureOut">
              <a:rPr lang="en-IN" smtClean="0"/>
              <a:pPr/>
              <a:t>26-06-2024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1DCC89-BC08-4167-83BF-ABF7D327BE96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6170767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1DCC89-BC08-4167-83BF-ABF7D327BE96}" type="slidenum">
              <a:rPr lang="en-IN" smtClean="0"/>
              <a:pPr/>
              <a:t>23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31390688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1DCC89-BC08-4167-83BF-ABF7D327BE96}" type="slidenum">
              <a:rPr lang="en-IN" smtClean="0"/>
              <a:pPr/>
              <a:t>25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20641895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CA4F2D-6054-4089-B347-7CE4DB426CEA}" type="datetimeFigureOut">
              <a:rPr lang="en-IN" smtClean="0"/>
              <a:pPr/>
              <a:t>26-06-2024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8B58F-41DD-4A45-8C02-39A9A4D67F37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3508057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CA4F2D-6054-4089-B347-7CE4DB426CEA}" type="datetimeFigureOut">
              <a:rPr lang="en-IN" smtClean="0"/>
              <a:pPr/>
              <a:t>26-06-2024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8B58F-41DD-4A45-8C02-39A9A4D67F37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26663604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CA4F2D-6054-4089-B347-7CE4DB426CEA}" type="datetimeFigureOut">
              <a:rPr lang="en-IN" smtClean="0"/>
              <a:pPr/>
              <a:t>26-06-2024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8B58F-41DD-4A45-8C02-39A9A4D67F37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1440634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CA4F2D-6054-4089-B347-7CE4DB426CEA}" type="datetimeFigureOut">
              <a:rPr lang="en-IN" smtClean="0"/>
              <a:pPr/>
              <a:t>26-06-2024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8B58F-41DD-4A45-8C02-39A9A4D67F37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41283940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CA4F2D-6054-4089-B347-7CE4DB426CEA}" type="datetimeFigureOut">
              <a:rPr lang="en-IN" smtClean="0"/>
              <a:pPr/>
              <a:t>26-06-2024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8B58F-41DD-4A45-8C02-39A9A4D67F37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5171783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CA4F2D-6054-4089-B347-7CE4DB426CEA}" type="datetimeFigureOut">
              <a:rPr lang="en-IN" smtClean="0"/>
              <a:pPr/>
              <a:t>26-06-2024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8B58F-41DD-4A45-8C02-39A9A4D67F37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10582987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CA4F2D-6054-4089-B347-7CE4DB426CEA}" type="datetimeFigureOut">
              <a:rPr lang="en-IN" smtClean="0"/>
              <a:pPr/>
              <a:t>26-06-2024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8B58F-41DD-4A45-8C02-39A9A4D67F37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834193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CA4F2D-6054-4089-B347-7CE4DB426CEA}" type="datetimeFigureOut">
              <a:rPr lang="en-IN" smtClean="0"/>
              <a:pPr/>
              <a:t>26-06-2024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8B58F-41DD-4A45-8C02-39A9A4D67F37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21052210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CA4F2D-6054-4089-B347-7CE4DB426CEA}" type="datetimeFigureOut">
              <a:rPr lang="en-IN" smtClean="0"/>
              <a:pPr/>
              <a:t>26-06-2024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8B58F-41DD-4A45-8C02-39A9A4D67F37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4254555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CA4F2D-6054-4089-B347-7CE4DB426CEA}" type="datetimeFigureOut">
              <a:rPr lang="en-IN" smtClean="0"/>
              <a:pPr/>
              <a:t>26-06-2024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8B58F-41DD-4A45-8C02-39A9A4D67F37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11385885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CA4F2D-6054-4089-B347-7CE4DB426CEA}" type="datetimeFigureOut">
              <a:rPr lang="en-IN" smtClean="0"/>
              <a:pPr/>
              <a:t>26-06-2024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8B58F-41DD-4A45-8C02-39A9A4D67F37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11320275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CA4F2D-6054-4089-B347-7CE4DB426CEA}" type="datetimeFigureOut">
              <a:rPr lang="en-IN" smtClean="0"/>
              <a:pPr/>
              <a:t>26-06-2024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98B58F-41DD-4A45-8C02-39A9A4D67F37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23987522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en.wikipedia.org/wiki/Agrobacterium" TargetMode="Externa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hyperlink" Target="https://pediaa.com/difference-between-dna-and-cdna/" TargetMode="Externa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8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8975" y="925513"/>
            <a:ext cx="8007350" cy="3011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Rectangle 1"/>
          <p:cNvSpPr/>
          <p:nvPr/>
        </p:nvSpPr>
        <p:spPr>
          <a:xfrm>
            <a:off x="1960563" y="3727450"/>
            <a:ext cx="5735637" cy="1758950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IN" sz="2400" i="1" dirty="0">
                <a:solidFill>
                  <a:schemeClr val="tx1"/>
                </a:solidFill>
              </a:rPr>
              <a:t>Presented By: </a:t>
            </a:r>
          </a:p>
          <a:p>
            <a:pPr algn="ctr">
              <a:defRPr/>
            </a:pPr>
            <a:r>
              <a:rPr lang="en-IN" sz="2400" dirty="0">
                <a:solidFill>
                  <a:schemeClr val="tx1"/>
                </a:solidFill>
              </a:rPr>
              <a:t>P D R SATISH </a:t>
            </a:r>
          </a:p>
          <a:p>
            <a:pPr algn="ctr">
              <a:defRPr/>
            </a:pPr>
            <a:r>
              <a:rPr lang="en-IN" sz="2400" dirty="0">
                <a:solidFill>
                  <a:schemeClr val="tx1"/>
                </a:solidFill>
              </a:rPr>
              <a:t>ASSISTANT PROFESSOR </a:t>
            </a:r>
          </a:p>
          <a:p>
            <a:pPr algn="ctr">
              <a:defRPr/>
            </a:pPr>
            <a:endParaRPr lang="en-IN" sz="24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1520" y="260648"/>
            <a:ext cx="8496944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Methods and mechanisms of transformation in laboratory</a:t>
            </a:r>
          </a:p>
          <a:p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Bacterial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Artificial competence can be induced in laboratory procedures that involve making the cell passively permeable to DNA by exposing it to conditions that do not normally occur in nature. </a:t>
            </a:r>
          </a:p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Typically the cells are incubated in a solution containing divalent cations under cold conditions.</a:t>
            </a:r>
          </a:p>
          <a:p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Yeast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Most species of yeast, including Saccharomyces cerevisiae, may be transformed by exogenous DNA in the environment. </a:t>
            </a:r>
          </a:p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Several methods have been developed to facilitate this transformation at high frequency in the lab. </a:t>
            </a:r>
          </a:p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Yeast cells may be treated with enzymes to degrade their cell wall.</a:t>
            </a:r>
          </a:p>
        </p:txBody>
      </p:sp>
    </p:spTree>
    <p:extLst>
      <p:ext uri="{BB962C8B-B14F-4D97-AF65-F5344CB8AC3E}">
        <p14:creationId xmlns:p14="http://schemas.microsoft.com/office/powerpoint/2010/main" xmlns="" val="34616744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39552" y="260648"/>
            <a:ext cx="8064896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Plants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number of methods are available to transfer DNA into plant cells. </a:t>
            </a:r>
          </a:p>
          <a:p>
            <a:endParaRPr lang="en-US" sz="2400" i="1" dirty="0">
              <a:latin typeface="Times New Roman" panose="02020603050405020304" pitchFamily="18" charset="0"/>
              <a:cs typeface="Times New Roman" panose="02020603050405020304" pitchFamily="18" charset="0"/>
              <a:hlinkClick r:id="rId2" tooltip="Agrobacterium"/>
            </a:endParaRPr>
          </a:p>
          <a:p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  <a:hlinkClick r:id="rId2" tooltip="Agrobacterium"/>
              </a:rPr>
              <a:t>Agrobacterium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-mediated transformation is the easiest and most simple plant transformation. </a:t>
            </a:r>
          </a:p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Plant tissue (often leaves) are cut into small pieces.</a:t>
            </a:r>
            <a:r>
              <a:rPr lang="en-US" sz="2400" dirty="0"/>
              <a:t> </a:t>
            </a:r>
          </a:p>
          <a:p>
            <a:endParaRPr lang="en-US" sz="2400" dirty="0"/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e.g. 10x10mm, and soaked for ten minutes in a fluid containing suspended 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Agrobacterium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The bacteria will attach to many of the plant cells exposed by the cut.</a:t>
            </a:r>
          </a:p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718419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upload.wikimedia.org/wikipedia/commons/thumb/3/39/Bacterial_Transformation.svg/1280px-Bacterial_Transformation.svg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7504" y="116632"/>
            <a:ext cx="8928992" cy="57606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/>
          <p:cNvSpPr/>
          <p:nvPr/>
        </p:nvSpPr>
        <p:spPr>
          <a:xfrm>
            <a:off x="323528" y="6093296"/>
            <a:ext cx="849694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this image, a gene from bacterial cell 1 is moved to bacterial cell 2. This process of bacterial cell 2 taking up new genetic material is called transformation.</a:t>
            </a:r>
            <a:endParaRPr lang="en-I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0599049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See the source imag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79512" y="332656"/>
            <a:ext cx="8352928" cy="63367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80027416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See the source imag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79512" y="0"/>
            <a:ext cx="8785340" cy="68133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2827224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See the source imag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115616" y="692696"/>
            <a:ext cx="7143750" cy="57816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43944882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95536" y="289679"/>
            <a:ext cx="792088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Transfection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is the process of deliberately introducing naked or purified nucleic acids into eukaryotic cells.</a:t>
            </a:r>
          </a:p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It may also refer to other methods and cell types, although other terms are often preferred: "transformation" is typically used to describe non-viral DNA transfer in bacteria and non-animal eukaryotic cells, including plant cells.</a:t>
            </a:r>
          </a:p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animal cells, transfection is the preferred term as transformation is also used to refer to progression to a cancerous state (carcinogenesis) in these cells. </a:t>
            </a:r>
          </a:p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Transduction is often used to describe virus-mediated gene transfer into eukaryotic cells.</a:t>
            </a:r>
            <a:endParaRPr lang="en-I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2290513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ifference Between Transfection and Transductio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619672" y="2420888"/>
            <a:ext cx="4876800" cy="1362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13600587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Methods of Transfection&#10;There are different methods of transfection. Each method has a&#10;different approach to be considered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27584" y="548680"/>
            <a:ext cx="6076950" cy="45624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421016786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1520" y="188640"/>
            <a:ext cx="8712968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methods are divided into 3 categories</a:t>
            </a:r>
            <a:r>
              <a:rPr lang="en-I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endParaRPr lang="en-I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AutoNum type="arabicPeriod"/>
            </a:pPr>
            <a:r>
              <a:rPr lang="en-I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Chemical methods</a:t>
            </a:r>
          </a:p>
          <a:p>
            <a:endParaRPr lang="en-I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I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Calcium Phosphate - Lipids - Cationic polymer </a:t>
            </a:r>
          </a:p>
          <a:p>
            <a:pPr marL="342900" indent="-342900">
              <a:buAutoNum type="arabicPeriod"/>
            </a:pPr>
            <a:endParaRPr lang="en-I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I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Physical methods</a:t>
            </a:r>
          </a:p>
          <a:p>
            <a:r>
              <a:rPr lang="en-I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Electroporation </a:t>
            </a:r>
          </a:p>
          <a:p>
            <a:endParaRPr lang="en-I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Tx/>
              <a:buChar char="-"/>
            </a:pPr>
            <a:r>
              <a:rPr lang="en-I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Microinjection </a:t>
            </a:r>
          </a:p>
          <a:p>
            <a:pPr marL="342900" indent="-342900">
              <a:buFontTx/>
              <a:buChar char="-"/>
            </a:pPr>
            <a:endParaRPr lang="en-I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I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IN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Laserfection</a:t>
            </a:r>
            <a:r>
              <a:rPr lang="en-I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342900" indent="-342900">
              <a:buFontTx/>
              <a:buChar char="-"/>
            </a:pPr>
            <a:endParaRPr lang="en-I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I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IN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Sonoporation</a:t>
            </a:r>
            <a:r>
              <a:rPr lang="en-I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Biolistic particle delivery Methods of Transfection </a:t>
            </a:r>
          </a:p>
          <a:p>
            <a:pPr marL="342900" indent="-342900">
              <a:buAutoNum type="arabicPeriod"/>
            </a:pPr>
            <a:endParaRPr lang="en-I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I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Biological method - Virus-based</a:t>
            </a:r>
          </a:p>
        </p:txBody>
      </p:sp>
    </p:spTree>
    <p:extLst>
      <p:ext uri="{BB962C8B-B14F-4D97-AF65-F5344CB8AC3E}">
        <p14:creationId xmlns:p14="http://schemas.microsoft.com/office/powerpoint/2010/main" xmlns="" val="33033333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07504" y="260648"/>
            <a:ext cx="8280920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                                                   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Transformation</a:t>
            </a:r>
          </a:p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Transformation in bacteria was first demonstrated in 1928 by the British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bacteriologist </a:t>
            </a:r>
            <a:r>
              <a:rPr lang="en-US" sz="2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Frederick Griffith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Griffith was interested in determining whether injections of heat-killed bacteria could be used to vaccinate mice against pneumonia. </a:t>
            </a:r>
            <a:r>
              <a:rPr lang="en-US" sz="2400" dirty="0"/>
              <a:t> </a:t>
            </a:r>
          </a:p>
          <a:p>
            <a:endParaRPr lang="en-US" sz="2400" dirty="0"/>
          </a:p>
          <a:p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Transformation is the process by which genetic makeup of an organism is altered by the insertion of new gene(or exogenous DNA) into its genome .</a:t>
            </a:r>
          </a:p>
          <a:p>
            <a:endParaRPr lang="en-US" sz="2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This is usually done using vectors such as plasmids.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87150295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 a complex with overall positive charge, allowing it to interact&#10;with negatively charge cell membrane and promote uptake 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79512" y="188640"/>
            <a:ext cx="8712968" cy="63367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31531862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23528" y="476672"/>
            <a:ext cx="8424936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Advantages: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342900" indent="-342900">
              <a:buAutoNum type="arabicPeriod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Deliver nucleic acids to cells in a culture dish with high efficiency. </a:t>
            </a:r>
          </a:p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Easy to use, minimal steps required; adaptable to high-throughput systems.</a:t>
            </a:r>
          </a:p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3. Using a highly active lipid will reduce the cost of lipid and nucleic acid, and achieve effective results. </a:t>
            </a:r>
          </a:p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Disadvantage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Not applicable to all cell types 1. Lipid-Mediated Gene Delivery ● Also referred as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lipofection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or liposome-based gene transfection. ● Mode: Uses lipids to cause a cell to absorb exogenous DNA.</a:t>
            </a:r>
            <a:endParaRPr lang="en-I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4451472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Cell type&#10;Cell health&#10;Confluency&#10;Serum&#10;time&#10;DNA quality &amp; quantity&#10;Factors Influencing Transfection Efficiency&#10; 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7504" y="116632"/>
            <a:ext cx="8928992" cy="66967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02985424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https://www.bing.com/th?id=OIP.F2SxfGptoMq1jqpo7-019QHaG7&amp;pid=3.1&amp;w=300&amp;h=300&amp;p=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116632"/>
            <a:ext cx="8892480" cy="68407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18451467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1520" y="404664"/>
            <a:ext cx="8568952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 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main difference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between transfection and transformation. </a:t>
            </a:r>
          </a:p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that the transfection refers to the introduction of foreign 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DNA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into 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mammalian cells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while the transformation refers to the introduction of foreign DNA into 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bacterial, yeast or plant cells.  </a:t>
            </a:r>
            <a:endParaRPr lang="en-IN" sz="2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8481962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Gene transformation method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79512" y="404664"/>
            <a:ext cx="8784976" cy="62646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3000192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-16585" y="17802"/>
            <a:ext cx="8981074" cy="66479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I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I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</a:t>
            </a:r>
            <a:r>
              <a:rPr lang="en-IN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Definitions</a:t>
            </a:r>
          </a:p>
          <a:p>
            <a:endParaRPr lang="en-I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molecular biology and genetics, transformation is the genetic alteration of a cell</a:t>
            </a:r>
          </a:p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resulting from the direct uptake and incorporation of exogenous genetic material from its 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surroundings through the cell membrane(s).</a:t>
            </a:r>
          </a:p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For transformation to take place, 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recipient bacterium must be in a state of competence,</a:t>
            </a:r>
          </a:p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which might occur in nature as a time-limited 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response to environmental conditions such as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starvation and cell density, and may also be induced in a laboratory.</a:t>
            </a:r>
            <a:endParaRPr lang="en-US" dirty="0"/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33323179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15560" y="1556792"/>
            <a:ext cx="8640960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Transformation is one of three forms of horizontal gene transfer</a:t>
            </a:r>
          </a:p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that occur in nature among bacteria, in which DNA encoding for a trait passes from </a:t>
            </a:r>
          </a:p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one bacterium to another and is integrated into the recipient genome </a:t>
            </a:r>
          </a:p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by homologous recombination; the other two are transduction, carried out by means of </a:t>
            </a:r>
          </a:p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 bacteriophage, and conjugation, in which a gene is passed through direct contact between bacteria.</a:t>
            </a:r>
            <a:r>
              <a:rPr lang="en-US" sz="2400" b="0" i="0" dirty="0">
                <a:solidFill>
                  <a:srgbClr val="202122"/>
                </a:solidFill>
                <a:effectLst/>
                <a:latin typeface="Arial"/>
              </a:rPr>
              <a:t> </a:t>
            </a:r>
            <a:endParaRPr lang="en-US" sz="2400" baseline="30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7721665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38782" y="1772816"/>
            <a:ext cx="8712968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0" i="0" dirty="0">
                <a:solidFill>
                  <a:srgbClr val="2021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Transformation" may also be used to describe the insertion of new genetic material into nonbacterial cells, including animal and plant cells; however, because "</a:t>
            </a:r>
            <a:r>
              <a:rPr lang="en-US" sz="2400" b="0" i="0" u="none" strike="noStrike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transformation</a:t>
            </a:r>
            <a:r>
              <a:rPr lang="en-US" sz="2400" b="0" i="0" dirty="0">
                <a:solidFill>
                  <a:srgbClr val="2021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" has a special meaning in relation to animal cells, indicating progression to a cancerous state, the process is usually called "</a:t>
            </a:r>
            <a:r>
              <a:rPr lang="en-US" sz="2400" b="0" i="0" u="none" strike="noStrike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transfection</a:t>
            </a:r>
            <a:r>
              <a:rPr lang="en-US" sz="2400" b="0" i="0" dirty="0">
                <a:solidFill>
                  <a:srgbClr val="2021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"</a:t>
            </a:r>
            <a:endParaRPr lang="en-US" sz="2400" baseline="30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206613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55576" y="2636912"/>
            <a:ext cx="7200800" cy="32316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transformation, the genetic material passes through the intervening medium, and uptake is completely dependent on the recipient bacterium.</a:t>
            </a:r>
            <a:endParaRPr lang="en-US" sz="2400" baseline="30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Competence refers to a temporary state of being able to take up exogenous DNA from the environment; it may be induced in a laboratory.</a:t>
            </a: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8439596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7504" y="214188"/>
            <a:ext cx="8928992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Two types of transformation</a:t>
            </a:r>
          </a:p>
          <a:p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Natural transformation</a:t>
            </a:r>
          </a:p>
          <a:p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Natural transformation is a bacterial adaptation for DNA transfer that depends on the expression of numerous bacterial genes whose products appear to be responsible for this process.</a:t>
            </a:r>
          </a:p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general, transformation is a complex, energy-requiring developmental process. </a:t>
            </a:r>
          </a:p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order for a bacterium to bind, take up and recombine exogenous DNA into its chromosome, it must become competent, that is, enter a special physiological state.</a:t>
            </a:r>
          </a:p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I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Artificial</a:t>
            </a:r>
            <a:r>
              <a:rPr lang="en-I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transformation - chemical treatment. - physical treatment. - enzymatic treatment.</a:t>
            </a:r>
          </a:p>
        </p:txBody>
      </p:sp>
    </p:spTree>
    <p:extLst>
      <p:ext uri="{BB962C8B-B14F-4D97-AF65-F5344CB8AC3E}">
        <p14:creationId xmlns:p14="http://schemas.microsoft.com/office/powerpoint/2010/main" xmlns="" val="39415960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THEORY OF TRANSFORMATION  1. Ice-cold CaCl2 Treatment – Cell becomes competent  2. Heat shock Treatment - Cell uptakes exo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59212" y="188640"/>
            <a:ext cx="7992888" cy="62646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8716442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Vectors:&#10;• Vectors -- the DNA carriers.&#10;Must have:&#10; Origin of replication.&#10; Antibiotic-resistant genes.&#10;• Allow the host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11560" y="476672"/>
            <a:ext cx="8424936" cy="63367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2453012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337</TotalTime>
  <Words>455</Words>
  <Application>Microsoft Office PowerPoint</Application>
  <PresentationFormat>On-screen Show (4:3)</PresentationFormat>
  <Paragraphs>110</Paragraphs>
  <Slides>25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6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</vt:vector>
  </TitlesOfParts>
  <Company>HP Inc.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Sudha kumari</dc:creator>
  <cp:lastModifiedBy>dnr</cp:lastModifiedBy>
  <cp:revision>47</cp:revision>
  <dcterms:created xsi:type="dcterms:W3CDTF">2021-06-08T05:28:24Z</dcterms:created>
  <dcterms:modified xsi:type="dcterms:W3CDTF">2024-06-26T04:24:04Z</dcterms:modified>
</cp:coreProperties>
</file>