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1917-998A-471A-A79B-E12900520BA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A14B2-E65C-4FC1-A608-D582A624F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666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  <a:t>INORGANIC CHEMISTRY 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  <a:t>IN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  <a:t>BORANES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Goudy Stou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3886200"/>
            <a:ext cx="41148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N.SANTHI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DEPT of P.G CHEMISTRY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09600" y="533400"/>
            <a:ext cx="80010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Goudy Stout" pitchFamily="18" charset="0"/>
              </a:rPr>
              <a:t>Thank you</a:t>
            </a:r>
            <a:endParaRPr lang="en-US" sz="4800" dirty="0">
              <a:solidFill>
                <a:srgbClr val="002060"/>
              </a:solidFill>
              <a:latin typeface="Goudy Stout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09600" y="685800"/>
            <a:ext cx="7924800" cy="5334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Boran hydrides are called boranes they are electron deficient compounds</a:t>
            </a:r>
          </a:p>
          <a:p>
            <a:r>
              <a:rPr lang="en-US" dirty="0" smtClean="0"/>
              <a:t>Boran is a non metallic refractory element with a mp at2300</a:t>
            </a:r>
          </a:p>
          <a:p>
            <a:r>
              <a:rPr lang="en-US" dirty="0" smtClean="0"/>
              <a:t>It is second only to carbon catenation</a:t>
            </a:r>
          </a:p>
          <a:p>
            <a:r>
              <a:rPr lang="en-US" dirty="0" smtClean="0"/>
              <a:t>First boron hydride is prepared in 1909 by ALFRED STOCK</a:t>
            </a:r>
          </a:p>
          <a:p>
            <a:r>
              <a:rPr lang="en-US" dirty="0" smtClean="0"/>
              <a:t>He synthesized and characterized six boranes they are </a:t>
            </a:r>
          </a:p>
          <a:p>
            <a:r>
              <a:rPr lang="en-US" dirty="0" smtClean="0"/>
              <a:t>B2H6,B4H10 ,B5H9,B5H11,B6H10,B10H14</a:t>
            </a:r>
          </a:p>
          <a:p>
            <a:r>
              <a:rPr lang="en-US" dirty="0" smtClean="0"/>
              <a:t>In 1958 W.V KOTLENSKY and R.SCHABBER synthesized nano borane n-B9H15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228600" y="381000"/>
            <a:ext cx="8534400" cy="6096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543800" cy="5715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Boranes were believed to the most powerful Rocket Fuels</a:t>
            </a:r>
          </a:p>
          <a:p>
            <a:pPr>
              <a:buNone/>
            </a:pPr>
            <a:r>
              <a:rPr lang="en-US" sz="2000" u="sng" dirty="0" smtClean="0"/>
              <a:t>STRUCTURE:</a:t>
            </a:r>
          </a:p>
          <a:p>
            <a:r>
              <a:rPr lang="en-US" sz="2000" dirty="0" smtClean="0"/>
              <a:t>In Diborane each boran atom is sp3 hybridised and is surrounded by a tetrahedron of hydrogen atoms</a:t>
            </a:r>
          </a:p>
          <a:p>
            <a:endParaRPr lang="en-US" u="sng" dirty="0" smtClean="0"/>
          </a:p>
          <a:p>
            <a:pPr>
              <a:buNone/>
            </a:pPr>
            <a:endParaRPr lang="en-US" u="sng" dirty="0" smtClean="0"/>
          </a:p>
        </p:txBody>
      </p:sp>
      <p:sp>
        <p:nvSpPr>
          <p:cNvPr id="4" name="Flowchart: Process 3"/>
          <p:cNvSpPr/>
          <p:nvPr/>
        </p:nvSpPr>
        <p:spPr>
          <a:xfrm>
            <a:off x="685800" y="533400"/>
            <a:ext cx="76200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124759_119576_a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100076"/>
            <a:ext cx="6858000" cy="33101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Out of four SP3 hybrid </a:t>
            </a:r>
            <a:r>
              <a:rPr lang="en-US" dirty="0" err="1" smtClean="0"/>
              <a:t>orbitals</a:t>
            </a:r>
            <a:r>
              <a:rPr lang="en-US" dirty="0" smtClean="0"/>
              <a:t> of </a:t>
            </a:r>
            <a:r>
              <a:rPr lang="en-US" dirty="0" err="1" smtClean="0"/>
              <a:t>boranes</a:t>
            </a:r>
            <a:r>
              <a:rPr lang="en-US" dirty="0" smtClean="0"/>
              <a:t> three </a:t>
            </a:r>
            <a:r>
              <a:rPr lang="en-US" dirty="0" err="1" smtClean="0"/>
              <a:t>orbitals</a:t>
            </a:r>
            <a:r>
              <a:rPr lang="en-US" dirty="0" smtClean="0"/>
              <a:t> has electrons &amp;The remaining one is vacant orbital.</a:t>
            </a:r>
          </a:p>
          <a:p>
            <a:r>
              <a:rPr lang="en-US" dirty="0" err="1" smtClean="0"/>
              <a:t>Diborane</a:t>
            </a:r>
            <a:r>
              <a:rPr lang="en-US" dirty="0" smtClean="0"/>
              <a:t> has six </a:t>
            </a:r>
            <a:r>
              <a:rPr lang="en-US" dirty="0" err="1" smtClean="0"/>
              <a:t>orbitals</a:t>
            </a:r>
            <a:r>
              <a:rPr lang="en-US" dirty="0" smtClean="0"/>
              <a:t> with electrons and two vacant </a:t>
            </a:r>
            <a:r>
              <a:rPr lang="en-US" dirty="0" err="1" smtClean="0"/>
              <a:t>orbitals</a:t>
            </a:r>
            <a:r>
              <a:rPr lang="en-US" dirty="0" smtClean="0"/>
              <a:t> </a:t>
            </a:r>
            <a:r>
              <a:rPr lang="en-US" dirty="0" err="1" smtClean="0"/>
              <a:t>boran</a:t>
            </a:r>
            <a:r>
              <a:rPr lang="en-US" dirty="0" smtClean="0"/>
              <a:t> forms four B-H bonds with hydrogen atoms.</a:t>
            </a:r>
          </a:p>
          <a:p>
            <a:r>
              <a:rPr lang="en-US" dirty="0" smtClean="0"/>
              <a:t>The remaining orbital for Each </a:t>
            </a:r>
            <a:r>
              <a:rPr lang="en-US" dirty="0" err="1" smtClean="0"/>
              <a:t>Boran</a:t>
            </a:r>
            <a:r>
              <a:rPr lang="en-US" dirty="0" smtClean="0"/>
              <a:t> Has One Vacant </a:t>
            </a:r>
            <a:r>
              <a:rPr lang="en-US" dirty="0" err="1" smtClean="0"/>
              <a:t>Orbitals</a:t>
            </a:r>
            <a:r>
              <a:rPr lang="en-US" dirty="0" smtClean="0"/>
              <a:t> And One Orbital With Electron</a:t>
            </a:r>
          </a:p>
          <a:p>
            <a:r>
              <a:rPr lang="en-US" dirty="0" smtClean="0"/>
              <a:t>Now one vacant orbital of </a:t>
            </a:r>
            <a:r>
              <a:rPr lang="en-US" dirty="0" err="1" smtClean="0"/>
              <a:t>boran</a:t>
            </a:r>
            <a:r>
              <a:rPr lang="en-US" dirty="0" smtClean="0"/>
              <a:t> and 1S orbital of hydrogen.</a:t>
            </a:r>
          </a:p>
          <a:p>
            <a:r>
              <a:rPr lang="en-US" dirty="0" smtClean="0"/>
              <a:t>One orbital with electron of another </a:t>
            </a:r>
            <a:r>
              <a:rPr lang="en-US" dirty="0" err="1" smtClean="0"/>
              <a:t>boran</a:t>
            </a:r>
            <a:r>
              <a:rPr lang="en-US" dirty="0" smtClean="0"/>
              <a:t> atom involve in formation of  2B_H_B bonds b/w two </a:t>
            </a:r>
            <a:r>
              <a:rPr lang="en-US" dirty="0" err="1" smtClean="0"/>
              <a:t>boran</a:t>
            </a:r>
            <a:r>
              <a:rPr lang="en-US" dirty="0" smtClean="0"/>
              <a:t> atoms.</a:t>
            </a:r>
          </a:p>
          <a:p>
            <a:r>
              <a:rPr lang="en-US" dirty="0" smtClean="0"/>
              <a:t>These bonds have three centers but there are only two </a:t>
            </a:r>
            <a:r>
              <a:rPr lang="en-US" dirty="0" smtClean="0"/>
              <a:t>electrons.</a:t>
            </a:r>
            <a:endParaRPr lang="en-US" dirty="0" smtClean="0"/>
          </a:p>
        </p:txBody>
      </p:sp>
      <p:sp>
        <p:nvSpPr>
          <p:cNvPr id="4" name="Flowchart: Process 3"/>
          <p:cNvSpPr/>
          <p:nvPr/>
        </p:nvSpPr>
        <p:spPr>
          <a:xfrm>
            <a:off x="381000" y="304800"/>
            <a:ext cx="8458200" cy="5943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The B-H-B bonded hydrogen atoms are perpendicular to the plane of boran atoms and remaining hydrogens are in the same plane.</a:t>
            </a:r>
          </a:p>
          <a:p>
            <a:r>
              <a:rPr lang="en-US" dirty="0" smtClean="0"/>
              <a:t>B-H-B bonds are called 3C-2e bonds (or) Banana bonds (or) Bridged bonds.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304800"/>
            <a:ext cx="8305800" cy="5867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562600"/>
          </a:xfrm>
        </p:spPr>
        <p:txBody>
          <a:bodyPr/>
          <a:lstStyle/>
          <a:p>
            <a:r>
              <a:rPr lang="en-US" dirty="0" smtClean="0"/>
              <a:t>PREPARATIONS:</a:t>
            </a:r>
          </a:p>
          <a:p>
            <a:r>
              <a:rPr lang="en-US" dirty="0" smtClean="0"/>
              <a:t>Diborane can be prepared by reaction of metal hydrides with boran trifluoride a convenient method being to drop BF3 etherate in a solution of sodium borohydride in ethylene glycol dimethyl ether</a:t>
            </a:r>
          </a:p>
          <a:p>
            <a:pPr algn="ctr">
              <a:buNone/>
            </a:pPr>
            <a:r>
              <a:rPr lang="en-US" dirty="0" smtClean="0"/>
              <a:t>3NaBH4+4BF3→3NaBF4+2B2H6</a:t>
            </a:r>
          </a:p>
          <a:p>
            <a:r>
              <a:rPr lang="en-US" dirty="0" smtClean="0"/>
              <a:t>B2H6 can be prepared by the reaction of BX3 using a reducing agent like NaH(or)LiAlH4</a:t>
            </a:r>
          </a:p>
          <a:p>
            <a:pPr algn="ctr">
              <a:buNone/>
            </a:pPr>
            <a:r>
              <a:rPr lang="en-US" dirty="0" smtClean="0"/>
              <a:t>6NaH+8BF3 → 6NaBF4+4B2H6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609600"/>
            <a:ext cx="8229600" cy="556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3LiAlH4+4BCl3 →3Alcl3+3Licl+2B2H6</a:t>
            </a:r>
          </a:p>
          <a:p>
            <a:r>
              <a:rPr lang="en-US" dirty="0" smtClean="0"/>
              <a:t>Action of H2SO4 on sodium borohydride also produce Diborane</a:t>
            </a:r>
          </a:p>
          <a:p>
            <a:pPr algn="ctr">
              <a:buNone/>
            </a:pPr>
            <a:r>
              <a:rPr lang="en-US" dirty="0" smtClean="0"/>
              <a:t>2NaBH4+H2SO4 →Na2SO4+B2H6+2H2</a:t>
            </a:r>
          </a:p>
          <a:p>
            <a:r>
              <a:rPr lang="en-US" dirty="0" smtClean="0"/>
              <a:t>At high temperature B2O3 reacts with H2 in the presence of Al+AlCl3 as catalyst to produce diborane</a:t>
            </a:r>
          </a:p>
          <a:p>
            <a:pPr algn="ctr">
              <a:buNone/>
            </a:pPr>
            <a:r>
              <a:rPr lang="en-US" dirty="0" smtClean="0"/>
              <a:t>B2O3+6H2 →B2H6+3H2O</a:t>
            </a:r>
          </a:p>
          <a:p>
            <a:r>
              <a:rPr lang="en-US" u="sng" dirty="0" smtClean="0"/>
              <a:t>CHEMICAL PROPERTIES:</a:t>
            </a:r>
            <a:endParaRPr lang="en-US" dirty="0" smtClean="0"/>
          </a:p>
          <a:p>
            <a:r>
              <a:rPr lang="en-US" dirty="0" smtClean="0"/>
              <a:t>Hydrolysis:</a:t>
            </a:r>
          </a:p>
          <a:p>
            <a:r>
              <a:rPr lang="en-US" dirty="0" smtClean="0"/>
              <a:t>Diborane on hydrolysis gives </a:t>
            </a:r>
            <a:r>
              <a:rPr lang="en-US" dirty="0" err="1" smtClean="0"/>
              <a:t>orthoboric</a:t>
            </a:r>
            <a:r>
              <a:rPr lang="en-US" dirty="0" smtClean="0"/>
              <a:t> acid along hydrogen </a:t>
            </a:r>
            <a:r>
              <a:rPr lang="en-US" dirty="0" err="1" smtClean="0"/>
              <a:t>gas.This</a:t>
            </a:r>
            <a:r>
              <a:rPr lang="en-US" dirty="0" smtClean="0"/>
              <a:t> method is good source for liberation of H2</a:t>
            </a:r>
          </a:p>
          <a:p>
            <a:pPr algn="ctr">
              <a:buNone/>
            </a:pPr>
            <a:r>
              <a:rPr lang="en-US" dirty="0" smtClean="0"/>
              <a:t>B2H6+6H2O→2H3BO3+6H2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533400" y="457200"/>
            <a:ext cx="8305800" cy="6019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Reducing agent:</a:t>
            </a:r>
          </a:p>
          <a:p>
            <a:r>
              <a:rPr lang="en-US" dirty="0" smtClean="0"/>
              <a:t>Diborane is powerful reducing agent for organic functional groups.Aldehydes and Cyanides are reduced to Alcohols and Amines respectively</a:t>
            </a:r>
          </a:p>
          <a:p>
            <a:pPr algn="ctr">
              <a:buNone/>
            </a:pPr>
            <a:r>
              <a:rPr lang="en-US" dirty="0" smtClean="0"/>
              <a:t>R-CHO+B2H6 →R-CH2OH+B2O3</a:t>
            </a:r>
          </a:p>
          <a:p>
            <a:pPr algn="ctr">
              <a:buNone/>
            </a:pPr>
            <a:r>
              <a:rPr lang="en-US" dirty="0" smtClean="0"/>
              <a:t>R-CN+B2H6 →R-CH2NH2</a:t>
            </a:r>
          </a:p>
          <a:p>
            <a:r>
              <a:rPr lang="en-US" dirty="0" smtClean="0"/>
              <a:t>Pyrolysis:</a:t>
            </a:r>
          </a:p>
          <a:p>
            <a:r>
              <a:rPr lang="en-US" dirty="0" smtClean="0"/>
              <a:t>Most of higher boranes are prepared from diboranes pyrolysis of diborane at 100̥°C gives tetraboranes</a:t>
            </a:r>
          </a:p>
          <a:p>
            <a:pPr algn="ctr">
              <a:buNone/>
            </a:pPr>
            <a:r>
              <a:rPr lang="en-US" dirty="0" smtClean="0"/>
              <a:t>2B2H6 →B4H10+H2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457200"/>
            <a:ext cx="8382000" cy="5943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/>
          <a:lstStyle/>
          <a:p>
            <a:r>
              <a:rPr lang="en-US" dirty="0" smtClean="0"/>
              <a:t>Reacton with Ammonia:</a:t>
            </a:r>
          </a:p>
          <a:p>
            <a:r>
              <a:rPr lang="en-US" dirty="0" smtClean="0"/>
              <a:t>Diborane reacts with ammonia to give borazole</a:t>
            </a:r>
          </a:p>
          <a:p>
            <a:pPr algn="ctr">
              <a:buNone/>
            </a:pPr>
            <a:r>
              <a:rPr lang="en-US" dirty="0" smtClean="0"/>
              <a:t>3B2H6+6NH3 →2B3N3H6+H2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381000"/>
            <a:ext cx="8305800" cy="6019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410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INORGANIC CHEMISTRY  IN BORANES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DNR-ORGANIC</dc:creator>
  <cp:lastModifiedBy>DNR-ORGANIC</cp:lastModifiedBy>
  <cp:revision>17</cp:revision>
  <dcterms:created xsi:type="dcterms:W3CDTF">2024-05-25T09:10:03Z</dcterms:created>
  <dcterms:modified xsi:type="dcterms:W3CDTF">2024-06-26T05:23:26Z</dcterms:modified>
</cp:coreProperties>
</file>