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7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6D32E-DFA3-4315-8372-FF98B32E077D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B70F-89D5-4670-8E68-AC8A7B06C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6D32E-DFA3-4315-8372-FF98B32E077D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B70F-89D5-4670-8E68-AC8A7B06C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6D32E-DFA3-4315-8372-FF98B32E077D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B70F-89D5-4670-8E68-AC8A7B06C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6D32E-DFA3-4315-8372-FF98B32E077D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B70F-89D5-4670-8E68-AC8A7B06C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6D32E-DFA3-4315-8372-FF98B32E077D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B70F-89D5-4670-8E68-AC8A7B06C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6D32E-DFA3-4315-8372-FF98B32E077D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B70F-89D5-4670-8E68-AC8A7B06C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6D32E-DFA3-4315-8372-FF98B32E077D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B70F-89D5-4670-8E68-AC8A7B06C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6D32E-DFA3-4315-8372-FF98B32E077D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B70F-89D5-4670-8E68-AC8A7B06C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6D32E-DFA3-4315-8372-FF98B32E077D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B70F-89D5-4670-8E68-AC8A7B06C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6D32E-DFA3-4315-8372-FF98B32E077D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B70F-89D5-4670-8E68-AC8A7B06C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6D32E-DFA3-4315-8372-FF98B32E077D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B70F-89D5-4670-8E68-AC8A7B06C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6D32E-DFA3-4315-8372-FF98B32E077D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9B70F-89D5-4670-8E68-AC8A7B06C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92405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Algerian" pitchFamily="82" charset="0"/>
              </a:rPr>
              <a:t>INORGANIC CHEMISTRY</a:t>
            </a:r>
            <a:br>
              <a:rPr lang="en-US" dirty="0" smtClean="0">
                <a:solidFill>
                  <a:srgbClr val="00B050"/>
                </a:solidFill>
                <a:latin typeface="Algerian" pitchFamily="82" charset="0"/>
              </a:rPr>
            </a:br>
            <a:r>
              <a:rPr lang="en-US" dirty="0" smtClean="0">
                <a:solidFill>
                  <a:srgbClr val="00B050"/>
                </a:solidFill>
                <a:latin typeface="Algerian" pitchFamily="82" charset="0"/>
              </a:rPr>
              <a:t>IN</a:t>
            </a:r>
            <a:br>
              <a:rPr lang="en-US" dirty="0" smtClean="0">
                <a:solidFill>
                  <a:srgbClr val="00B050"/>
                </a:solidFill>
                <a:latin typeface="Algerian" pitchFamily="82" charset="0"/>
              </a:rPr>
            </a:br>
            <a:r>
              <a:rPr lang="en-US" dirty="0" smtClean="0">
                <a:solidFill>
                  <a:srgbClr val="00B050"/>
                </a:solidFill>
                <a:latin typeface="Algerian" pitchFamily="82" charset="0"/>
              </a:rPr>
              <a:t>CRYSTAL FIELD THEORY</a:t>
            </a:r>
            <a:endParaRPr lang="en-US" dirty="0">
              <a:solidFill>
                <a:srgbClr val="00B050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19600" y="3886200"/>
            <a:ext cx="3962400" cy="175260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N. </a:t>
            </a:r>
            <a:r>
              <a:rPr lang="en-US" dirty="0" err="1" smtClean="0">
                <a:solidFill>
                  <a:srgbClr val="0070C0"/>
                </a:solidFill>
              </a:rPr>
              <a:t>Santhi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Dept of PG Chemistry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Flowchart: Process 3"/>
          <p:cNvSpPr/>
          <p:nvPr/>
        </p:nvSpPr>
        <p:spPr>
          <a:xfrm>
            <a:off x="838200" y="762000"/>
            <a:ext cx="7696200" cy="54864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CFT was first developed and used by </a:t>
            </a:r>
            <a:r>
              <a:rPr lang="en-US" dirty="0" err="1" smtClean="0"/>
              <a:t>H.Bethe</a:t>
            </a:r>
            <a:r>
              <a:rPr lang="en-US" dirty="0" smtClean="0"/>
              <a:t> &amp;</a:t>
            </a:r>
            <a:r>
              <a:rPr lang="en-US" dirty="0" err="1" smtClean="0"/>
              <a:t>Vanvleck</a:t>
            </a:r>
            <a:r>
              <a:rPr lang="en-US" dirty="0" smtClean="0"/>
              <a:t> in 1930 to explain the </a:t>
            </a:r>
            <a:r>
              <a:rPr lang="en-US" dirty="0" err="1" smtClean="0"/>
              <a:t>colours</a:t>
            </a:r>
            <a:r>
              <a:rPr lang="en-US" dirty="0" smtClean="0"/>
              <a:t> and magnetic properties of crystalline solids.</a:t>
            </a:r>
          </a:p>
          <a:p>
            <a:r>
              <a:rPr lang="en-US" dirty="0" smtClean="0"/>
              <a:t>It is </a:t>
            </a:r>
            <a:r>
              <a:rPr lang="en-US" dirty="0" err="1" smtClean="0"/>
              <a:t>asumes</a:t>
            </a:r>
            <a:r>
              <a:rPr lang="en-US" dirty="0" smtClean="0"/>
              <a:t> that the attraction b/w the central metal and </a:t>
            </a:r>
            <a:r>
              <a:rPr lang="en-US" dirty="0" err="1" smtClean="0"/>
              <a:t>ligands</a:t>
            </a:r>
            <a:r>
              <a:rPr lang="en-US" dirty="0" smtClean="0"/>
              <a:t> in a complex is purely electrostatic.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ligands</a:t>
            </a:r>
            <a:r>
              <a:rPr lang="en-US" dirty="0" smtClean="0"/>
              <a:t> are considered as  the point charges</a:t>
            </a:r>
          </a:p>
          <a:p>
            <a:r>
              <a:rPr lang="en-US" dirty="0" smtClean="0"/>
              <a:t>The theory mainly concerns with the metal </a:t>
            </a:r>
            <a:r>
              <a:rPr lang="en-US" dirty="0" err="1" smtClean="0"/>
              <a:t>orbitals</a:t>
            </a:r>
            <a:r>
              <a:rPr lang="en-US" dirty="0" smtClean="0"/>
              <a:t> and their electrons that means the properties of metal complexes depend on the distribution of metal </a:t>
            </a:r>
            <a:r>
              <a:rPr lang="en-US" dirty="0" err="1" smtClean="0"/>
              <a:t>electronsin</a:t>
            </a:r>
            <a:r>
              <a:rPr lang="en-US" dirty="0" smtClean="0"/>
              <a:t> its </a:t>
            </a:r>
            <a:r>
              <a:rPr lang="en-US" dirty="0" err="1" smtClean="0"/>
              <a:t>orbitals</a:t>
            </a:r>
            <a:r>
              <a:rPr lang="en-US" dirty="0" smtClean="0"/>
              <a:t> as influenced by the surrounded </a:t>
            </a:r>
            <a:r>
              <a:rPr lang="en-US" dirty="0" err="1" smtClean="0"/>
              <a:t>ligands</a:t>
            </a:r>
            <a:r>
              <a:rPr lang="en-US" dirty="0" smtClean="0"/>
              <a:t> there is no interaction b/w metal and </a:t>
            </a:r>
            <a:r>
              <a:rPr lang="en-US" dirty="0" err="1" smtClean="0"/>
              <a:t>ligand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5" name="Flowchart: Process 4"/>
          <p:cNvSpPr/>
          <p:nvPr/>
        </p:nvSpPr>
        <p:spPr>
          <a:xfrm>
            <a:off x="381000" y="228600"/>
            <a:ext cx="8458200" cy="60198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interaction b/w the metal and </a:t>
            </a:r>
            <a:r>
              <a:rPr lang="en-US" dirty="0" err="1" smtClean="0"/>
              <a:t>ligand</a:t>
            </a:r>
            <a:r>
              <a:rPr lang="en-US" dirty="0" smtClean="0"/>
              <a:t> is purely reverse.</a:t>
            </a:r>
          </a:p>
          <a:p>
            <a:r>
              <a:rPr lang="en-US" dirty="0" smtClean="0"/>
              <a:t>The d </a:t>
            </a:r>
            <a:r>
              <a:rPr lang="en-US" dirty="0" err="1" smtClean="0"/>
              <a:t>orbitals</a:t>
            </a:r>
            <a:r>
              <a:rPr lang="en-US" dirty="0" smtClean="0"/>
              <a:t> in a free metal have the same energy(degenerate) in the presence of </a:t>
            </a:r>
            <a:r>
              <a:rPr lang="en-US" dirty="0" err="1" smtClean="0"/>
              <a:t>ligands</a:t>
            </a:r>
            <a:r>
              <a:rPr lang="en-US" dirty="0" smtClean="0"/>
              <a:t> these degenerate d </a:t>
            </a:r>
            <a:r>
              <a:rPr lang="en-US" dirty="0" err="1" smtClean="0"/>
              <a:t>orbitals</a:t>
            </a:r>
            <a:r>
              <a:rPr lang="en-US" dirty="0" smtClean="0"/>
              <a:t> undergo splitting this is called crystal field splitting.</a:t>
            </a:r>
          </a:p>
          <a:p>
            <a:r>
              <a:rPr lang="en-US" dirty="0" smtClean="0"/>
              <a:t>This is the most important aspect of crystal </a:t>
            </a:r>
            <a:r>
              <a:rPr lang="en-US" dirty="0" err="1" smtClean="0"/>
              <a:t>fiewld</a:t>
            </a:r>
            <a:r>
              <a:rPr lang="en-US" dirty="0" smtClean="0"/>
              <a:t> theory</a:t>
            </a:r>
          </a:p>
          <a:p>
            <a:r>
              <a:rPr lang="en-US" dirty="0" smtClean="0"/>
              <a:t>On the basis of orientation and lobes of d </a:t>
            </a:r>
            <a:r>
              <a:rPr lang="en-US" dirty="0" err="1" smtClean="0"/>
              <a:t>orbitals</a:t>
            </a:r>
            <a:r>
              <a:rPr lang="en-US" dirty="0" smtClean="0"/>
              <a:t> have been divided into two groups</a:t>
            </a:r>
          </a:p>
          <a:p>
            <a:r>
              <a:rPr lang="en-US" dirty="0" err="1" smtClean="0"/>
              <a:t>i</a:t>
            </a:r>
            <a:r>
              <a:rPr lang="en-US" dirty="0" smtClean="0"/>
              <a:t>)The </a:t>
            </a:r>
            <a:r>
              <a:rPr lang="en-US" dirty="0" err="1" smtClean="0"/>
              <a:t>orbitals</a:t>
            </a:r>
            <a:r>
              <a:rPr lang="en-US" dirty="0" smtClean="0"/>
              <a:t> which lie on their lobes along the co-ordinate axis namely dx2-y2,dz2 are called as axial </a:t>
            </a:r>
            <a:r>
              <a:rPr lang="en-US" dirty="0" err="1" smtClean="0"/>
              <a:t>orbitals</a:t>
            </a:r>
            <a:r>
              <a:rPr lang="en-US" dirty="0" smtClean="0"/>
              <a:t> and it is </a:t>
            </a:r>
            <a:r>
              <a:rPr lang="en-US" dirty="0" err="1" smtClean="0"/>
              <a:t>representedas</a:t>
            </a:r>
            <a:r>
              <a:rPr lang="en-US" dirty="0" smtClean="0"/>
              <a:t> </a:t>
            </a:r>
            <a:r>
              <a:rPr lang="en-US" dirty="0" err="1" smtClean="0"/>
              <a:t>eg</a:t>
            </a:r>
            <a:r>
              <a:rPr lang="en-US" dirty="0" smtClean="0"/>
              <a:t> </a:t>
            </a:r>
            <a:r>
              <a:rPr lang="en-US" dirty="0" err="1" smtClean="0"/>
              <a:t>orbitals</a:t>
            </a:r>
            <a:endParaRPr lang="en-US" dirty="0"/>
          </a:p>
        </p:txBody>
      </p:sp>
      <p:sp>
        <p:nvSpPr>
          <p:cNvPr id="5" name="Flowchart: Process 4"/>
          <p:cNvSpPr/>
          <p:nvPr/>
        </p:nvSpPr>
        <p:spPr>
          <a:xfrm>
            <a:off x="457200" y="381000"/>
            <a:ext cx="8305800" cy="57150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dirty="0" smtClean="0"/>
              <a:t>ii)The </a:t>
            </a:r>
            <a:r>
              <a:rPr lang="en-US" dirty="0" err="1" smtClean="0"/>
              <a:t>orbitals</a:t>
            </a:r>
            <a:r>
              <a:rPr lang="en-US" dirty="0" smtClean="0"/>
              <a:t> which lie  with maximum probability in the lobes b/w the axis namely </a:t>
            </a:r>
            <a:r>
              <a:rPr lang="en-US" dirty="0" err="1" smtClean="0"/>
              <a:t>dxy,dyz,dzx</a:t>
            </a:r>
            <a:r>
              <a:rPr lang="en-US" dirty="0" smtClean="0"/>
              <a:t> are called non axial </a:t>
            </a:r>
            <a:r>
              <a:rPr lang="en-US" dirty="0" err="1" smtClean="0"/>
              <a:t>orbitals</a:t>
            </a:r>
            <a:r>
              <a:rPr lang="en-US" dirty="0" smtClean="0"/>
              <a:t> and it is represented as t2g </a:t>
            </a:r>
            <a:r>
              <a:rPr lang="en-US" dirty="0" err="1" smtClean="0"/>
              <a:t>orbitals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lowchart: Process 3"/>
          <p:cNvSpPr/>
          <p:nvPr/>
        </p:nvSpPr>
        <p:spPr>
          <a:xfrm>
            <a:off x="381000" y="533400"/>
            <a:ext cx="8458200" cy="58674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main-qimg-47db89801990ea89b4c34ee4e1748cae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514600"/>
            <a:ext cx="7010400" cy="36576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Crystal field splitting  in octahedral field:</a:t>
            </a:r>
          </a:p>
          <a:p>
            <a:r>
              <a:rPr lang="en-US" sz="2000" dirty="0" smtClean="0"/>
              <a:t>In octahedral complex the metal at the centre of the octahedron and the </a:t>
            </a:r>
            <a:r>
              <a:rPr lang="en-US" sz="2000" dirty="0" err="1" smtClean="0"/>
              <a:t>ligands</a:t>
            </a:r>
            <a:r>
              <a:rPr lang="en-US" sz="2000" dirty="0" smtClean="0"/>
              <a:t> are at the six corners</a:t>
            </a:r>
          </a:p>
          <a:p>
            <a:r>
              <a:rPr lang="en-US" sz="2000" dirty="0" smtClean="0"/>
              <a:t>The directions </a:t>
            </a:r>
            <a:r>
              <a:rPr lang="en-US" sz="2000" dirty="0" err="1" smtClean="0"/>
              <a:t>x,yand</a:t>
            </a:r>
            <a:r>
              <a:rPr lang="en-US" sz="2000" dirty="0" smtClean="0"/>
              <a:t> z point to three adjacent corners of the octahedron as shown in figure</a:t>
            </a:r>
            <a:endParaRPr lang="en-US" sz="2000" dirty="0"/>
          </a:p>
        </p:txBody>
      </p:sp>
      <p:sp>
        <p:nvSpPr>
          <p:cNvPr id="4" name="Flowchart: Process 3"/>
          <p:cNvSpPr/>
          <p:nvPr/>
        </p:nvSpPr>
        <p:spPr>
          <a:xfrm>
            <a:off x="457200" y="609600"/>
            <a:ext cx="8458200" cy="57150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cftd0713524294451303807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590799"/>
            <a:ext cx="6781800" cy="312420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ligands</a:t>
            </a:r>
            <a:r>
              <a:rPr lang="en-US" dirty="0" smtClean="0"/>
              <a:t> along </a:t>
            </a:r>
            <a:r>
              <a:rPr lang="en-US" dirty="0" err="1" smtClean="0"/>
              <a:t>x,y,z</a:t>
            </a:r>
            <a:r>
              <a:rPr lang="en-US" dirty="0" smtClean="0"/>
              <a:t> directions will increase the energy of the dx2-y2,dz2 </a:t>
            </a:r>
            <a:r>
              <a:rPr lang="en-US" dirty="0" err="1" smtClean="0"/>
              <a:t>orbitals</a:t>
            </a:r>
            <a:r>
              <a:rPr lang="en-US" dirty="0" smtClean="0"/>
              <a:t> much more than the energy of </a:t>
            </a:r>
            <a:r>
              <a:rPr lang="en-US" dirty="0" err="1" smtClean="0"/>
              <a:t>dxy,dyz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 err="1" smtClean="0"/>
              <a:t>dzx</a:t>
            </a:r>
            <a:r>
              <a:rPr lang="en-US" dirty="0" smtClean="0"/>
              <a:t> </a:t>
            </a:r>
            <a:r>
              <a:rPr lang="en-US" dirty="0" err="1" smtClean="0"/>
              <a:t>orbitals</a:t>
            </a:r>
            <a:endParaRPr lang="en-US" dirty="0" smtClean="0"/>
          </a:p>
          <a:p>
            <a:r>
              <a:rPr lang="en-US" dirty="0" smtClean="0"/>
              <a:t>Thus under the influence of an octahedral </a:t>
            </a:r>
            <a:r>
              <a:rPr lang="en-US" dirty="0" err="1" smtClean="0"/>
              <a:t>ligand</a:t>
            </a:r>
            <a:r>
              <a:rPr lang="en-US" dirty="0" smtClean="0"/>
              <a:t> field the d </a:t>
            </a:r>
            <a:r>
              <a:rPr lang="en-US" dirty="0" err="1" smtClean="0"/>
              <a:t>orbitals</a:t>
            </a:r>
            <a:r>
              <a:rPr lang="en-US" dirty="0" smtClean="0"/>
              <a:t> split into two groups of different energies.</a:t>
            </a:r>
          </a:p>
          <a:p>
            <a:r>
              <a:rPr lang="en-US" dirty="0" smtClean="0"/>
              <a:t>The algebraic sum of these energy of </a:t>
            </a:r>
            <a:r>
              <a:rPr lang="en-US" dirty="0" err="1" smtClean="0"/>
              <a:t>orbitals</a:t>
            </a:r>
            <a:r>
              <a:rPr lang="en-US" dirty="0" smtClean="0"/>
              <a:t> is taken as zero. </a:t>
            </a:r>
          </a:p>
          <a:p>
            <a:r>
              <a:rPr lang="en-US" dirty="0" smtClean="0"/>
              <a:t>The difference energy between the two d levels is given either of the symbol 10dq.</a:t>
            </a:r>
          </a:p>
          <a:p>
            <a:r>
              <a:rPr lang="en-US" dirty="0" smtClean="0"/>
              <a:t>It follows that the </a:t>
            </a:r>
            <a:r>
              <a:rPr lang="en-US" dirty="0" err="1" smtClean="0"/>
              <a:t>eg</a:t>
            </a:r>
            <a:r>
              <a:rPr lang="en-US" dirty="0" smtClean="0"/>
              <a:t> </a:t>
            </a:r>
            <a:r>
              <a:rPr lang="en-US" dirty="0" err="1" smtClean="0"/>
              <a:t>orbitals</a:t>
            </a:r>
            <a:r>
              <a:rPr lang="en-US" dirty="0" smtClean="0"/>
              <a:t> +6dq &amp; 2t2g </a:t>
            </a:r>
            <a:r>
              <a:rPr lang="en-US" dirty="0" err="1" smtClean="0"/>
              <a:t>orbitals</a:t>
            </a:r>
            <a:r>
              <a:rPr lang="en-US" dirty="0" smtClean="0"/>
              <a:t> -4dq below the energy level</a:t>
            </a:r>
          </a:p>
          <a:p>
            <a:pPr>
              <a:buNone/>
            </a:pPr>
            <a:endParaRPr lang="en-US" b="1" dirty="0"/>
          </a:p>
        </p:txBody>
      </p:sp>
      <p:sp>
        <p:nvSpPr>
          <p:cNvPr id="4" name="Flowchart: Process 3"/>
          <p:cNvSpPr/>
          <p:nvPr/>
        </p:nvSpPr>
        <p:spPr>
          <a:xfrm>
            <a:off x="381000" y="457200"/>
            <a:ext cx="8534400" cy="61722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4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Crystal field splitting in tetrahedral complexes:</a:t>
            </a:r>
          </a:p>
          <a:p>
            <a:r>
              <a:rPr lang="en-US" dirty="0" smtClean="0"/>
              <a:t>We can understand the splitting of d </a:t>
            </a:r>
            <a:r>
              <a:rPr lang="en-US" dirty="0" err="1" smtClean="0"/>
              <a:t>orbitals</a:t>
            </a:r>
            <a:r>
              <a:rPr lang="en-US" dirty="0" smtClean="0"/>
              <a:t> in a tetrahedral complex that the t2g </a:t>
            </a:r>
            <a:r>
              <a:rPr lang="en-US" dirty="0" err="1" smtClean="0"/>
              <a:t>orbitals</a:t>
            </a:r>
            <a:r>
              <a:rPr lang="en-US" dirty="0" smtClean="0"/>
              <a:t> which are present in between the </a:t>
            </a:r>
            <a:r>
              <a:rPr lang="en-US" dirty="0" err="1" smtClean="0"/>
              <a:t>axises</a:t>
            </a:r>
            <a:r>
              <a:rPr lang="en-US" dirty="0" smtClean="0"/>
              <a:t> are nearer to the </a:t>
            </a:r>
            <a:r>
              <a:rPr lang="en-US" dirty="0" err="1" smtClean="0"/>
              <a:t>ligands</a:t>
            </a:r>
            <a:r>
              <a:rPr lang="en-US" dirty="0" smtClean="0"/>
              <a:t> than the </a:t>
            </a:r>
            <a:r>
              <a:rPr lang="en-US" dirty="0" err="1" smtClean="0"/>
              <a:t>eg</a:t>
            </a:r>
            <a:r>
              <a:rPr lang="en-US" dirty="0" smtClean="0"/>
              <a:t> </a:t>
            </a:r>
            <a:r>
              <a:rPr lang="en-US" dirty="0" err="1" smtClean="0"/>
              <a:t>orbitals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t2g </a:t>
            </a:r>
            <a:r>
              <a:rPr lang="en-US" dirty="0" err="1" smtClean="0"/>
              <a:t>orbitals</a:t>
            </a:r>
            <a:r>
              <a:rPr lang="en-US" dirty="0" smtClean="0"/>
              <a:t> will under go some what greater repulsive interaction with the </a:t>
            </a:r>
            <a:r>
              <a:rPr lang="en-US" dirty="0" err="1" smtClean="0"/>
              <a:t>ligands</a:t>
            </a:r>
            <a:r>
              <a:rPr lang="en-US" dirty="0" smtClean="0"/>
              <a:t> than the </a:t>
            </a:r>
            <a:r>
              <a:rPr lang="en-US" dirty="0" err="1" smtClean="0"/>
              <a:t>eg</a:t>
            </a:r>
            <a:r>
              <a:rPr lang="en-US" dirty="0" smtClean="0"/>
              <a:t> </a:t>
            </a:r>
            <a:r>
              <a:rPr lang="en-US" dirty="0" err="1" smtClean="0"/>
              <a:t>orbitals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Since the tetrahedral field has no center of the symmetry.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lowchart: Process 3"/>
          <p:cNvSpPr/>
          <p:nvPr/>
        </p:nvSpPr>
        <p:spPr>
          <a:xfrm>
            <a:off x="381000" y="228600"/>
            <a:ext cx="8458200" cy="62484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1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4400" y="762000"/>
            <a:ext cx="7620000" cy="51054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81000"/>
            <a:ext cx="8305800" cy="5897563"/>
          </a:xfrm>
        </p:spPr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8000" dirty="0" smtClean="0">
                <a:solidFill>
                  <a:srgbClr val="00B050"/>
                </a:solidFill>
                <a:latin typeface="Algerian" pitchFamily="82" charset="0"/>
              </a:rPr>
              <a:t>Thank you</a:t>
            </a:r>
            <a:endParaRPr lang="en-US" sz="8000" dirty="0">
              <a:solidFill>
                <a:srgbClr val="00B050"/>
              </a:solidFill>
              <a:latin typeface="Algerian" pitchFamily="82" charset="0"/>
            </a:endParaRPr>
          </a:p>
        </p:txBody>
      </p:sp>
      <p:sp>
        <p:nvSpPr>
          <p:cNvPr id="4" name="Flowchart: Process 3"/>
          <p:cNvSpPr/>
          <p:nvPr/>
        </p:nvSpPr>
        <p:spPr>
          <a:xfrm>
            <a:off x="762000" y="685800"/>
            <a:ext cx="8001000" cy="57912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421</Words>
  <Application>Microsoft Office PowerPoint</Application>
  <PresentationFormat>On-screen Show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INORGANIC CHEMISTRY IN CRYSTAL FIELD THEORY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DNR-ORGANIC</dc:creator>
  <cp:lastModifiedBy>DNR-ORGANIC</cp:lastModifiedBy>
  <cp:revision>20</cp:revision>
  <dcterms:created xsi:type="dcterms:W3CDTF">2024-05-30T03:25:31Z</dcterms:created>
  <dcterms:modified xsi:type="dcterms:W3CDTF">2024-06-26T05:28:20Z</dcterms:modified>
</cp:coreProperties>
</file>