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DCE4FCD-36B7-4363-90DF-724871E17782}" type="datetimeFigureOut">
              <a:rPr lang="en-US" smtClean="0"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812967-274A-4F9E-ABBF-EFF698814980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80" y="1785926"/>
            <a:ext cx="11430080" cy="1470025"/>
          </a:xfrm>
        </p:spPr>
        <p:txBody>
          <a:bodyPr/>
          <a:lstStyle/>
          <a:p>
            <a:r>
              <a:rPr lang="en-IN" dirty="0" smtClean="0"/>
              <a:t>TREATMENT OF ANALYTICAL DATA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8062912" cy="1752600"/>
          </a:xfrm>
        </p:spPr>
        <p:txBody>
          <a:bodyPr/>
          <a:lstStyle/>
          <a:p>
            <a:r>
              <a:rPr lang="en-IN" dirty="0" smtClean="0"/>
              <a:t>B.V.N.K.SRIDEVI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214554"/>
            <a:ext cx="8286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      Accuracy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and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precision</a:t>
            </a:r>
          </a:p>
          <a:p>
            <a:endParaRPr lang="en-IN" dirty="0"/>
          </a:p>
          <a:p>
            <a:r>
              <a:rPr lang="en-IN" dirty="0"/>
              <a:t>Accuracy and precision are critical concepts in analytical chemistry that describe the reliability and correctness of experimental measurements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Understanding the difference between these terms is essential for assessing the quality and validity of data obtained from experiments.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Here’s </a:t>
            </a:r>
            <a:r>
              <a:rPr lang="en-IN" dirty="0"/>
              <a:t>an overview of accuracy and precision, including their definitions, importance, and methods for evaluation: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142984"/>
            <a:ext cx="86439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              Accuracy</a:t>
            </a:r>
          </a:p>
          <a:p>
            <a:endParaRPr lang="en-IN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Definition</a:t>
            </a:r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</a:p>
          <a:p>
            <a:r>
              <a:rPr lang="en-IN" dirty="0" smtClean="0"/>
              <a:t> </a:t>
            </a:r>
            <a:r>
              <a:rPr lang="en-IN" dirty="0"/>
              <a:t>Accuracy refers to how close a measured value is to the true or accepted value. It indicates the absence of systematic error or bias in measurements.</a:t>
            </a:r>
          </a:p>
          <a:p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Importance</a:t>
            </a:r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</a:p>
          <a:p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Validity of Results: </a:t>
            </a:r>
            <a:r>
              <a:rPr lang="en-IN" dirty="0"/>
              <a:t>Accurate measurements ensure that experimental results reflect the true characteristics of the system being studied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Reliability: </a:t>
            </a:r>
            <a:r>
              <a:rPr lang="en-IN" dirty="0"/>
              <a:t>Accurate data supports scientific conclusions and enhances the credibility of research findings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Comparability: </a:t>
            </a:r>
            <a:r>
              <a:rPr lang="en-IN" dirty="0"/>
              <a:t>Accurate measurements enable comparisons between different experiments, studies, or datasets.</a:t>
            </a:r>
          </a:p>
          <a:p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0"/>
            <a:ext cx="86439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             Evaluation</a:t>
            </a:r>
            <a:endParaRPr lang="en-IN" dirty="0" smtClean="0"/>
          </a:p>
          <a:p>
            <a:pPr lvl="0"/>
            <a:endParaRPr lang="en-IN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Comparison to a Standard: </a:t>
            </a:r>
            <a:r>
              <a:rPr lang="en-IN" dirty="0" smtClean="0"/>
              <a:t>Measure the experimental value against a known standard or reference material.</a:t>
            </a:r>
          </a:p>
          <a:p>
            <a:pPr lvl="0"/>
            <a:endParaRPr lang="en-IN" b="1" dirty="0" smtClean="0"/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Bias Assessment</a:t>
            </a:r>
            <a:r>
              <a:rPr lang="en-IN" dirty="0" smtClean="0"/>
              <a:t>: Identify and quantify systematic errors through calibration and control measurements.</a:t>
            </a:r>
          </a:p>
          <a:p>
            <a:pPr lvl="0"/>
            <a:endParaRPr lang="en-IN" b="1" dirty="0" smtClean="0"/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Error Analysis: </a:t>
            </a:r>
            <a:r>
              <a:rPr lang="en-IN" dirty="0" smtClean="0"/>
              <a:t>Calculate the percent error or deviation from the true value:</a:t>
            </a:r>
          </a:p>
          <a:p>
            <a:r>
              <a:rPr lang="en-IN" dirty="0" smtClean="0"/>
              <a:t> Percent Error=Measured Value−True Value/True Value×100%</a:t>
            </a:r>
          </a:p>
          <a:p>
            <a:endParaRPr lang="en-IN" dirty="0" smtClean="0"/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Statistical Analysis</a:t>
            </a:r>
            <a:r>
              <a:rPr lang="en-IN" dirty="0" smtClean="0"/>
              <a:t>: Calculate measures of dispersion such as standard deviation or variance:</a:t>
            </a:r>
          </a:p>
          <a:p>
            <a:pPr lvl="0"/>
            <a:r>
              <a:rPr lang="en-IN" dirty="0" smtClean="0"/>
              <a:t> Standard Deviation (s)=√∑(xi−xˉ)</a:t>
            </a:r>
            <a:r>
              <a:rPr lang="en-IN" baseline="30000" dirty="0" smtClean="0"/>
              <a:t>2</a:t>
            </a:r>
            <a:r>
              <a:rPr lang="en-IN" dirty="0" smtClean="0"/>
              <a:t>/N−1</a:t>
            </a:r>
          </a:p>
          <a:p>
            <a:pPr lvl="0"/>
            <a:r>
              <a:rPr lang="en-IN" dirty="0" smtClean="0"/>
              <a:t>where xi are individual measurements, xˉ is the mean, and N is the number of measurements.</a:t>
            </a:r>
          </a:p>
          <a:p>
            <a:pPr lvl="0"/>
            <a:endParaRPr lang="en-IN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Repeatability: </a:t>
            </a:r>
            <a:r>
              <a:rPr lang="en-IN" dirty="0" smtClean="0"/>
              <a:t>Conduct replicate measurements under the same conditions to assess variability</a:t>
            </a:r>
          </a:p>
          <a:p>
            <a:pPr lvl="0"/>
            <a:r>
              <a:rPr lang="en-IN" dirty="0" smtClean="0"/>
              <a:t>.</a:t>
            </a:r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Precision Limits: </a:t>
            </a:r>
            <a:r>
              <a:rPr lang="en-IN" dirty="0" smtClean="0"/>
              <a:t>Define acceptable precision based on experimental </a:t>
            </a:r>
          </a:p>
          <a:p>
            <a:pPr lvl="0"/>
            <a:r>
              <a:rPr lang="en-IN" dirty="0" smtClean="0"/>
              <a:t>requirements or industry standards.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71546"/>
            <a:ext cx="89297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                  Precision</a:t>
            </a:r>
          </a:p>
          <a:p>
            <a:pPr lvl="0"/>
            <a:endParaRPr lang="en-IN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Definition: </a:t>
            </a:r>
            <a:r>
              <a:rPr lang="en-IN" dirty="0"/>
              <a:t>Precision refers to the degree of reproducibility or scatter in measurements. It assesses how close repeated measurements are to each other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Importance</a:t>
            </a:r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  <a:endParaRPr lang="en-IN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Consistency</a:t>
            </a:r>
            <a:r>
              <a:rPr lang="en-IN" dirty="0"/>
              <a:t>: Precise measurements have low variability among repeated trials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Data Quality</a:t>
            </a:r>
            <a:r>
              <a:rPr lang="en-IN" dirty="0"/>
              <a:t>: High precision reduces uncertainty and increases confidence in the reliability of experimental data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Statistical Significance: </a:t>
            </a:r>
            <a:r>
              <a:rPr lang="en-IN" dirty="0"/>
              <a:t>Precise data allow for meaningful statistical analysis and interpretation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785926"/>
            <a:ext cx="835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                  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Relationship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Between Accuracy and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Precision</a:t>
            </a:r>
            <a:endParaRPr lang="en-IN" b="1" dirty="0" smtClean="0"/>
          </a:p>
          <a:p>
            <a:endParaRPr lang="en-IN" dirty="0"/>
          </a:p>
          <a:p>
            <a:pPr lvl="0"/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High Accuracy, Low Precision: </a:t>
            </a:r>
            <a:r>
              <a:rPr lang="en-IN" dirty="0"/>
              <a:t>Measurements are close to the true value but vary widely among themselves</a:t>
            </a:r>
            <a:r>
              <a:rPr lang="en-IN" dirty="0" smtClean="0"/>
              <a:t>.</a:t>
            </a:r>
          </a:p>
          <a:p>
            <a:pPr lvl="0"/>
            <a:endParaRPr lang="en-IN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lvl="0"/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Low Accuracy, High Precision: </a:t>
            </a:r>
            <a:r>
              <a:rPr lang="en-IN" dirty="0"/>
              <a:t>Measurements cluster closely together but deviate from the true value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High Accuracy and High Precision: </a:t>
            </a:r>
            <a:r>
              <a:rPr lang="en-IN" dirty="0"/>
              <a:t>Measurements are both close to the true value and tightly clustered around the mean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500174"/>
            <a:ext cx="8429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                               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Improving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Accuracy and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Precision</a:t>
            </a:r>
            <a:endParaRPr lang="en-IN" b="1" dirty="0" smtClean="0"/>
          </a:p>
          <a:p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Calibration: </a:t>
            </a:r>
            <a:r>
              <a:rPr lang="en-IN" dirty="0"/>
              <a:t>Regularly calibrate instruments using certified reference materials (CRMs) to minimize systematic errors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Standardization: </a:t>
            </a:r>
            <a:r>
              <a:rPr lang="en-IN" dirty="0"/>
              <a:t>Follow standardized methods and procedures to reduce variability and improve consistency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Quality Control: </a:t>
            </a:r>
            <a:r>
              <a:rPr lang="en-IN" dirty="0"/>
              <a:t>Implement quality control measures to monitor and verify the accuracy and precision of measurements</a:t>
            </a:r>
            <a:r>
              <a:rPr lang="en-IN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Error Analysis: </a:t>
            </a:r>
            <a:r>
              <a:rPr lang="en-IN" dirty="0"/>
              <a:t>Identify sources of error and take corrective actions to enhance accuracy and precision.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2786058"/>
            <a:ext cx="40446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THANK</a:t>
            </a:r>
            <a:r>
              <a:rPr lang="en-IN" sz="5400" dirty="0" smtClean="0"/>
              <a:t> </a:t>
            </a:r>
            <a:r>
              <a:rPr lang="en-IN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YOU</a:t>
            </a:r>
            <a:endParaRPr lang="en-IN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407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TREATMENT OF ANALYTICAL DATA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ANALYTICAL DATA</dc:title>
  <dc:creator>user</dc:creator>
  <cp:lastModifiedBy>user</cp:lastModifiedBy>
  <cp:revision>1</cp:revision>
  <dcterms:created xsi:type="dcterms:W3CDTF">2024-06-26T18:30:39Z</dcterms:created>
  <dcterms:modified xsi:type="dcterms:W3CDTF">2024-06-26T18:49:28Z</dcterms:modified>
</cp:coreProperties>
</file>