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22" autoAdjust="0"/>
  </p:normalViewPr>
  <p:slideViewPr>
    <p:cSldViewPr>
      <p:cViewPr varScale="1">
        <p:scale>
          <a:sx n="94" d="100"/>
          <a:sy n="94" d="100"/>
        </p:scale>
        <p:origin x="-79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FD6F-6505-4A35-96EF-70D178698D6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2EF6-DF44-448C-BA75-ADC04ED2B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FD6F-6505-4A35-96EF-70D178698D6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2EF6-DF44-448C-BA75-ADC04ED2B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FD6F-6505-4A35-96EF-70D178698D6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2EF6-DF44-448C-BA75-ADC04ED2B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FD6F-6505-4A35-96EF-70D178698D6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2EF6-DF44-448C-BA75-ADC04ED2B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FD6F-6505-4A35-96EF-70D178698D6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2EF6-DF44-448C-BA75-ADC04ED2B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FD6F-6505-4A35-96EF-70D178698D6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2EF6-DF44-448C-BA75-ADC04ED2B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FD6F-6505-4A35-96EF-70D178698D6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2EF6-DF44-448C-BA75-ADC04ED2B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FD6F-6505-4A35-96EF-70D178698D6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2EF6-DF44-448C-BA75-ADC04ED2B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FD6F-6505-4A35-96EF-70D178698D6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2EF6-DF44-448C-BA75-ADC04ED2B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FD6F-6505-4A35-96EF-70D178698D6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2EF6-DF44-448C-BA75-ADC04ED2B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FD6F-6505-4A35-96EF-70D178698D6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2EF6-DF44-448C-BA75-ADC04ED2B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7FD6F-6505-4A35-96EF-70D178698D64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52EF6-DF44-448C-BA75-ADC04ED2B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Bauhaus 93" pitchFamily="82" charset="0"/>
              </a:rPr>
              <a:t>INORGANIC CHEMISTRY</a:t>
            </a:r>
            <a:br>
              <a:rPr lang="en-US" dirty="0" smtClean="0">
                <a:solidFill>
                  <a:srgbClr val="0000FF"/>
                </a:solidFill>
                <a:latin typeface="Bauhaus 93" pitchFamily="82" charset="0"/>
              </a:rPr>
            </a:br>
            <a:r>
              <a:rPr lang="en-US" dirty="0" smtClean="0">
                <a:solidFill>
                  <a:srgbClr val="0000FF"/>
                </a:solidFill>
                <a:latin typeface="Bauhaus 93" pitchFamily="82" charset="0"/>
              </a:rPr>
              <a:t>IN</a:t>
            </a:r>
            <a:br>
              <a:rPr lang="en-US" dirty="0" smtClean="0">
                <a:solidFill>
                  <a:srgbClr val="0000FF"/>
                </a:solidFill>
                <a:latin typeface="Bauhaus 93" pitchFamily="82" charset="0"/>
              </a:rPr>
            </a:br>
            <a:r>
              <a:rPr lang="en-US" dirty="0" smtClean="0">
                <a:solidFill>
                  <a:srgbClr val="0000FF"/>
                </a:solidFill>
                <a:latin typeface="Bauhaus 93" pitchFamily="82" charset="0"/>
              </a:rPr>
              <a:t>BINUCLEAR CLUSTERS</a:t>
            </a:r>
            <a:endParaRPr lang="en-US" dirty="0">
              <a:solidFill>
                <a:srgbClr val="0000FF"/>
              </a:solidFill>
              <a:latin typeface="Bauhaus 93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3886200"/>
            <a:ext cx="4495800" cy="12192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N. </a:t>
            </a:r>
            <a:r>
              <a:rPr lang="en-US" dirty="0" err="1" smtClean="0">
                <a:solidFill>
                  <a:srgbClr val="C00000"/>
                </a:solidFill>
              </a:rPr>
              <a:t>Santhi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Dept of PG Chemistry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Binuclear clusters are those which contains two metal centers in a molecule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Both metal atoms lie on a same plane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Ex: Re2Cl8,Mn2(CO)10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Re2Cl8(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octa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chloro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dirhenate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ion)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Preparation: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can be prepared by the reduction of perrhenate with HCl in presence of strong reducing agent(H3PO2).</a:t>
            </a: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2ReO4+2H3PO2+8HCl→Re2Cl8+2H3PO4+4H2O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304800" y="457200"/>
            <a:ext cx="8610600" cy="58674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Structure &amp; Bonding:</a:t>
            </a:r>
          </a:p>
          <a:p>
            <a:r>
              <a:rPr lang="en-US" dirty="0" smtClean="0"/>
              <a:t>The Structure of Re2Cl8 has two interesting structural features. They are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)The bond length between Re-Re is 2.24A°(extremely short)</a:t>
            </a:r>
          </a:p>
          <a:p>
            <a:r>
              <a:rPr lang="en-US" dirty="0" smtClean="0"/>
              <a:t>ii)It has eclipsed configuration rather than the more stable </a:t>
            </a:r>
            <a:r>
              <a:rPr lang="en-US" dirty="0" err="1" smtClean="0"/>
              <a:t>staggard</a:t>
            </a:r>
            <a:r>
              <a:rPr lang="en-US" dirty="0" smtClean="0"/>
              <a:t> geometry</a:t>
            </a:r>
          </a:p>
          <a:p>
            <a:r>
              <a:rPr lang="en-US" dirty="0" smtClean="0"/>
              <a:t>Re-Re bond is extremely short compared with an average Re-Re distance of 2.75A° in Rhenium metal and 2.48A° in Re3Cl9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457200" y="457200"/>
            <a:ext cx="8305800" cy="57150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Let two ReCl4 units are situated in </a:t>
            </a:r>
            <a:r>
              <a:rPr lang="en-US" dirty="0" err="1" smtClean="0"/>
              <a:t>xy</a:t>
            </a:r>
            <a:r>
              <a:rPr lang="en-US" dirty="0" smtClean="0"/>
              <a:t> plane which are parallel to each other</a:t>
            </a:r>
          </a:p>
          <a:p>
            <a:r>
              <a:rPr lang="en-US" dirty="0" smtClean="0"/>
              <a:t>Re atom is in dsp2 hybridization on each metal utilizing the dx2-y2 orbitals</a:t>
            </a:r>
          </a:p>
          <a:p>
            <a:r>
              <a:rPr lang="en-US" dirty="0" smtClean="0"/>
              <a:t>Re atom forms four sigma bonds with 4 chlorine atoms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pz</a:t>
            </a:r>
            <a:r>
              <a:rPr lang="en-US" dirty="0" smtClean="0"/>
              <a:t> and dz2 orbitals of the metal lie along the bond axis and may be hybridized to form one orbital directed towards other Re atom and a second Re atom to form a sigma bond while the second hybrid orbital form an approximately non bonding orbital</a:t>
            </a:r>
          </a:p>
          <a:p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457200" y="457200"/>
            <a:ext cx="8382000" cy="57150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</a:t>
            </a:r>
            <a:r>
              <a:rPr lang="en-US" sz="1800" dirty="0" err="1" smtClean="0"/>
              <a:t>dyz,dzx</a:t>
            </a:r>
            <a:r>
              <a:rPr lang="en-US" sz="1800" dirty="0" smtClean="0"/>
              <a:t> orbitals of each Re atom are towards their counterparts on the other Re and can overlap to form 2</a:t>
            </a:r>
            <a:r>
              <a:rPr lang="el-GR" sz="1800" dirty="0" smtClean="0"/>
              <a:t>π</a:t>
            </a:r>
            <a:r>
              <a:rPr lang="en-US" sz="1800" dirty="0" smtClean="0"/>
              <a:t> bonds </a:t>
            </a:r>
          </a:p>
          <a:p>
            <a:r>
              <a:rPr lang="en-US" sz="1800" dirty="0" smtClean="0"/>
              <a:t>The </a:t>
            </a:r>
            <a:r>
              <a:rPr lang="en-US" sz="1800" dirty="0" err="1" smtClean="0"/>
              <a:t>dxy</a:t>
            </a:r>
            <a:r>
              <a:rPr lang="en-US" sz="1800" dirty="0" smtClean="0"/>
              <a:t> orbitals can not form </a:t>
            </a:r>
            <a:r>
              <a:rPr lang="el-GR" sz="1800" dirty="0" smtClean="0"/>
              <a:t>π</a:t>
            </a:r>
            <a:r>
              <a:rPr lang="en-US" sz="1800" dirty="0" smtClean="0"/>
              <a:t> bonds</a:t>
            </a:r>
          </a:p>
          <a:p>
            <a:r>
              <a:rPr lang="en-US" sz="1800" dirty="0" smtClean="0"/>
              <a:t>Since 4 chlorine atoms are in </a:t>
            </a:r>
            <a:r>
              <a:rPr lang="en-US" sz="1800" dirty="0" err="1" smtClean="0"/>
              <a:t>xy</a:t>
            </a:r>
            <a:r>
              <a:rPr lang="en-US" sz="1800" dirty="0" smtClean="0"/>
              <a:t> plane there is no overlapping b/w them, </a:t>
            </a:r>
            <a:endParaRPr lang="en-US" sz="1800" dirty="0"/>
          </a:p>
        </p:txBody>
      </p:sp>
      <p:sp>
        <p:nvSpPr>
          <p:cNvPr id="4" name="Flowchart: Process 3"/>
          <p:cNvSpPr/>
          <p:nvPr/>
        </p:nvSpPr>
        <p:spPr>
          <a:xfrm>
            <a:off x="457200" y="457200"/>
            <a:ext cx="8305800" cy="5791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3-s2.0-B9780128143698000212-u21-45-978012814369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981200"/>
            <a:ext cx="65532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fourth bond can now formed by sidewise overlap of the remaining two </a:t>
            </a:r>
            <a:r>
              <a:rPr lang="en-US" sz="2000" dirty="0" err="1" smtClean="0"/>
              <a:t>dxy</a:t>
            </a:r>
            <a:r>
              <a:rPr lang="en-US" sz="2000" dirty="0" smtClean="0"/>
              <a:t> orbitals on each Re resulting in the formation of a </a:t>
            </a:r>
            <a:r>
              <a:rPr lang="el-GR" sz="2000" dirty="0" smtClean="0"/>
              <a:t>δ</a:t>
            </a:r>
            <a:r>
              <a:rPr lang="en-US" sz="2000" dirty="0" smtClean="0"/>
              <a:t> bond</a:t>
            </a:r>
            <a:endParaRPr lang="en-US" sz="2000" dirty="0"/>
          </a:p>
        </p:txBody>
      </p:sp>
      <p:sp>
        <p:nvSpPr>
          <p:cNvPr id="4" name="Flowchart: Process 3"/>
          <p:cNvSpPr/>
          <p:nvPr/>
        </p:nvSpPr>
        <p:spPr>
          <a:xfrm>
            <a:off x="457200" y="457200"/>
            <a:ext cx="8305800" cy="5791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3-s2.0-B9780128143698000212-f21-14-978012814369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334" y="1371600"/>
            <a:ext cx="4337331" cy="46482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STRUCTURE: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en-US" b="1" dirty="0" smtClean="0"/>
          </a:p>
          <a:p>
            <a:r>
              <a:rPr lang="en-US" sz="2000" dirty="0" smtClean="0"/>
              <a:t>Thus four bonds formed b/w two Re atoms. They are</a:t>
            </a:r>
          </a:p>
          <a:p>
            <a:r>
              <a:rPr lang="en-US" sz="2000" dirty="0" smtClean="0"/>
              <a:t>1. one sigma bond is due to overlapping of dz2&amp; </a:t>
            </a:r>
            <a:r>
              <a:rPr lang="en-US" sz="2000" dirty="0" err="1" smtClean="0"/>
              <a:t>pz</a:t>
            </a:r>
            <a:r>
              <a:rPr lang="en-US" sz="2000" dirty="0" smtClean="0"/>
              <a:t> orbitals</a:t>
            </a:r>
          </a:p>
          <a:p>
            <a:r>
              <a:rPr lang="en-US" sz="2000" dirty="0" smtClean="0"/>
              <a:t>2.two </a:t>
            </a:r>
            <a:r>
              <a:rPr lang="el-GR" sz="2000" dirty="0" smtClean="0"/>
              <a:t>π</a:t>
            </a:r>
            <a:r>
              <a:rPr lang="en-US" sz="2000" dirty="0" smtClean="0"/>
              <a:t> bonds due to overlapping of </a:t>
            </a:r>
            <a:r>
              <a:rPr lang="en-US" sz="2000" dirty="0" err="1" smtClean="0"/>
              <a:t>dyz,dzx</a:t>
            </a:r>
            <a:r>
              <a:rPr lang="en-US" sz="2000" dirty="0" smtClean="0"/>
              <a:t> orbitals</a:t>
            </a:r>
          </a:p>
          <a:p>
            <a:r>
              <a:rPr lang="en-US" sz="2000" dirty="0" smtClean="0"/>
              <a:t>3. one</a:t>
            </a:r>
            <a:r>
              <a:rPr lang="el-GR" sz="2000" dirty="0" smtClean="0"/>
              <a:t>δ</a:t>
            </a:r>
            <a:r>
              <a:rPr lang="en-US" sz="2000" dirty="0" smtClean="0"/>
              <a:t> bond due to overlapping of </a:t>
            </a:r>
            <a:r>
              <a:rPr lang="en-US" sz="2000" dirty="0" err="1" smtClean="0"/>
              <a:t>dxy</a:t>
            </a:r>
            <a:r>
              <a:rPr lang="en-US" sz="2000" dirty="0" smtClean="0"/>
              <a:t> orbitals</a:t>
            </a:r>
            <a:endParaRPr lang="en-US" sz="2000" dirty="0"/>
          </a:p>
        </p:txBody>
      </p:sp>
      <p:sp>
        <p:nvSpPr>
          <p:cNvPr id="4" name="Flowchart: Process 3"/>
          <p:cNvSpPr/>
          <p:nvPr/>
        </p:nvSpPr>
        <p:spPr>
          <a:xfrm>
            <a:off x="381000" y="457200"/>
            <a:ext cx="8458200" cy="5791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3-s2.0-B9780128012161500054-f05-01-9780128012161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295400"/>
            <a:ext cx="7315200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All the orbitals filled with electrons. Hence it is diamagnetic</a:t>
            </a:r>
          </a:p>
          <a:p>
            <a:pPr>
              <a:buNone/>
            </a:pPr>
            <a:r>
              <a:rPr lang="en-US" b="1" dirty="0" smtClean="0"/>
              <a:t>GEOMETRY:</a:t>
            </a:r>
          </a:p>
          <a:p>
            <a:r>
              <a:rPr lang="en-US" dirty="0" smtClean="0"/>
              <a:t>It has octahedral structure</a:t>
            </a:r>
          </a:p>
          <a:p>
            <a:r>
              <a:rPr lang="en-US" dirty="0" smtClean="0"/>
              <a:t>The </a:t>
            </a:r>
            <a:r>
              <a:rPr lang="el-GR" dirty="0" smtClean="0"/>
              <a:t>δ</a:t>
            </a:r>
            <a:r>
              <a:rPr lang="en-US" dirty="0" smtClean="0"/>
              <a:t> component restricts rotation in just such a way as to favor the eclipsed configuration.</a:t>
            </a:r>
          </a:p>
          <a:p>
            <a:r>
              <a:rPr lang="en-US" dirty="0" smtClean="0"/>
              <a:t>The overlap is maximum for this configuration &amp; goes to zero for the </a:t>
            </a:r>
            <a:r>
              <a:rPr lang="en-US" dirty="0" err="1" smtClean="0"/>
              <a:t>staggard</a:t>
            </a:r>
            <a:r>
              <a:rPr lang="en-US" dirty="0" smtClean="0"/>
              <a:t> configuration.</a:t>
            </a:r>
          </a:p>
          <a:p>
            <a:r>
              <a:rPr lang="en-US" dirty="0" smtClean="0"/>
              <a:t>Overlap of the </a:t>
            </a:r>
            <a:r>
              <a:rPr lang="en-US" dirty="0" err="1" smtClean="0"/>
              <a:t>dxy</a:t>
            </a:r>
            <a:r>
              <a:rPr lang="en-US" dirty="0" smtClean="0"/>
              <a:t> orbitals can occur only if the </a:t>
            </a:r>
            <a:r>
              <a:rPr lang="en-US" dirty="0" err="1" smtClean="0"/>
              <a:t>Cl</a:t>
            </a:r>
            <a:r>
              <a:rPr lang="en-US" dirty="0" smtClean="0"/>
              <a:t> atoms are in eclipsed geometry.</a:t>
            </a:r>
          </a:p>
          <a:p>
            <a:r>
              <a:rPr lang="en-US" dirty="0" smtClean="0"/>
              <a:t>If they have staggered geometry the overlap of 2dxy orbitals can’t  occur.</a:t>
            </a:r>
          </a:p>
          <a:p>
            <a:r>
              <a:rPr lang="en-US" dirty="0" smtClean="0"/>
              <a:t>Hence the molecule </a:t>
            </a:r>
            <a:r>
              <a:rPr lang="en-US" dirty="0" err="1" smtClean="0"/>
              <a:t>assusmes</a:t>
            </a:r>
            <a:r>
              <a:rPr lang="en-US" dirty="0" smtClean="0"/>
              <a:t> eclipsed configuration also in eclipsed </a:t>
            </a:r>
            <a:r>
              <a:rPr lang="en-US" dirty="0" err="1" smtClean="0"/>
              <a:t>configuration,the</a:t>
            </a:r>
            <a:r>
              <a:rPr lang="en-US" dirty="0" smtClean="0"/>
              <a:t> bond energy dominates </a:t>
            </a:r>
            <a:r>
              <a:rPr lang="en-US" dirty="0" err="1" smtClean="0"/>
              <a:t>sterichindrense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 Re2Cl8 prefers eclipsed configuration.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457200" y="685800"/>
            <a:ext cx="8305800" cy="5562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8800" dirty="0" smtClean="0">
                <a:solidFill>
                  <a:srgbClr val="002060"/>
                </a:solidFill>
                <a:latin typeface="Bauhaus 93" pitchFamily="82" charset="0"/>
              </a:rPr>
              <a:t>Thank You</a:t>
            </a:r>
            <a:endParaRPr lang="en-US" sz="8800" dirty="0">
              <a:solidFill>
                <a:srgbClr val="002060"/>
              </a:solidFill>
              <a:latin typeface="Bauhaus 93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427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INORGANIC CHEMISTRY IN BINUCLEAR CLUSTERS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DNR-ORGANIC</dc:creator>
  <cp:lastModifiedBy>DNR-ORGANIC</cp:lastModifiedBy>
  <cp:revision>21</cp:revision>
  <dcterms:created xsi:type="dcterms:W3CDTF">2024-06-10T09:38:50Z</dcterms:created>
  <dcterms:modified xsi:type="dcterms:W3CDTF">2024-06-26T05:43:42Z</dcterms:modified>
</cp:coreProperties>
</file>