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547A149-9F86-4BEC-9D62-463AF21F8E66}" type="datetimeFigureOut">
              <a:rPr lang="en-US" smtClean="0"/>
              <a:t>6/26/2024</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9AD6533-1C63-4D9E-B4E9-47DCEB1EEF4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47A149-9F86-4BEC-9D62-463AF21F8E66}" type="datetimeFigureOut">
              <a:rPr lang="en-US" smtClean="0"/>
              <a:t>6/26/2024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D6533-1C63-4D9E-B4E9-47DCEB1EEF4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47A149-9F86-4BEC-9D62-463AF21F8E66}" type="datetimeFigureOut">
              <a:rPr lang="en-US" smtClean="0"/>
              <a:t>6/26/2024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AD6533-1C63-4D9E-B4E9-47DCEB1EEF4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547A149-9F86-4BEC-9D62-463AF21F8E66}" type="datetimeFigureOut">
              <a:rPr lang="en-US" smtClean="0"/>
              <a:t>6/26/2024</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F9AD6533-1C63-4D9E-B4E9-47DCEB1EEF4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547A149-9F86-4BEC-9D62-463AF21F8E66}" type="datetimeFigureOut">
              <a:rPr lang="en-US" smtClean="0"/>
              <a:t>6/26/2024</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F9AD6533-1C63-4D9E-B4E9-47DCEB1EEF41}" type="slidenum">
              <a:rPr lang="en-IN" smtClean="0"/>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547A149-9F86-4BEC-9D62-463AF21F8E66}" type="datetimeFigureOut">
              <a:rPr lang="en-US" smtClean="0"/>
              <a:t>6/26/2024</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F9AD6533-1C63-4D9E-B4E9-47DCEB1EEF4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547A149-9F86-4BEC-9D62-463AF21F8E66}" type="datetimeFigureOut">
              <a:rPr lang="en-US" smtClean="0"/>
              <a:t>6/26/2024</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F9AD6533-1C63-4D9E-B4E9-47DCEB1EEF41}"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47A149-9F86-4BEC-9D62-463AF21F8E66}" type="datetimeFigureOut">
              <a:rPr lang="en-US" smtClean="0"/>
              <a:t>6/26/2024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AD6533-1C63-4D9E-B4E9-47DCEB1EEF4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547A149-9F86-4BEC-9D62-463AF21F8E66}" type="datetimeFigureOut">
              <a:rPr lang="en-US" smtClean="0"/>
              <a:t>6/26/2024</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F9AD6533-1C63-4D9E-B4E9-47DCEB1EEF4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547A149-9F86-4BEC-9D62-463AF21F8E66}" type="datetimeFigureOut">
              <a:rPr lang="en-US" smtClean="0"/>
              <a:t>6/26/2024</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F9AD6533-1C63-4D9E-B4E9-47DCEB1EEF41}"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547A149-9F86-4BEC-9D62-463AF21F8E66}" type="datetimeFigureOut">
              <a:rPr lang="en-US" smtClean="0"/>
              <a:t>6/26/2024</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F9AD6533-1C63-4D9E-B4E9-47DCEB1EEF41}"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547A149-9F86-4BEC-9D62-463AF21F8E66}" type="datetimeFigureOut">
              <a:rPr lang="en-US" smtClean="0"/>
              <a:t>6/26/2024</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9AD6533-1C63-4D9E-B4E9-47DCEB1EEF41}"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92" y="2000240"/>
            <a:ext cx="9174992" cy="1470025"/>
          </a:xfrm>
        </p:spPr>
        <p:txBody>
          <a:bodyPr>
            <a:normAutofit fontScale="90000"/>
          </a:bodyPr>
          <a:lstStyle/>
          <a:p>
            <a:r>
              <a:rPr lang="en-IN" b="1" dirty="0" smtClean="0"/>
              <a:t>TREATMENT OF ANALYTICAL DATA</a:t>
            </a:r>
            <a:r>
              <a:rPr lang="en-IN" dirty="0" smtClean="0"/>
              <a:t/>
            </a:r>
            <a:br>
              <a:rPr lang="en-IN" dirty="0" smtClean="0"/>
            </a:br>
            <a:endParaRPr lang="en-IN" dirty="0"/>
          </a:p>
        </p:txBody>
      </p:sp>
      <p:sp>
        <p:nvSpPr>
          <p:cNvPr id="3" name="Subtitle 2"/>
          <p:cNvSpPr>
            <a:spLocks noGrp="1"/>
          </p:cNvSpPr>
          <p:nvPr>
            <p:ph type="subTitle" idx="1"/>
          </p:nvPr>
        </p:nvSpPr>
        <p:spPr>
          <a:xfrm>
            <a:off x="500034" y="3643314"/>
            <a:ext cx="8062912" cy="1752600"/>
          </a:xfrm>
        </p:spPr>
        <p:txBody>
          <a:bodyPr/>
          <a:lstStyle/>
          <a:p>
            <a:r>
              <a:rPr lang="en-IN" dirty="0" smtClean="0"/>
              <a:t>B.V.N.K.SRIDEVI</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1714488"/>
            <a:ext cx="8501122" cy="2585323"/>
          </a:xfrm>
          <a:prstGeom prst="rect">
            <a:avLst/>
          </a:prstGeom>
          <a:noFill/>
        </p:spPr>
        <p:txBody>
          <a:bodyPr wrap="square" rtlCol="0">
            <a:spAutoFit/>
          </a:bodyPr>
          <a:lstStyle/>
          <a:p>
            <a:r>
              <a:rPr lang="en-IN" b="1" dirty="0" smtClean="0"/>
              <a:t>                                    </a:t>
            </a:r>
            <a:r>
              <a:rPr lang="en-IN" dirty="0" smtClean="0">
                <a:ln w="10160">
                  <a:solidFill>
                    <a:schemeClr val="accent1"/>
                  </a:solidFill>
                  <a:prstDash val="solid"/>
                </a:ln>
                <a:solidFill>
                  <a:srgbClr val="FFFFFF"/>
                </a:solidFill>
                <a:effectLst>
                  <a:outerShdw blurRad="38100" dist="32000" dir="5400000" algn="tl">
                    <a:srgbClr val="000000">
                      <a:alpha val="30000"/>
                    </a:srgbClr>
                  </a:outerShdw>
                </a:effectLst>
              </a:rPr>
              <a:t>TREATMENT OF </a:t>
            </a:r>
            <a:r>
              <a:rPr lang="en-IN" dirty="0">
                <a:ln w="10160">
                  <a:solidFill>
                    <a:schemeClr val="accent1"/>
                  </a:solidFill>
                  <a:prstDash val="solid"/>
                </a:ln>
                <a:solidFill>
                  <a:srgbClr val="FFFFFF"/>
                </a:solidFill>
                <a:effectLst>
                  <a:outerShdw blurRad="38100" dist="32000" dir="5400000" algn="tl">
                    <a:srgbClr val="000000">
                      <a:alpha val="30000"/>
                    </a:srgbClr>
                  </a:outerShdw>
                </a:effectLst>
              </a:rPr>
              <a:t>ANALYTICAL </a:t>
            </a:r>
            <a:r>
              <a:rPr lang="en-IN" dirty="0" smtClean="0">
                <a:ln w="10160">
                  <a:solidFill>
                    <a:schemeClr val="accent1"/>
                  </a:solidFill>
                  <a:prstDash val="solid"/>
                </a:ln>
                <a:solidFill>
                  <a:srgbClr val="FFFFFF"/>
                </a:solidFill>
                <a:effectLst>
                  <a:outerShdw blurRad="38100" dist="32000" dir="5400000" algn="tl">
                    <a:srgbClr val="000000">
                      <a:alpha val="30000"/>
                    </a:srgbClr>
                  </a:outerShdw>
                </a:effectLst>
              </a:rPr>
              <a:t>DATA:</a:t>
            </a:r>
            <a:endParaRPr lang="en-IN" b="1" dirty="0" smtClean="0"/>
          </a:p>
          <a:p>
            <a:endParaRPr lang="en-IN" dirty="0"/>
          </a:p>
          <a:p>
            <a:r>
              <a:rPr lang="en-IN" dirty="0"/>
              <a:t>Errors in scientific measurements and experiments can arise from various sources and can impact the accuracy and reliability of results</a:t>
            </a:r>
            <a:r>
              <a:rPr lang="en-IN" dirty="0" smtClean="0"/>
              <a:t>.</a:t>
            </a:r>
          </a:p>
          <a:p>
            <a:endParaRPr lang="en-IN" dirty="0"/>
          </a:p>
          <a:p>
            <a:r>
              <a:rPr lang="en-IN" dirty="0" smtClean="0"/>
              <a:t>Understanding </a:t>
            </a:r>
            <a:r>
              <a:rPr lang="en-IN" dirty="0"/>
              <a:t>the types of errors helps in identifying their sources, minimizing </a:t>
            </a:r>
            <a:r>
              <a:rPr lang="en-IN" dirty="0" smtClean="0"/>
              <a:t>their </a:t>
            </a:r>
            <a:r>
              <a:rPr lang="en-IN" dirty="0"/>
              <a:t>effects, and improving the quality of experimental data. </a:t>
            </a:r>
            <a:endParaRPr lang="en-IN" dirty="0" smtClean="0"/>
          </a:p>
          <a:p>
            <a:endParaRPr lang="en-IN"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0"/>
            <a:ext cx="8643998" cy="6832640"/>
          </a:xfrm>
          <a:prstGeom prst="rect">
            <a:avLst/>
          </a:prstGeom>
          <a:noFill/>
        </p:spPr>
        <p:txBody>
          <a:bodyPr wrap="square" rtlCol="0">
            <a:spAutoFit/>
          </a:bodyPr>
          <a:lstStyle/>
          <a:p>
            <a:r>
              <a:rPr lang="en-IN" dirty="0">
                <a:ln w="10160">
                  <a:solidFill>
                    <a:schemeClr val="accent1"/>
                  </a:solidFill>
                  <a:prstDash val="solid"/>
                </a:ln>
                <a:solidFill>
                  <a:srgbClr val="FFFFFF"/>
                </a:solidFill>
                <a:effectLst>
                  <a:outerShdw blurRad="38100" dist="32000" dir="5400000" algn="tl">
                    <a:srgbClr val="000000">
                      <a:alpha val="30000"/>
                    </a:srgbClr>
                  </a:outerShdw>
                </a:effectLst>
              </a:rPr>
              <a:t>Here's a classification of errors commonly encountered in scientific research</a:t>
            </a:r>
            <a:r>
              <a:rPr lang="en-IN" dirty="0" smtClean="0">
                <a:ln w="10160">
                  <a:solidFill>
                    <a:schemeClr val="accent1"/>
                  </a:solidFill>
                  <a:prstDash val="solid"/>
                </a:ln>
                <a:solidFill>
                  <a:srgbClr val="FFFFFF"/>
                </a:solidFill>
                <a:effectLst>
                  <a:outerShdw blurRad="38100" dist="32000" dir="5400000" algn="tl">
                    <a:srgbClr val="000000">
                      <a:alpha val="30000"/>
                    </a:srgbClr>
                  </a:outerShdw>
                </a:effectLst>
              </a:rPr>
              <a:t>:</a:t>
            </a:r>
          </a:p>
          <a:p>
            <a:endParaRPr lang="en-IN" sz="1400" dirty="0"/>
          </a:p>
          <a:p>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1. Systematic Errors</a:t>
            </a:r>
            <a:endParaRPr lang="en-IN" sz="1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 </a:t>
            </a:r>
            <a:r>
              <a:rPr lang="en-IN" dirty="0"/>
              <a:t>Systematic errors are consistent and repeatable deviations from the true value, often due to flaws in equipment, experimental design, or environmental conditions.</a:t>
            </a:r>
            <a:endParaRPr lang="en-IN" sz="1400" dirty="0"/>
          </a:p>
          <a:p>
            <a:endParaRPr lang="en-IN" b="1" dirty="0" smtClean="0"/>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Types</a:t>
            </a:r>
            <a:r>
              <a:rPr lang="en-IN" dirty="0"/>
              <a:t>:</a:t>
            </a:r>
            <a:endParaRPr lang="en-IN" sz="1400" dirty="0"/>
          </a:p>
          <a:p>
            <a:pPr lvl="0"/>
            <a:endParaRPr lang="en-IN" b="1" dirty="0" smtClean="0"/>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Instrumental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Errors</a:t>
            </a:r>
            <a:r>
              <a:rPr lang="en-IN" dirty="0"/>
              <a:t>: Result from inaccuracies or limitations in measuring instruments.</a:t>
            </a:r>
            <a:endParaRPr lang="en-IN" sz="1400" dirty="0"/>
          </a:p>
          <a:p>
            <a:pPr lvl="1"/>
            <a:endParaRPr lang="en-IN" dirty="0" smtClean="0"/>
          </a:p>
          <a:p>
            <a:pPr lvl="1"/>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Example</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A balance consistently reads 0.1 g heavier due to calibration issues</a:t>
            </a:r>
            <a:r>
              <a:rPr lang="en-IN" dirty="0" smtClean="0"/>
              <a:t>.</a:t>
            </a:r>
          </a:p>
          <a:p>
            <a:pPr lvl="1"/>
            <a:endParaRPr lang="en-IN" sz="1400" dirty="0"/>
          </a:p>
          <a:p>
            <a:pPr lvl="0"/>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Methodological Errors</a:t>
            </a:r>
            <a:r>
              <a:rPr lang="en-IN" dirty="0"/>
              <a:t>: Arise from flaws in experimental design or execution.</a:t>
            </a:r>
            <a:endParaRPr lang="en-IN" sz="1400" dirty="0"/>
          </a:p>
          <a:p>
            <a:pPr lvl="1"/>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Example</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Improper mixing technique affecting reaction yields.</a:t>
            </a:r>
            <a:endParaRPr lang="en-IN" sz="1400" dirty="0"/>
          </a:p>
          <a:p>
            <a:pPr lvl="0"/>
            <a:endParaRPr lang="en-IN" b="1" dirty="0" smtClean="0"/>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Environmental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Errors</a:t>
            </a:r>
            <a:r>
              <a:rPr lang="en-IN" dirty="0"/>
              <a:t>: Due to variations in experimental conditions.</a:t>
            </a:r>
            <a:endParaRPr lang="en-IN" sz="1400" dirty="0"/>
          </a:p>
          <a:p>
            <a:pPr lvl="1"/>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Example</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Temperature fluctuations affecting reaction rates.</a:t>
            </a:r>
            <a:endParaRPr lang="en-IN" sz="1400" dirty="0"/>
          </a:p>
          <a:p>
            <a:endParaRPr lang="en-IN" b="1" dirty="0" smtClean="0"/>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Impact</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Systematic errors can lead to biased results, affecting the accuracy of conclusions.</a:t>
            </a:r>
            <a:endParaRPr lang="en-IN" sz="1400" dirty="0"/>
          </a:p>
          <a:p>
            <a:endParaRPr lang="en-IN" sz="1400"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0"/>
            <a:ext cx="8501122" cy="7017306"/>
          </a:xfrm>
          <a:prstGeom prst="rect">
            <a:avLst/>
          </a:prstGeom>
          <a:noFill/>
        </p:spPr>
        <p:txBody>
          <a:bodyPr wrap="square" rtlCol="0">
            <a:spAutoFit/>
          </a:bodyPr>
          <a:lstStyle/>
          <a:p>
            <a:r>
              <a:rPr lang="en-IN" dirty="0">
                <a:ln w="10160">
                  <a:solidFill>
                    <a:schemeClr val="accent1"/>
                  </a:solidFill>
                  <a:prstDash val="solid"/>
                </a:ln>
                <a:solidFill>
                  <a:srgbClr val="FFFFFF"/>
                </a:solidFill>
                <a:effectLst>
                  <a:outerShdw blurRad="38100" dist="32000" dir="5400000" algn="tl">
                    <a:srgbClr val="000000">
                      <a:alpha val="30000"/>
                    </a:srgbClr>
                  </a:outerShdw>
                </a:effectLst>
              </a:rPr>
              <a:t>3. Gross Errors (Blunders)</a:t>
            </a:r>
          </a:p>
          <a:p>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 </a:t>
            </a:r>
            <a:r>
              <a:rPr lang="en-IN" dirty="0"/>
              <a:t>Gross errors are large, noticeable mistakes that result in significant deviations from expected values. They are often caused by human error or equipment malfunction.</a:t>
            </a:r>
          </a:p>
          <a:p>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Examples</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r>
              <a:rPr lang="en-IN" dirty="0" err="1"/>
              <a:t>Mislabeling</a:t>
            </a:r>
            <a:r>
              <a:rPr lang="en-IN" dirty="0"/>
              <a:t> samples or switching labels.</a:t>
            </a:r>
          </a:p>
          <a:p>
            <a:pPr lvl="0"/>
            <a:r>
              <a:rPr lang="en-IN" dirty="0"/>
              <a:t>Using incorrect units or incorrect calculation procedures.</a:t>
            </a:r>
          </a:p>
          <a:p>
            <a:pPr lvl="0"/>
            <a:r>
              <a:rPr lang="en-IN" dirty="0"/>
              <a:t>Equipment malfunctions leading to extreme measurement outliers.</a:t>
            </a:r>
          </a:p>
          <a:p>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Impact</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Gross errors can significantly skew experimental results and must be identified and corrected to ensure data reliability.</a:t>
            </a:r>
          </a:p>
          <a:p>
            <a:endParaRPr lang="en-IN" b="1" dirty="0" smtClean="0"/>
          </a:p>
          <a:p>
            <a:r>
              <a:rPr lang="en-IN" dirty="0" smtClean="0">
                <a:ln w="10160">
                  <a:solidFill>
                    <a:schemeClr val="accent1"/>
                  </a:solidFill>
                  <a:prstDash val="solid"/>
                </a:ln>
                <a:solidFill>
                  <a:srgbClr val="FFFFFF"/>
                </a:solidFill>
                <a:effectLst>
                  <a:outerShdw blurRad="38100" dist="32000" dir="5400000" algn="tl">
                    <a:srgbClr val="000000">
                      <a:alpha val="30000"/>
                    </a:srgbClr>
                  </a:outerShdw>
                </a:effectLst>
              </a:rPr>
              <a:t>4</a:t>
            </a:r>
            <a:r>
              <a:rPr lang="en-IN" dirty="0">
                <a:ln w="10160">
                  <a:solidFill>
                    <a:schemeClr val="accent1"/>
                  </a:solidFill>
                  <a:prstDash val="solid"/>
                </a:ln>
                <a:solidFill>
                  <a:srgbClr val="FFFFFF"/>
                </a:solidFill>
                <a:effectLst>
                  <a:outerShdw blurRad="38100" dist="32000" dir="5400000" algn="tl">
                    <a:srgbClr val="000000">
                      <a:alpha val="30000"/>
                    </a:srgbClr>
                  </a:outerShdw>
                </a:effectLst>
              </a:rPr>
              <a:t>. Accidental Errors</a:t>
            </a:r>
          </a:p>
          <a:p>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Definition: </a:t>
            </a:r>
            <a:r>
              <a:rPr lang="en-IN" dirty="0"/>
              <a:t>Accidental errors refer to unforeseen circumstances or events that affect measurements but are typically beyond experimental control.</a:t>
            </a:r>
          </a:p>
          <a:p>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Examples</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r>
              <a:rPr lang="en-IN" dirty="0"/>
              <a:t>Power outages during measurements.</a:t>
            </a:r>
          </a:p>
          <a:p>
            <a:pPr lvl="0"/>
            <a:r>
              <a:rPr lang="en-IN" dirty="0"/>
              <a:t>Physical disturbances (e.g., earthquakes, vibrations).</a:t>
            </a:r>
          </a:p>
          <a:p>
            <a:pPr lvl="0"/>
            <a:r>
              <a:rPr lang="en-IN" dirty="0"/>
              <a:t>Sudden chemical reactions affecting experimental conditions.</a:t>
            </a:r>
          </a:p>
          <a:p>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Impact</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While accidental errors are unpredictable and rare, they can lead to unexpected deviations in results.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8501122" cy="6463308"/>
          </a:xfrm>
          <a:prstGeom prst="rect">
            <a:avLst/>
          </a:prstGeom>
          <a:noFill/>
        </p:spPr>
        <p:txBody>
          <a:bodyPr wrap="square" rtlCol="0">
            <a:spAutoFit/>
          </a:bodyPr>
          <a:lstStyle/>
          <a:p>
            <a:r>
              <a:rPr lang="en-IN" dirty="0">
                <a:ln w="10160">
                  <a:solidFill>
                    <a:schemeClr val="accent1"/>
                  </a:solidFill>
                  <a:prstDash val="solid"/>
                </a:ln>
                <a:solidFill>
                  <a:srgbClr val="FFFFFF"/>
                </a:solidFill>
                <a:effectLst>
                  <a:outerShdw blurRad="38100" dist="32000" dir="5400000" algn="tl">
                    <a:srgbClr val="000000">
                      <a:alpha val="30000"/>
                    </a:srgbClr>
                  </a:outerShdw>
                </a:effectLst>
              </a:rPr>
              <a:t>Error Minimization Strategies</a:t>
            </a:r>
          </a:p>
          <a:p>
            <a:pPr lvl="0"/>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Calibration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and Standardization</a:t>
            </a:r>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r>
              <a:rPr lang="en-IN" dirty="0" smtClean="0"/>
              <a:t> </a:t>
            </a:r>
            <a:r>
              <a:rPr lang="en-IN" dirty="0"/>
              <a:t>Regularly calibrate instruments and use standard methods to reduce systematic errors.</a:t>
            </a:r>
          </a:p>
          <a:p>
            <a:pPr lvl="0"/>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Replication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and Averaging</a:t>
            </a:r>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t>
            </a:r>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IN" dirty="0"/>
              <a:t>Perform multiple measurements and average results to minimize random errors.</a:t>
            </a:r>
          </a:p>
          <a:p>
            <a:pPr lvl="0"/>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Quality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Control: </a:t>
            </a:r>
            <a:r>
              <a:rPr lang="en-IN" dirty="0"/>
              <a:t>Implement quality control measures to detect and correct errors during experimental procedures.</a:t>
            </a:r>
          </a:p>
          <a:p>
            <a:pPr lvl="0"/>
            <a:endPar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lvl="0"/>
            <a:r>
              <a:rPr lang="en-IN"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Error </a:t>
            </a:r>
            <a:r>
              <a:rPr lang="en-IN"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Analysis: </a:t>
            </a:r>
            <a:r>
              <a:rPr lang="en-IN" dirty="0"/>
              <a:t>Analyze data to identify and quantify errors, distinguishing between systematic and random components.</a:t>
            </a:r>
          </a:p>
          <a:p>
            <a:endParaRPr lang="en-IN" dirty="0" smtClean="0"/>
          </a:p>
          <a:p>
            <a:r>
              <a:rPr lang="en-IN" dirty="0" smtClean="0"/>
              <a:t>Understanding </a:t>
            </a:r>
            <a:r>
              <a:rPr lang="en-IN" dirty="0"/>
              <a:t>the classification of errors is crucial for maintaining the accuracy, precision, and reliability of scientific measurements and experimental results. By identifying the sources and types of errors, scientists can implement appropriate strategies to minimize their impact and improve the quality of data. Effective error management supports robust scientific conclusions and advances knowledge across various disciplines.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1736" y="2857496"/>
            <a:ext cx="4044697" cy="923330"/>
          </a:xfrm>
          <a:prstGeom prst="rect">
            <a:avLst/>
          </a:prstGeom>
          <a:noFill/>
        </p:spPr>
        <p:txBody>
          <a:bodyPr wrap="none" rtlCol="0">
            <a:spAutoFit/>
          </a:bodyPr>
          <a:lstStyle/>
          <a:p>
            <a:r>
              <a:rPr lang="en-IN"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THANK YOU</a:t>
            </a:r>
            <a:endParaRPr lang="en-IN"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TotalTime>
  <Words>461</Words>
  <Application>Microsoft Office PowerPoint</Application>
  <PresentationFormat>On-screen Show (4:3)</PresentationFormat>
  <Paragraphs>58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Verve</vt:lpstr>
      <vt:lpstr>TREATMENT OF ANALYTICAL DATA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TREATMENT OF ANALYTICAL DATA </dc:title>
  <dc:creator>user</dc:creator>
  <cp:lastModifiedBy>user</cp:lastModifiedBy>
  <cp:revision>1</cp:revision>
  <dcterms:created xsi:type="dcterms:W3CDTF">2024-06-26T18:11:53Z</dcterms:created>
  <dcterms:modified xsi:type="dcterms:W3CDTF">2024-06-26T18:30:25Z</dcterms:modified>
</cp:coreProperties>
</file>