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4" d="100"/>
          <a:sy n="94" d="100"/>
        </p:scale>
        <p:origin x="-7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B4E6D9-3D35-42CA-999E-D9A68D48D694}"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4E6D9-3D35-42CA-999E-D9A68D48D694}"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4E6D9-3D35-42CA-999E-D9A68D48D694}"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4E6D9-3D35-42CA-999E-D9A68D48D694}"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B4E6D9-3D35-42CA-999E-D9A68D48D694}"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B4E6D9-3D35-42CA-999E-D9A68D48D694}"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B4E6D9-3D35-42CA-999E-D9A68D48D694}"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B4E6D9-3D35-42CA-999E-D9A68D48D694}"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4E6D9-3D35-42CA-999E-D9A68D48D694}"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4E6D9-3D35-42CA-999E-D9A68D48D694}"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4E6D9-3D35-42CA-999E-D9A68D48D694}"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134F7-1EE3-464E-B8AB-4D708087E2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4E6D9-3D35-42CA-999E-D9A68D48D694}" type="datetimeFigureOut">
              <a:rPr lang="en-US" smtClean="0"/>
              <a:pPr/>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134F7-1EE3-464E-B8AB-4D708087E2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Inorganic chemistry</a:t>
            </a:r>
            <a:br>
              <a:rPr lang="en-US" dirty="0" smtClean="0"/>
            </a:br>
            <a:r>
              <a:rPr lang="en-US" dirty="0" smtClean="0"/>
              <a:t>in</a:t>
            </a:r>
            <a:br>
              <a:rPr lang="en-US" dirty="0" smtClean="0"/>
            </a:br>
            <a:r>
              <a:rPr lang="en-US" dirty="0" smtClean="0"/>
              <a:t>ferrocene</a:t>
            </a:r>
            <a:endParaRPr lang="en-US" dirty="0"/>
          </a:p>
        </p:txBody>
      </p:sp>
      <p:sp>
        <p:nvSpPr>
          <p:cNvPr id="3" name="Subtitle 2"/>
          <p:cNvSpPr>
            <a:spLocks noGrp="1"/>
          </p:cNvSpPr>
          <p:nvPr>
            <p:ph type="subTitle" idx="1"/>
          </p:nvPr>
        </p:nvSpPr>
        <p:spPr/>
        <p:txBody>
          <a:bodyPr/>
          <a:lstStyle/>
          <a:p>
            <a:r>
              <a:rPr lang="en-US" dirty="0" smtClean="0">
                <a:solidFill>
                  <a:srgbClr val="7030A0"/>
                </a:solidFill>
              </a:rPr>
              <a:t>N . </a:t>
            </a:r>
            <a:r>
              <a:rPr lang="en-US" dirty="0" err="1" smtClean="0">
                <a:solidFill>
                  <a:srgbClr val="7030A0"/>
                </a:solidFill>
              </a:rPr>
              <a:t>Santhi</a:t>
            </a:r>
            <a:endParaRPr lang="en-US" dirty="0" smtClean="0">
              <a:solidFill>
                <a:srgbClr val="7030A0"/>
              </a:solidFill>
            </a:endParaRPr>
          </a:p>
          <a:p>
            <a:r>
              <a:rPr lang="en-US" dirty="0" smtClean="0">
                <a:solidFill>
                  <a:srgbClr val="7030A0"/>
                </a:solidFill>
              </a:rPr>
              <a:t>Dept of PG chemistry</a:t>
            </a:r>
            <a:endParaRPr lang="en-US" dirty="0">
              <a:solidFill>
                <a:srgbClr val="7030A0"/>
              </a:solidFill>
            </a:endParaRPr>
          </a:p>
        </p:txBody>
      </p:sp>
      <p:sp>
        <p:nvSpPr>
          <p:cNvPr id="4" name="Flowchart: Process 3"/>
          <p:cNvSpPr/>
          <p:nvPr/>
        </p:nvSpPr>
        <p:spPr>
          <a:xfrm>
            <a:off x="685800" y="609600"/>
            <a:ext cx="8077200" cy="60198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smtClean="0"/>
              <a:t>The e1g of metal have been found to be interact with cp ligand group orbital of a1g,e1u,a2u three bonds are most stabilised.</a:t>
            </a:r>
          </a:p>
          <a:p>
            <a:r>
              <a:rPr lang="en-US" dirty="0" smtClean="0"/>
              <a:t>The anti bonding eg on ligand orbital interact with metal e2g producing slightly bonding molecular orbital</a:t>
            </a:r>
          </a:p>
          <a:p>
            <a:r>
              <a:rPr lang="en-US" dirty="0" smtClean="0"/>
              <a:t>In ferrocene all the molecular orbitals of lowest energy are occupied by electrons is the most stable metallo compounds</a:t>
            </a:r>
            <a:endParaRPr lang="en-US" dirty="0"/>
          </a:p>
        </p:txBody>
      </p:sp>
      <p:sp>
        <p:nvSpPr>
          <p:cNvPr id="4" name="Flowchart: Process 3"/>
          <p:cNvSpPr/>
          <p:nvPr/>
        </p:nvSpPr>
        <p:spPr>
          <a:xfrm>
            <a:off x="533400" y="381000"/>
            <a:ext cx="8305800" cy="60198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olecular-orbital-of-ferrocene-molecule.png"/>
          <p:cNvPicPr>
            <a:picLocks noGrp="1" noChangeAspect="1"/>
          </p:cNvPicPr>
          <p:nvPr>
            <p:ph idx="1"/>
          </p:nvPr>
        </p:nvPicPr>
        <p:blipFill>
          <a:blip r:embed="rId2"/>
          <a:stretch>
            <a:fillRect/>
          </a:stretch>
        </p:blipFill>
        <p:spPr>
          <a:xfrm>
            <a:off x="2176462" y="715169"/>
            <a:ext cx="4791075" cy="50768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endParaRPr lang="en-US" dirty="0" smtClean="0"/>
          </a:p>
          <a:p>
            <a:endParaRPr lang="en-US" dirty="0" smtClean="0"/>
          </a:p>
          <a:p>
            <a:endParaRPr lang="en-US" dirty="0" smtClean="0"/>
          </a:p>
          <a:p>
            <a:endParaRPr lang="en-US" dirty="0" smtClean="0"/>
          </a:p>
          <a:p>
            <a:pPr algn="ctr">
              <a:buNone/>
            </a:pPr>
            <a:r>
              <a:rPr lang="en-US" sz="4400" dirty="0" smtClean="0">
                <a:latin typeface="Elephant" pitchFamily="18" charset="0"/>
              </a:rPr>
              <a:t>Thank you</a:t>
            </a:r>
            <a:endParaRPr lang="en-US" sz="4400" dirty="0">
              <a:latin typeface="Elephan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US" dirty="0" smtClean="0"/>
              <a:t>The carbon atoms of the ring are Equidistant and lie on the same plane</a:t>
            </a:r>
            <a:r>
              <a:rPr lang="en-US" dirty="0"/>
              <a:t> </a:t>
            </a:r>
            <a:r>
              <a:rPr lang="en-US" dirty="0" smtClean="0"/>
              <a:t>and the ligands shows aromaticity</a:t>
            </a:r>
          </a:p>
          <a:p>
            <a:r>
              <a:rPr lang="en-US" dirty="0" smtClean="0"/>
              <a:t>The strong affinity of metals towards cp ligand is reflected by the formation of many other metallocenes even when the 18e rule is not obeyed</a:t>
            </a:r>
          </a:p>
          <a:p>
            <a:r>
              <a:rPr lang="en-US" dirty="0" smtClean="0"/>
              <a:t>Metal Cyclopentadienyl chemically began in early 1950”s with discovery of ferrocene  which was shown to have a novel SANDWICH STRUCTURE with all the carbon atoms of both the cp rings within bonding distance of metal atom</a:t>
            </a:r>
          </a:p>
          <a:p>
            <a:r>
              <a:rPr lang="en-US" dirty="0" smtClean="0"/>
              <a:t>Cp- has 6</a:t>
            </a:r>
            <a:r>
              <a:rPr lang="el-GR" dirty="0" smtClean="0"/>
              <a:t>π</a:t>
            </a:r>
            <a:r>
              <a:rPr lang="en-US" dirty="0" smtClean="0"/>
              <a:t>e- (4n+2) huckel aromatic very stable, resonance stabilised. </a:t>
            </a:r>
          </a:p>
        </p:txBody>
      </p:sp>
      <p:sp>
        <p:nvSpPr>
          <p:cNvPr id="4" name="Flowchart: Process 3"/>
          <p:cNvSpPr/>
          <p:nvPr/>
        </p:nvSpPr>
        <p:spPr>
          <a:xfrm>
            <a:off x="-2057400" y="-1371600"/>
            <a:ext cx="76200" cy="609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a:off x="457200" y="228600"/>
            <a:ext cx="8229600" cy="62484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dirty="0" smtClean="0"/>
              <a:t>Thus cp as a ligand is primarily ionic and e- rich in nature it acts as lewis base</a:t>
            </a:r>
          </a:p>
          <a:p>
            <a:r>
              <a:rPr lang="en-US" b="1" dirty="0" smtClean="0"/>
              <a:t>Synthesis:</a:t>
            </a:r>
          </a:p>
          <a:p>
            <a:r>
              <a:rPr lang="en-US" dirty="0" smtClean="0"/>
              <a:t>From a source of cp-:</a:t>
            </a:r>
          </a:p>
          <a:p>
            <a:pPr algn="ctr">
              <a:buNone/>
            </a:pPr>
            <a:r>
              <a:rPr lang="en-US" dirty="0" smtClean="0"/>
              <a:t>FeCl2+2Nacp → Fe(cp)2+2Nacl</a:t>
            </a:r>
          </a:p>
          <a:p>
            <a:r>
              <a:rPr lang="en-US" dirty="0" smtClean="0"/>
              <a:t>Reaction of metal halides with cp in presence of base like dienylamine:</a:t>
            </a:r>
          </a:p>
          <a:p>
            <a:pPr algn="ctr">
              <a:buNone/>
            </a:pPr>
            <a:r>
              <a:rPr lang="en-US" dirty="0" smtClean="0"/>
              <a:t>FeCl2+2C5H6+2Et2NH  →Fe(C5H5)2+2Et2NH2Cl-</a:t>
            </a:r>
          </a:p>
          <a:p>
            <a:pPr algn="ctr"/>
            <a:r>
              <a:rPr lang="en-US" dirty="0" smtClean="0"/>
              <a:t>Reaction of cp with metals(or) its carbonyls </a:t>
            </a:r>
          </a:p>
          <a:p>
            <a:pPr algn="ctr">
              <a:buNone/>
            </a:pPr>
            <a:r>
              <a:rPr lang="en-US" dirty="0" smtClean="0"/>
              <a:t>2C5H6+Fe  → Fe(C5H5)2+H2</a:t>
            </a:r>
          </a:p>
          <a:p>
            <a:pPr algn="ctr">
              <a:buNone/>
            </a:pPr>
            <a:r>
              <a:rPr lang="en-US" dirty="0" smtClean="0"/>
              <a:t>Fe(CO)5+C10H12 → Fe(C5H5)2(CO)2.</a:t>
            </a:r>
          </a:p>
          <a:p>
            <a:pPr algn="ctr">
              <a:buNone/>
            </a:pPr>
            <a:endParaRPr lang="en-US" dirty="0" smtClean="0"/>
          </a:p>
          <a:p>
            <a:pPr algn="ctr">
              <a:buNone/>
            </a:pPr>
            <a:endParaRPr lang="en-US" dirty="0" smtClean="0"/>
          </a:p>
          <a:p>
            <a:endParaRPr lang="en-US" dirty="0"/>
          </a:p>
        </p:txBody>
      </p:sp>
      <p:sp>
        <p:nvSpPr>
          <p:cNvPr id="4" name="Flowchart: Process 3"/>
          <p:cNvSpPr/>
          <p:nvPr/>
        </p:nvSpPr>
        <p:spPr>
          <a:xfrm>
            <a:off x="381000" y="304800"/>
            <a:ext cx="8382000" cy="64008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b="1" dirty="0" smtClean="0"/>
              <a:t>Classification</a:t>
            </a:r>
            <a:r>
              <a:rPr lang="en-US" dirty="0" smtClean="0"/>
              <a:t>:</a:t>
            </a:r>
          </a:p>
          <a:p>
            <a:r>
              <a:rPr lang="en-US" sz="2000" dirty="0" smtClean="0"/>
              <a:t>The derivatives of cp  can be classified as 3 types</a:t>
            </a:r>
          </a:p>
          <a:p>
            <a:r>
              <a:rPr lang="en-US" sz="2000" dirty="0" err="1" smtClean="0"/>
              <a:t>i</a:t>
            </a:r>
            <a:r>
              <a:rPr lang="en-US" sz="2000" dirty="0" smtClean="0"/>
              <a:t>)M(CP)2-Sandwich type derivative</a:t>
            </a:r>
          </a:p>
          <a:p>
            <a:r>
              <a:rPr lang="en-US" sz="2000" dirty="0" smtClean="0"/>
              <a:t>ii)</a:t>
            </a:r>
            <a:r>
              <a:rPr lang="en-US" sz="2000" dirty="0" err="1" smtClean="0"/>
              <a:t>CPMLx</a:t>
            </a:r>
            <a:r>
              <a:rPr lang="en-US" sz="2000" dirty="0" smtClean="0"/>
              <a:t>-Half sandwich</a:t>
            </a:r>
          </a:p>
          <a:p>
            <a:r>
              <a:rPr lang="en-US" sz="2000" dirty="0" smtClean="0"/>
              <a:t>iii)(CP)2MLx-Bent metallocenes or Tilted sandwich</a:t>
            </a:r>
          </a:p>
          <a:p>
            <a:pPr>
              <a:buNone/>
            </a:pPr>
            <a:r>
              <a:rPr lang="en-US" sz="2000" dirty="0" smtClean="0"/>
              <a:t>Sandwich type:</a:t>
            </a:r>
            <a:endParaRPr lang="en-US" sz="2000" dirty="0"/>
          </a:p>
        </p:txBody>
      </p:sp>
      <p:sp>
        <p:nvSpPr>
          <p:cNvPr id="4" name="Flowchart: Process 3"/>
          <p:cNvSpPr/>
          <p:nvPr/>
        </p:nvSpPr>
        <p:spPr>
          <a:xfrm>
            <a:off x="381000" y="381000"/>
            <a:ext cx="8534400" cy="61722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978-3-540-46129-6_13_Fig1_HTML.jpg"/>
          <p:cNvPicPr>
            <a:picLocks noChangeAspect="1"/>
          </p:cNvPicPr>
          <p:nvPr/>
        </p:nvPicPr>
        <p:blipFill>
          <a:blip r:embed="rId2"/>
          <a:stretch>
            <a:fillRect/>
          </a:stretch>
        </p:blipFill>
        <p:spPr>
          <a:xfrm>
            <a:off x="2286000" y="2895600"/>
            <a:ext cx="4800600" cy="3200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The two rings of metallocenes may be parallel</a:t>
            </a:r>
          </a:p>
          <a:p>
            <a:r>
              <a:rPr lang="en-US" dirty="0" smtClean="0"/>
              <a:t>These are may be either Eclipsed or Staggard in their orientation </a:t>
            </a:r>
          </a:p>
          <a:p>
            <a:r>
              <a:rPr lang="en-US" dirty="0" smtClean="0"/>
              <a:t>Staggard is more stable than the Eclipsed it is common even at low temperature but Eclipse possible only at particular cases</a:t>
            </a:r>
          </a:p>
          <a:p>
            <a:r>
              <a:rPr lang="en-US" dirty="0" smtClean="0"/>
              <a:t>Half Sandwich type</a:t>
            </a:r>
            <a:endParaRPr lang="en-US" dirty="0"/>
          </a:p>
        </p:txBody>
      </p:sp>
      <p:sp>
        <p:nvSpPr>
          <p:cNvPr id="4" name="Flowchart: Process 3"/>
          <p:cNvSpPr/>
          <p:nvPr/>
        </p:nvSpPr>
        <p:spPr>
          <a:xfrm>
            <a:off x="457200" y="304800"/>
            <a:ext cx="8458200" cy="64008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alf-sandwich-complexes-piano-stool-complexes.png"/>
          <p:cNvPicPr>
            <a:picLocks noChangeAspect="1"/>
          </p:cNvPicPr>
          <p:nvPr/>
        </p:nvPicPr>
        <p:blipFill>
          <a:blip r:embed="rId2"/>
          <a:stretch>
            <a:fillRect/>
          </a:stretch>
        </p:blipFill>
        <p:spPr>
          <a:xfrm>
            <a:off x="1752600" y="4267200"/>
            <a:ext cx="5257800" cy="2209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t>Tilted Sandwich </a:t>
            </a:r>
          </a:p>
          <a:p>
            <a:endParaRPr lang="en-US" dirty="0" smtClean="0"/>
          </a:p>
          <a:p>
            <a:endParaRPr lang="en-US" dirty="0" smtClean="0"/>
          </a:p>
          <a:p>
            <a:endParaRPr lang="en-US" dirty="0" smtClean="0"/>
          </a:p>
          <a:p>
            <a:endParaRPr lang="en-US" dirty="0" smtClean="0"/>
          </a:p>
          <a:p>
            <a:r>
              <a:rPr lang="en-US" dirty="0" smtClean="0"/>
              <a:t>Structure &amp;Bonding:</a:t>
            </a:r>
          </a:p>
          <a:p>
            <a:r>
              <a:rPr lang="en-US" dirty="0" smtClean="0"/>
              <a:t>The valence bond representation of the cp anion is a resonance hybrid of 5 energetically equivalent structures</a:t>
            </a:r>
            <a:endParaRPr lang="en-US" dirty="0"/>
          </a:p>
        </p:txBody>
      </p:sp>
      <p:sp>
        <p:nvSpPr>
          <p:cNvPr id="4" name="Flowchart: Process 3"/>
          <p:cNvSpPr/>
          <p:nvPr/>
        </p:nvSpPr>
        <p:spPr>
          <a:xfrm>
            <a:off x="533400" y="228600"/>
            <a:ext cx="8458200" cy="63246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itanocene-dicarbonyl-is-an-example-of-a-bent-metallocene.png"/>
          <p:cNvPicPr>
            <a:picLocks noChangeAspect="1"/>
          </p:cNvPicPr>
          <p:nvPr/>
        </p:nvPicPr>
        <p:blipFill>
          <a:blip r:embed="rId2"/>
          <a:stretch>
            <a:fillRect/>
          </a:stretch>
        </p:blipFill>
        <p:spPr>
          <a:xfrm>
            <a:off x="3200400" y="1143000"/>
            <a:ext cx="3943350" cy="1981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000" dirty="0" smtClean="0"/>
              <a:t>The simplest approach to illustrate the nature of bonding in ferrocene is V.B.T with the help of which one can makes prediction about the molecular geometry of metal complex in terms of number and type of metal orbitals available for bonding</a:t>
            </a:r>
          </a:p>
          <a:p>
            <a:r>
              <a:rPr lang="en-US" sz="2000" dirty="0" smtClean="0"/>
              <a:t>Two alternative formulation of bonding in ferrocene</a:t>
            </a:r>
          </a:p>
          <a:p>
            <a:endParaRPr lang="en-US" dirty="0" smtClean="0"/>
          </a:p>
          <a:p>
            <a:endParaRPr lang="en-US" dirty="0" smtClean="0"/>
          </a:p>
        </p:txBody>
      </p:sp>
      <p:sp>
        <p:nvSpPr>
          <p:cNvPr id="4" name="Flowchart: Process 3"/>
          <p:cNvSpPr/>
          <p:nvPr/>
        </p:nvSpPr>
        <p:spPr>
          <a:xfrm>
            <a:off x="381000" y="381000"/>
            <a:ext cx="8610600" cy="62484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porbitals.gif"/>
          <p:cNvPicPr>
            <a:picLocks noChangeAspect="1"/>
          </p:cNvPicPr>
          <p:nvPr/>
        </p:nvPicPr>
        <p:blipFill>
          <a:blip r:embed="rId2"/>
          <a:stretch>
            <a:fillRect/>
          </a:stretch>
        </p:blipFill>
        <p:spPr>
          <a:xfrm>
            <a:off x="1828800" y="2243137"/>
            <a:ext cx="5867400" cy="385286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rmAutofit fontScale="92500" lnSpcReduction="20000"/>
          </a:bodyPr>
          <a:lstStyle/>
          <a:p>
            <a:r>
              <a:rPr lang="en-US" dirty="0" smtClean="0"/>
              <a:t>This geometry confirmed by X-ray and e- diffraction </a:t>
            </a:r>
            <a:r>
              <a:rPr lang="en-US" dirty="0" smtClean="0"/>
              <a:t>technique</a:t>
            </a:r>
            <a:endParaRPr lang="en-US" dirty="0" smtClean="0"/>
          </a:p>
          <a:p>
            <a:r>
              <a:rPr lang="en-US" dirty="0" smtClean="0"/>
              <a:t>On </a:t>
            </a:r>
            <a:r>
              <a:rPr lang="en-US" dirty="0" smtClean="0"/>
              <a:t>MO theory sp orbitals are available for orbital formation linear combination of which can give rise to 3bonding and 2antibonding molecular orbitals</a:t>
            </a:r>
          </a:p>
          <a:p>
            <a:r>
              <a:rPr lang="en-US" dirty="0" smtClean="0"/>
              <a:t>The most strongly bonding </a:t>
            </a:r>
            <a:r>
              <a:rPr lang="el-GR" dirty="0" smtClean="0"/>
              <a:t>π</a:t>
            </a:r>
            <a:r>
              <a:rPr lang="en-US" dirty="0" smtClean="0"/>
              <a:t> orbital is the one in which all 5 orbitals overlap on the side of the ring they have the same sign this is designated as A</a:t>
            </a:r>
          </a:p>
          <a:p>
            <a:r>
              <a:rPr lang="en-US" dirty="0" smtClean="0"/>
              <a:t>At slightly higher energy there is a doubly degenerate set of MO(E1)each of which has one nodal Plane.</a:t>
            </a:r>
          </a:p>
          <a:p>
            <a:r>
              <a:rPr lang="en-US" dirty="0" smtClean="0"/>
              <a:t>This is followed by another doubly degenerate set of MO with two nodal planes at higher energy</a:t>
            </a:r>
            <a:endParaRPr lang="en-US" dirty="0"/>
          </a:p>
        </p:txBody>
      </p:sp>
      <p:sp>
        <p:nvSpPr>
          <p:cNvPr id="4" name="Flowchart: Process 3"/>
          <p:cNvSpPr/>
          <p:nvPr/>
        </p:nvSpPr>
        <p:spPr>
          <a:xfrm>
            <a:off x="304800" y="304800"/>
            <a:ext cx="8534400" cy="61722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r>
              <a:rPr lang="en-US" dirty="0" smtClean="0"/>
              <a:t>In an LCAO MO treatment of bonding in metallocenes the atomic orbitals of metal ion are grouped symmetry for ferrocene the metal orbitals are designated as</a:t>
            </a:r>
          </a:p>
          <a:p>
            <a:r>
              <a:rPr lang="en-US" dirty="0" smtClean="0"/>
              <a:t>S,dz2→a1g    Pz →a2u</a:t>
            </a:r>
          </a:p>
          <a:p>
            <a:r>
              <a:rPr lang="en-US" dirty="0" smtClean="0"/>
              <a:t>dxz,dyz →e1g    Px,Py →e1u</a:t>
            </a:r>
          </a:p>
          <a:p>
            <a:r>
              <a:rPr lang="en-US" dirty="0" smtClean="0"/>
              <a:t>dxy,dx2-y2 →e2g</a:t>
            </a:r>
          </a:p>
          <a:p>
            <a:r>
              <a:rPr lang="en-US" dirty="0" smtClean="0"/>
              <a:t>Ligand group orbitals can be categorised in three sets</a:t>
            </a:r>
          </a:p>
          <a:p>
            <a:r>
              <a:rPr lang="en-US" dirty="0" smtClean="0"/>
              <a:t>a1g&amp;a2u →</a:t>
            </a:r>
            <a:r>
              <a:rPr lang="el-GR" dirty="0" smtClean="0"/>
              <a:t>Ψ</a:t>
            </a:r>
            <a:r>
              <a:rPr lang="en-US" dirty="0" smtClean="0"/>
              <a:t>1 filled set</a:t>
            </a:r>
          </a:p>
          <a:p>
            <a:r>
              <a:rPr lang="en-US" dirty="0" smtClean="0"/>
              <a:t>e1g &amp;e1u →</a:t>
            </a:r>
            <a:r>
              <a:rPr lang="el-GR" dirty="0" smtClean="0"/>
              <a:t>Ψ</a:t>
            </a:r>
            <a:r>
              <a:rPr lang="en-US" dirty="0" smtClean="0"/>
              <a:t>2,</a:t>
            </a:r>
            <a:r>
              <a:rPr lang="el-GR" dirty="0" smtClean="0"/>
              <a:t>Ψ</a:t>
            </a:r>
            <a:r>
              <a:rPr lang="en-US" dirty="0" smtClean="0"/>
              <a:t>3 filled set</a:t>
            </a:r>
          </a:p>
          <a:p>
            <a:r>
              <a:rPr lang="en-US" dirty="0" smtClean="0"/>
              <a:t>e2g&amp;e2u →</a:t>
            </a:r>
            <a:r>
              <a:rPr lang="el-GR" dirty="0" smtClean="0"/>
              <a:t>Ψ</a:t>
            </a:r>
            <a:r>
              <a:rPr lang="en-US" dirty="0" smtClean="0"/>
              <a:t>4,</a:t>
            </a:r>
            <a:r>
              <a:rPr lang="el-GR" dirty="0" smtClean="0"/>
              <a:t>Ψ</a:t>
            </a:r>
            <a:r>
              <a:rPr lang="en-US" dirty="0" smtClean="0"/>
              <a:t>5 unfilled set</a:t>
            </a:r>
          </a:p>
          <a:p>
            <a:r>
              <a:rPr lang="en-US" dirty="0" smtClean="0"/>
              <a:t>Interaction of metal orbitals with ligand orbitals having sigma bonding through </a:t>
            </a:r>
            <a:r>
              <a:rPr lang="el-GR" dirty="0" smtClean="0"/>
              <a:t>Ψ</a:t>
            </a:r>
            <a:r>
              <a:rPr lang="en-US" dirty="0" smtClean="0"/>
              <a:t>1;</a:t>
            </a:r>
            <a:r>
              <a:rPr lang="el-GR" dirty="0" smtClean="0"/>
              <a:t>π</a:t>
            </a:r>
            <a:r>
              <a:rPr lang="en-US" dirty="0" smtClean="0"/>
              <a:t>  bonding through </a:t>
            </a:r>
            <a:r>
              <a:rPr lang="el-GR" dirty="0" smtClean="0"/>
              <a:t>Ψ</a:t>
            </a:r>
            <a:r>
              <a:rPr lang="en-US" dirty="0" smtClean="0"/>
              <a:t>2,</a:t>
            </a:r>
            <a:r>
              <a:rPr lang="el-GR" dirty="0" smtClean="0"/>
              <a:t>Ψ</a:t>
            </a:r>
            <a:r>
              <a:rPr lang="en-US" dirty="0" smtClean="0"/>
              <a:t>3  and antibonding  through </a:t>
            </a:r>
            <a:r>
              <a:rPr lang="el-GR" dirty="0" smtClean="0"/>
              <a:t>Ψ</a:t>
            </a:r>
            <a:r>
              <a:rPr lang="en-US" dirty="0" smtClean="0"/>
              <a:t>4 and</a:t>
            </a:r>
            <a:r>
              <a:rPr lang="el-GR" dirty="0" smtClean="0"/>
              <a:t>Ψ</a:t>
            </a:r>
            <a:r>
              <a:rPr lang="en-US" dirty="0" smtClean="0"/>
              <a:t>5 </a:t>
            </a:r>
          </a:p>
        </p:txBody>
      </p:sp>
      <p:sp>
        <p:nvSpPr>
          <p:cNvPr id="4" name="Flowchart: Process 3"/>
          <p:cNvSpPr/>
          <p:nvPr/>
        </p:nvSpPr>
        <p:spPr>
          <a:xfrm>
            <a:off x="457200" y="381000"/>
            <a:ext cx="8382000" cy="6096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567</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Inorganic chemistry in ferrocene</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DNR-ORGANIC</dc:creator>
  <cp:lastModifiedBy>DNR-ORGANIC</cp:lastModifiedBy>
  <cp:revision>20</cp:revision>
  <dcterms:created xsi:type="dcterms:W3CDTF">2024-06-01T03:12:38Z</dcterms:created>
  <dcterms:modified xsi:type="dcterms:W3CDTF">2024-06-26T05:52:00Z</dcterms:modified>
</cp:coreProperties>
</file>