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8108CBD-90D2-49FE-9B38-A8FD4350FDB0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C961A7-7CE3-4780-B37E-29B1E48B4433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1612"/>
            <a:ext cx="9144000" cy="2028838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MOLECULAR SYMMETRY AND GROUP THEORY IN CHEMISTRY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4" y="3071810"/>
            <a:ext cx="3174200" cy="750092"/>
          </a:xfrm>
        </p:spPr>
        <p:txBody>
          <a:bodyPr/>
          <a:lstStyle/>
          <a:p>
            <a:r>
              <a:rPr lang="en-IN" dirty="0" err="1" smtClean="0"/>
              <a:t>B.V.N.K.Sri</a:t>
            </a:r>
            <a:r>
              <a:rPr lang="en-IN" dirty="0" smtClean="0"/>
              <a:t> Devi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14422"/>
            <a:ext cx="98584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</a:t>
            </a:r>
            <a:r>
              <a:rPr lang="en-IN" sz="2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OLECULAR </a:t>
            </a:r>
            <a:r>
              <a:rPr lang="en-IN" sz="2400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SYMMETRY AND GROUP THEORY IN </a:t>
            </a:r>
            <a:r>
              <a:rPr lang="en-IN" sz="2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CHEMISTRY:</a:t>
            </a:r>
            <a:endParaRPr lang="en-IN" sz="2400" b="1" u="sng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071678"/>
            <a:ext cx="86539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/>
              <a:t>Molecular symmetry is a fundamental concept in chemistry that helps to understand the properties and </a:t>
            </a:r>
            <a:r>
              <a:rPr lang="en-IN" sz="2000" dirty="0" smtClean="0"/>
              <a:t>behaviour </a:t>
            </a:r>
            <a:r>
              <a:rPr lang="en-IN" sz="2000" dirty="0"/>
              <a:t>of molecules. It involves the study of the symmetry elements and operations that describe the symmetry of a molecule. These notes provide an overview of molecular symmetry, including symmetry elements, operations, and their significance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3"/>
            <a:ext cx="8572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Symmetry Elements</a:t>
            </a:r>
            <a:endParaRPr lang="en-IN" sz="1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IN" dirty="0"/>
              <a:t>Symmetry elements are geometric entities about which symmetry operations are performed. The main symmetry elements are:</a:t>
            </a:r>
            <a:endParaRPr lang="en-IN" sz="1400" dirty="0"/>
          </a:p>
          <a:p>
            <a:pPr lvl="0"/>
            <a:endParaRPr lang="en-IN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Identity </a:t>
            </a:r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(E):</a:t>
            </a:r>
            <a:endParaRPr lang="en-IN" sz="1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1"/>
            <a:r>
              <a:rPr lang="en-IN" dirty="0"/>
              <a:t>Every molecule has at least the identity element.</a:t>
            </a:r>
            <a:endParaRPr lang="en-IN" sz="1400" dirty="0"/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It </a:t>
            </a:r>
            <a:r>
              <a:rPr lang="en-IN" dirty="0"/>
              <a:t>represents doing nothing to the molecule.</a:t>
            </a:r>
            <a:endParaRPr lang="en-IN" sz="1400" dirty="0"/>
          </a:p>
          <a:p>
            <a:pPr lvl="0"/>
            <a:endParaRPr lang="en-IN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Axis </a:t>
            </a:r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of Rotation (</a:t>
            </a:r>
            <a:r>
              <a:rPr lang="en-IN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Cn</a:t>
            </a:r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):</a:t>
            </a:r>
            <a:endParaRPr lang="en-IN" sz="1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1"/>
            <a:r>
              <a:rPr lang="en-IN" dirty="0"/>
              <a:t>A rotation about an axis by 360∘/n​ leaves the molecule unchanged.</a:t>
            </a:r>
            <a:endParaRPr lang="en-IN" sz="1400" dirty="0"/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n </a:t>
            </a:r>
            <a:r>
              <a:rPr lang="en-IN" dirty="0"/>
              <a:t>is the order of the axis.</a:t>
            </a:r>
            <a:endParaRPr lang="en-IN" sz="1400" dirty="0"/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Example:C2</a:t>
            </a:r>
            <a:r>
              <a:rPr lang="en-IN" dirty="0"/>
              <a:t>​ axis involves a 180° rotation.</a:t>
            </a:r>
            <a:endParaRPr lang="en-IN" sz="1400" dirty="0"/>
          </a:p>
          <a:p>
            <a:endParaRPr lang="en-IN" dirty="0"/>
          </a:p>
        </p:txBody>
      </p:sp>
      <p:pic>
        <p:nvPicPr>
          <p:cNvPr id="3" name="Picture 2" descr="Symmetry and Group Theory - All 'Bout Chemist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572008"/>
            <a:ext cx="4419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21537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Ammonia </a:t>
            </a:r>
            <a:r>
              <a:rPr lang="en-IN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(NH₃</a:t>
            </a:r>
            <a:r>
              <a:rPr lang="en-IN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</a:t>
            </a:r>
          </a:p>
          <a:p>
            <a:pPr marL="342900" indent="-342900"/>
            <a:endParaRPr lang="en-IN" sz="1400" b="1" i="1" dirty="0"/>
          </a:p>
          <a:p>
            <a:pPr lvl="0"/>
            <a:r>
              <a:rPr lang="en-IN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Symmetry Elements:</a:t>
            </a:r>
            <a:endParaRPr lang="en-IN" sz="1400" dirty="0"/>
          </a:p>
          <a:p>
            <a:pPr lvl="1"/>
            <a:r>
              <a:rPr lang="en-IN" dirty="0"/>
              <a:t>Ammonia has a C3C_3C3​ axis of rotation.</a:t>
            </a:r>
            <a:endParaRPr lang="en-IN" sz="1400" dirty="0"/>
          </a:p>
          <a:p>
            <a:pPr lvl="0"/>
            <a:r>
              <a:rPr lang="en-IN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Description:</a:t>
            </a:r>
            <a:endParaRPr lang="en-IN" sz="1400" dirty="0"/>
          </a:p>
          <a:p>
            <a:pPr lvl="1"/>
            <a:r>
              <a:rPr lang="en-IN" dirty="0"/>
              <a:t>The molecule can be rotated by 120° (or 240°) around an axis passing through the nitrogen atom and perpendicular to the plane of the hydrogen atoms</a:t>
            </a:r>
            <a:r>
              <a:rPr lang="en-IN" dirty="0" smtClean="0"/>
              <a:t>.</a:t>
            </a:r>
          </a:p>
          <a:p>
            <a:pPr lvl="1"/>
            <a:endParaRPr lang="en-IN" sz="1400" dirty="0"/>
          </a:p>
          <a:p>
            <a:pPr lvl="1"/>
            <a:r>
              <a:rPr lang="en-IN" dirty="0"/>
              <a:t>After such a rotation, the molecule appears indistinguishable from its original orientation.</a:t>
            </a:r>
            <a:endParaRPr lang="en-IN" sz="1400" dirty="0"/>
          </a:p>
          <a:p>
            <a:r>
              <a:rPr lang="en-IN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2. Benzene (C₆H₆</a:t>
            </a:r>
            <a:r>
              <a:rPr lang="en-IN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</a:t>
            </a:r>
          </a:p>
          <a:p>
            <a:endParaRPr lang="en-IN" sz="1400" b="1" i="1" dirty="0"/>
          </a:p>
          <a:p>
            <a:pPr lvl="0"/>
            <a:r>
              <a:rPr lang="en-IN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Symmetry Elements:</a:t>
            </a:r>
            <a:endParaRPr lang="en-IN" sz="1400" dirty="0"/>
          </a:p>
          <a:p>
            <a:pPr lvl="1"/>
            <a:r>
              <a:rPr lang="en-IN" dirty="0"/>
              <a:t>Benzene has a C6 axis of rotation.</a:t>
            </a:r>
            <a:endParaRPr lang="en-IN" sz="1400" dirty="0"/>
          </a:p>
          <a:p>
            <a:pPr lvl="0"/>
            <a:r>
              <a:rPr lang="en-IN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Description:</a:t>
            </a:r>
            <a:endParaRPr lang="en-IN" sz="1400" dirty="0"/>
          </a:p>
          <a:p>
            <a:pPr lvl="1"/>
            <a:r>
              <a:rPr lang="en-IN" dirty="0"/>
              <a:t>The benzene molecule can be rotated by 60° (or multiples of 60°) around an axis passing through the </a:t>
            </a:r>
            <a:r>
              <a:rPr lang="en-IN" dirty="0" err="1"/>
              <a:t>center</a:t>
            </a:r>
            <a:r>
              <a:rPr lang="en-IN" dirty="0"/>
              <a:t> of the ring and perpendicular to the plane of the ring</a:t>
            </a:r>
            <a:r>
              <a:rPr lang="en-IN" dirty="0" smtClean="0"/>
              <a:t>.</a:t>
            </a:r>
          </a:p>
          <a:p>
            <a:pPr lvl="1"/>
            <a:endParaRPr lang="en-IN" sz="1400" dirty="0"/>
          </a:p>
          <a:p>
            <a:pPr lvl="1"/>
            <a:r>
              <a:rPr lang="en-IN" dirty="0"/>
              <a:t>After each 60° rotation, the molecule appears unchanged.</a:t>
            </a:r>
            <a:endParaRPr lang="en-IN" sz="1400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71546"/>
            <a:ext cx="8244565" cy="246221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Plane of Symmetry (σ</a:t>
            </a:r>
            <a:r>
              <a:rPr lang="en-IN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):</a:t>
            </a:r>
          </a:p>
          <a:p>
            <a:pPr lvl="0"/>
            <a:endParaRPr lang="en-IN" sz="140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lvl="1"/>
            <a:r>
              <a:rPr lang="en-IN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 reflection through a plane leaves the molecule unchanged.</a:t>
            </a:r>
            <a:endParaRPr lang="en-IN" sz="1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lvl="1"/>
            <a:r>
              <a:rPr lang="en-IN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Types</a:t>
            </a:r>
            <a:r>
              <a:rPr lang="en-IN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:</a:t>
            </a:r>
          </a:p>
          <a:p>
            <a:pPr lvl="1"/>
            <a:endParaRPr lang="en-IN" sz="140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lvl="2"/>
            <a:r>
              <a:rPr lang="en-IN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σh</a:t>
            </a:r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​:</a:t>
            </a:r>
            <a:r>
              <a:rPr lang="en-IN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IN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Horizontal plane (perpendicular to the principal axis).</a:t>
            </a:r>
            <a:endParaRPr lang="en-IN" sz="140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lvl="2"/>
            <a:r>
              <a:rPr lang="en-IN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σv</a:t>
            </a:r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​:</a:t>
            </a:r>
            <a:r>
              <a:rPr lang="en-IN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IN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Vertical plane (contains the principal axis).</a:t>
            </a:r>
            <a:endParaRPr lang="en-IN" sz="140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lvl="2"/>
            <a:r>
              <a:rPr lang="en-IN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σd</a:t>
            </a:r>
            <a:r>
              <a:rPr lang="en-IN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​:</a:t>
            </a:r>
            <a:r>
              <a:rPr lang="en-IN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IN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Dihedral plane (bisects the angle between two C2 axes).</a:t>
            </a:r>
            <a:endParaRPr lang="en-IN" sz="1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endParaRPr lang="en-IN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3" name="Picture 2" descr="Symmetry and Group Theory - All 'Bout Chemist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929066"/>
            <a:ext cx="433387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285860"/>
            <a:ext cx="835824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Center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of Inversion (</a:t>
            </a:r>
            <a:r>
              <a:rPr lang="en-IN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):</a:t>
            </a:r>
            <a:endParaRPr lang="en-IN" dirty="0" smtClean="0"/>
          </a:p>
          <a:p>
            <a:endParaRPr lang="en-IN" sz="1400" dirty="0"/>
          </a:p>
          <a:p>
            <a:pPr lvl="1"/>
            <a:r>
              <a:rPr lang="en-IN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Inversion through a point at the </a:t>
            </a:r>
            <a:r>
              <a:rPr lang="en-IN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center</a:t>
            </a:r>
            <a:r>
              <a:rPr lang="en-IN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of the molecule leaves the molecule unchanged</a:t>
            </a:r>
            <a:r>
              <a:rPr lang="en-IN" dirty="0"/>
              <a:t>.</a:t>
            </a:r>
            <a:endParaRPr lang="en-IN" sz="1400" dirty="0"/>
          </a:p>
          <a:p>
            <a:endParaRPr lang="en-IN" dirty="0"/>
          </a:p>
        </p:txBody>
      </p:sp>
      <p:pic>
        <p:nvPicPr>
          <p:cNvPr id="3" name="Picture 2" descr="Inversions | CH 431 Inorganic Chemist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429000"/>
            <a:ext cx="41148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500174"/>
            <a:ext cx="850112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Improper Axis of Rotation (</a:t>
            </a:r>
            <a:r>
              <a:rPr lang="en-IN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Sn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):</a:t>
            </a:r>
          </a:p>
          <a:p>
            <a:pPr lvl="0"/>
            <a:endParaRPr lang="en-IN" sz="1400" dirty="0"/>
          </a:p>
          <a:p>
            <a:pPr lvl="1"/>
            <a:r>
              <a:rPr lang="en-IN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 rotation about an axis followed by a </a:t>
            </a:r>
            <a:r>
              <a:rPr lang="en-IN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reflection through a plane perpendicular to the axis.</a:t>
            </a:r>
          </a:p>
          <a:p>
            <a:pPr lvl="1"/>
            <a:endParaRPr lang="en-IN" sz="1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lvl="1"/>
            <a:r>
              <a:rPr lang="en-IN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Example: S4 involves a 90° rotation followed by reflection.</a:t>
            </a:r>
            <a:endParaRPr lang="en-IN" sz="1400" dirty="0"/>
          </a:p>
          <a:p>
            <a:endParaRPr lang="en-IN" dirty="0"/>
          </a:p>
        </p:txBody>
      </p:sp>
      <p:pic>
        <p:nvPicPr>
          <p:cNvPr id="3" name="Picture 2" descr="Improper Rotations | CH 431 Inorganic Chemist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643314"/>
            <a:ext cx="678661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9" y="500042"/>
            <a:ext cx="864399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Symmetry 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Operations</a:t>
            </a:r>
          </a:p>
          <a:p>
            <a:r>
              <a:rPr lang="en-IN" dirty="0" smtClean="0"/>
              <a:t>Symmetry </a:t>
            </a:r>
            <a:r>
              <a:rPr lang="en-IN" dirty="0"/>
              <a:t>operations are actions that move the molecule in such a way that it appears unchanged. The main symmetry operations are:</a:t>
            </a:r>
            <a:endParaRPr lang="en-IN" sz="1400" dirty="0"/>
          </a:p>
          <a:p>
            <a:pPr lvl="0"/>
            <a:endParaRPr lang="en-IN" b="1" dirty="0" smtClean="0"/>
          </a:p>
          <a:p>
            <a:pPr lvl="0"/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Identity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(E</a:t>
            </a:r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):</a:t>
            </a:r>
          </a:p>
          <a:p>
            <a:pPr lvl="1"/>
            <a:r>
              <a:rPr lang="en-IN" dirty="0" smtClean="0"/>
              <a:t>Doing </a:t>
            </a:r>
            <a:r>
              <a:rPr lang="en-IN" dirty="0"/>
              <a:t>nothing to the molecule.</a:t>
            </a:r>
            <a:endParaRPr lang="en-IN" sz="1400" dirty="0"/>
          </a:p>
          <a:p>
            <a:pPr lvl="0"/>
            <a:endParaRPr lang="en-IN" b="1" dirty="0" smtClean="0"/>
          </a:p>
          <a:p>
            <a:pPr lvl="0"/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Rotation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en-IN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Cn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​):</a:t>
            </a:r>
            <a:endParaRPr lang="en-IN" sz="1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lvl="1"/>
            <a:r>
              <a:rPr lang="en-IN" dirty="0" smtClean="0"/>
              <a:t>Rotation </a:t>
            </a:r>
            <a:r>
              <a:rPr lang="en-IN" dirty="0"/>
              <a:t>by 360∘/n about an axis.</a:t>
            </a:r>
            <a:endParaRPr lang="en-IN" sz="1400" dirty="0"/>
          </a:p>
          <a:p>
            <a:pPr lvl="0"/>
            <a:endParaRPr lang="en-IN" b="1" dirty="0" smtClean="0"/>
          </a:p>
          <a:p>
            <a:pPr lvl="0"/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Reflection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(σ):</a:t>
            </a:r>
            <a:endParaRPr lang="en-IN" sz="1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lvl="1"/>
            <a:r>
              <a:rPr lang="en-IN" dirty="0" smtClean="0"/>
              <a:t>Reflection </a:t>
            </a:r>
            <a:r>
              <a:rPr lang="en-IN" dirty="0"/>
              <a:t>through a symmetry plane.</a:t>
            </a:r>
            <a:endParaRPr lang="en-IN" sz="1400" dirty="0"/>
          </a:p>
          <a:p>
            <a:pPr lvl="0"/>
            <a:endParaRPr lang="en-IN" b="1" dirty="0" smtClean="0"/>
          </a:p>
          <a:p>
            <a:pPr lvl="0"/>
            <a:r>
              <a:rPr lang="en-I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Inversion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en-IN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):</a:t>
            </a:r>
            <a:endParaRPr lang="en-IN" sz="1400" dirty="0"/>
          </a:p>
          <a:p>
            <a:pPr lvl="1"/>
            <a:r>
              <a:rPr lang="en-IN" dirty="0" smtClean="0"/>
              <a:t>Each </a:t>
            </a:r>
            <a:r>
              <a:rPr lang="en-IN" dirty="0"/>
              <a:t>point of the molecule is moved through a </a:t>
            </a:r>
            <a:r>
              <a:rPr lang="en-IN" dirty="0" err="1"/>
              <a:t>center</a:t>
            </a:r>
            <a:r>
              <a:rPr lang="en-IN" dirty="0"/>
              <a:t> of inversion to an </a:t>
            </a:r>
            <a:endParaRPr lang="en-IN" dirty="0" smtClean="0"/>
          </a:p>
          <a:p>
            <a:pPr lvl="1"/>
            <a:r>
              <a:rPr lang="en-IN" dirty="0" smtClean="0"/>
              <a:t>opposite </a:t>
            </a:r>
            <a:r>
              <a:rPr lang="en-IN" dirty="0"/>
              <a:t>point</a:t>
            </a:r>
            <a:r>
              <a:rPr lang="en-IN" dirty="0" smtClean="0"/>
              <a:t>.</a:t>
            </a:r>
          </a:p>
          <a:p>
            <a:pPr lvl="1"/>
            <a:endParaRPr lang="en-IN" sz="1400" dirty="0"/>
          </a:p>
          <a:p>
            <a:pPr lvl="0"/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Improper Rotation (</a:t>
            </a:r>
            <a:r>
              <a:rPr lang="en-IN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Sn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​):</a:t>
            </a:r>
            <a:endParaRPr lang="en-IN" sz="1400" dirty="0"/>
          </a:p>
          <a:p>
            <a:r>
              <a:rPr lang="en-IN" dirty="0"/>
              <a:t>Rotation by 360∘/n followed by reflection through a perpendicular plane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3214686"/>
            <a:ext cx="58993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8000" dirty="0" smtClean="0"/>
              <a:t>THANK YOU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497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MOLECULAR SYMMETRY AND GROUP THEORY IN CHEMISTRY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SYMMETRY AND GROUP THEORY IN CHEMISTRY </dc:title>
  <dc:creator>user</dc:creator>
  <cp:lastModifiedBy>user</cp:lastModifiedBy>
  <cp:revision>1</cp:revision>
  <dcterms:created xsi:type="dcterms:W3CDTF">2024-06-26T16:44:46Z</dcterms:created>
  <dcterms:modified xsi:type="dcterms:W3CDTF">2024-06-26T17:19:34Z</dcterms:modified>
</cp:coreProperties>
</file>