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Default Extension="svg" ContentType="image/sv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58" r:id="rId5"/>
    <p:sldId id="289" r:id="rId6"/>
    <p:sldId id="259" r:id="rId7"/>
    <p:sldId id="290" r:id="rId8"/>
    <p:sldId id="260" r:id="rId9"/>
    <p:sldId id="264" r:id="rId10"/>
    <p:sldId id="265" r:id="rId11"/>
    <p:sldId id="266" r:id="rId12"/>
    <p:sldId id="291" r:id="rId13"/>
    <p:sldId id="268" r:id="rId14"/>
    <p:sldId id="292" r:id="rId15"/>
    <p:sldId id="270" r:id="rId16"/>
    <p:sldId id="295" r:id="rId17"/>
    <p:sldId id="293" r:id="rId18"/>
    <p:sldId id="294" r:id="rId19"/>
    <p:sldId id="271" r:id="rId20"/>
    <p:sldId id="272" r:id="rId21"/>
    <p:sldId id="273" r:id="rId22"/>
    <p:sldId id="274" r:id="rId23"/>
    <p:sldId id="275" r:id="rId24"/>
    <p:sldId id="296" r:id="rId25"/>
    <p:sldId id="277" r:id="rId26"/>
    <p:sldId id="278" r:id="rId27"/>
    <p:sldId id="279" r:id="rId28"/>
    <p:sldId id="287" r:id="rId29"/>
    <p:sldId id="280" r:id="rId30"/>
    <p:sldId id="281" r:id="rId31"/>
    <p:sldId id="282" r:id="rId32"/>
    <p:sldId id="283" r:id="rId33"/>
    <p:sldId id="284" r:id="rId34"/>
    <p:sldId id="297" r:id="rId35"/>
    <p:sldId id="286" r:id="rId36"/>
    <p:sldId id="326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38" y="-24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92A0EBB-7712-EFEA-2DF3-5435F6C0C8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2E04218-401A-DA2D-9490-A65EC9D420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78A5FFB-4A33-3970-7291-F3162EF15D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7675941-DAF7-B53B-3F40-E81CF6FE6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CBC8426-6FAA-B0ED-BD51-CE38E79D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702702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62E6DC-7930-3FDC-E203-6FC8C2CB8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44B3D1F4-A7B2-546D-199F-51DE1DC3F1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491EB9A-0A9E-212B-D101-9663AE043B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D03B947-F0E3-C019-894F-F26CE7A65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C06CF28-C208-4525-3E0A-2813AC53A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7919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EBCF477-F962-CA04-EEE0-E800B7DE3F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E2FF726-73E7-6774-60A8-28442D63FA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0C2BAF1-6209-8AD6-E4E9-3663DCAA67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742D44-0D04-79D8-BECC-2ADDB7E0F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297E9A1-42D4-3EB0-1C9D-FC39E42C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55889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EE2BAAB-7977-9896-B4E1-2614B82ED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2EE2713-5E35-12E7-0A2C-790198ED81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0BB82DC-8895-EAAC-DC1E-FB5A13708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7C36DD7-FFC5-A491-D4EE-6ACF24A454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BE392E5-5C39-C3D4-333C-4BF688FE6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6529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CE56A3A-9B98-F8D9-5909-93B7F42312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C2B0C79-C53C-CAB5-C8A5-15FC1978E0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1366001-39D6-EDE1-79AC-156A55263C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45AAA90-D2B4-A4B4-DBEC-3C9961BAE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CB701B-D0D8-7C04-74DB-F37FAF747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570330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A6EE781-580A-F1A1-8CFB-D31FFDD136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F00359C-E176-C4AD-54E6-58E1207622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0F15940-A5E2-15C1-BF4E-E642C14B3E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4F3210B-2A20-D1BC-9F34-B3CA43452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B5853E1-B15C-916A-E996-865ABC042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9DE7A9-1191-FA56-2AF7-F6598B7D8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21000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5A742C5-CA2E-CD71-F4B0-A4B6CF9414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9C1ED2B-2738-CF5A-42F8-A6929025F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1EF2A6-02B8-A071-F891-C834E6E599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B936EFF4-1852-D114-F470-6262F0969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10F829F-ACBC-6753-1666-B4915BA81A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E9F91244-65E9-5548-AAED-62ADF37C32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A207EA50-16F8-D586-9AD8-B3BB0CBAB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741814F9-A521-AD75-9D31-38A27ACE58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39128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D6C2526-688B-735F-401B-CA32A3A55D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14EAF7A5-1830-2E67-2CFF-121133F9F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95BCB24-DF31-F619-624A-8DF20E0F50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B5F11FC-D9D6-7253-7C48-D0FE67385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056777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7E9A466-D344-E919-D804-432B192E5B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9B09234-F7A3-A062-B919-2494026FC7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29BFF78-8D00-5409-0253-19A6391542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9560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71375A7-2952-80D9-3176-01983E0C9B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460CA91-71E8-F68E-6816-57F270677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632545-05E8-97C1-8853-CCFF8C78D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A23806D-6A30-1A1F-6B3F-F2999DD5A2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F45787F-FFB0-1033-F297-A96A40688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425D5C1-DE17-001F-499A-C223BFF45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03718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39691B-9329-824F-04EA-F95CAD8544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21EE8DD-A022-9DD2-A8BF-828A93903C4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C39EE48-871A-AA3F-A319-F318766255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F0BAB36-635F-5153-DEF0-8971994BF0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BA32BDF-8227-BA79-CCA2-247D199F1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226D8B-947F-D9BF-9D81-2826C253F2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69789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FB4D980-69BD-FBAB-952E-B6505DADF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6079A91-392F-F8FD-77BF-792BC12BAD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50F6594-BCFE-0121-8F71-D71637BFE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D087D0-0D76-574E-9D72-C50891310C79}" type="datetimeFigureOut">
              <a:rPr lang="en-US" smtClean="0"/>
              <a:pPr/>
              <a:t>6/15/2024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E265DE7-7B1D-8845-2831-3A6542A6CB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8067BC-CD77-F5DB-0ED3-A6AB0DDF501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9161A3-48D6-084F-A62C-48846953210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377334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sv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0307EB8F-1952-8030-9E65-93E1E98965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8984" y="635679"/>
            <a:ext cx="11258856" cy="5733337"/>
          </a:xfrm>
        </p:spPr>
        <p:txBody>
          <a:bodyPr>
            <a:normAutofit/>
          </a:bodyPr>
          <a:lstStyle/>
          <a:p>
            <a:endParaRPr lang="en-IN" b="1" dirty="0">
              <a:solidFill>
                <a:srgbClr val="7030A0"/>
              </a:solidFill>
            </a:endParaRPr>
          </a:p>
          <a:p>
            <a:endParaRPr lang="en-IN" b="1" dirty="0">
              <a:solidFill>
                <a:srgbClr val="7030A0"/>
              </a:solidFill>
            </a:endParaRPr>
          </a:p>
          <a:p>
            <a:endParaRPr lang="en-IN" b="1" dirty="0">
              <a:solidFill>
                <a:srgbClr val="7030A0"/>
              </a:solidFill>
            </a:endParaRPr>
          </a:p>
          <a:p>
            <a:r>
              <a:rPr lang="en-IN" sz="8600" b="1" dirty="0">
                <a:solidFill>
                  <a:srgbClr val="7030A0"/>
                </a:solidFill>
              </a:rPr>
              <a:t>CHROMATOGRAPHY – I </a:t>
            </a:r>
          </a:p>
          <a:p>
            <a:pPr algn="r"/>
            <a:r>
              <a:rPr lang="en-IN" sz="3900" b="1" smtClean="0">
                <a:solidFill>
                  <a:srgbClr val="0070C0"/>
                </a:solidFill>
              </a:rPr>
              <a:t>T.Mounica</a:t>
            </a:r>
            <a:r>
              <a:rPr lang="en-IN" sz="3900" b="1" dirty="0" smtClean="0">
                <a:solidFill>
                  <a:srgbClr val="0070C0"/>
                </a:solidFill>
              </a:rPr>
              <a:t> </a:t>
            </a:r>
            <a:endParaRPr lang="en-IN" sz="3900" b="1" dirty="0">
              <a:solidFill>
                <a:srgbClr val="0070C0"/>
              </a:solidFill>
            </a:endParaRPr>
          </a:p>
          <a:p>
            <a:pPr algn="r"/>
            <a:r>
              <a:rPr lang="en-IN" sz="3900" b="1" dirty="0" err="1">
                <a:solidFill>
                  <a:srgbClr val="0070C0"/>
                </a:solidFill>
              </a:rPr>
              <a:t>Dept</a:t>
            </a:r>
            <a:r>
              <a:rPr lang="en-IN" sz="3900" b="1" dirty="0">
                <a:solidFill>
                  <a:srgbClr val="0070C0"/>
                </a:solidFill>
              </a:rPr>
              <a:t> of PG chemistry </a:t>
            </a:r>
            <a:endParaRPr lang="en-US" sz="39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458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4E085D3-A785-2E9F-4653-51126B7350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1209" y="415636"/>
            <a:ext cx="11075485" cy="6234546"/>
          </a:xfrm>
        </p:spPr>
      </p:pic>
    </p:spTree>
    <p:extLst>
      <p:ext uri="{BB962C8B-B14F-4D97-AF65-F5344CB8AC3E}">
        <p14:creationId xmlns:p14="http://schemas.microsoft.com/office/powerpoint/2010/main" xmlns="" val="3172816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F6265DF4-19F3-0888-D472-52E1018B219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1166" y="281167"/>
            <a:ext cx="11588920" cy="6442362"/>
          </a:xfrm>
        </p:spPr>
      </p:pic>
    </p:spTree>
    <p:extLst>
      <p:ext uri="{BB962C8B-B14F-4D97-AF65-F5344CB8AC3E}">
        <p14:creationId xmlns:p14="http://schemas.microsoft.com/office/powerpoint/2010/main" xmlns="" val="377761982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F94A925-DFD9-A82E-9A28-E46F9518C7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Retardation factor:-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1EF4A36-EA03-B0B0-043C-55DC0EE1747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006" y="2200428"/>
            <a:ext cx="10904342" cy="4156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006679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715D68F-23B3-B093-DEAD-701D56F3633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781" y="611229"/>
            <a:ext cx="10574277" cy="5537743"/>
          </a:xfrm>
        </p:spPr>
      </p:pic>
    </p:spTree>
    <p:extLst>
      <p:ext uri="{BB962C8B-B14F-4D97-AF65-F5344CB8AC3E}">
        <p14:creationId xmlns:p14="http://schemas.microsoft.com/office/powerpoint/2010/main" xmlns="" val="2469894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30A9A19-7262-5988-0532-598D5BAEAA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Partition isotherms:-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3C8D046F-A5FA-3FE7-5683-5AB1977F07B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2353" y="1825625"/>
            <a:ext cx="10904342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45242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BA86205-F009-70B0-1F84-E15D56AB83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230" y="476759"/>
            <a:ext cx="11063262" cy="5892257"/>
          </a:xfrm>
        </p:spPr>
      </p:pic>
    </p:spTree>
    <p:extLst>
      <p:ext uri="{BB962C8B-B14F-4D97-AF65-F5344CB8AC3E}">
        <p14:creationId xmlns:p14="http://schemas.microsoft.com/office/powerpoint/2010/main" xmlns="" val="382227431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8551533-BDA9-9E1B-1397-B1B0C6E3D6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169533"/>
            <a:ext cx="10033543" cy="796212"/>
          </a:xfrm>
        </p:spPr>
        <p:txBody>
          <a:bodyPr/>
          <a:lstStyle/>
          <a:p>
            <a:r>
              <a:rPr lang="en-IN" b="1" dirty="0">
                <a:solidFill>
                  <a:srgbClr val="0070C0"/>
                </a:solidFill>
              </a:rPr>
              <a:t>Classification of chromatography </a:t>
            </a:r>
            <a:endParaRPr lang="en-US" b="1" dirty="0">
              <a:solidFill>
                <a:srgbClr val="0070C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8B1CD8E-210F-8095-E39E-DB97610C6E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8198" y="1246909"/>
            <a:ext cx="10909641" cy="5441558"/>
          </a:xfrm>
        </p:spPr>
      </p:pic>
    </p:spTree>
    <p:extLst>
      <p:ext uri="{BB962C8B-B14F-4D97-AF65-F5344CB8AC3E}">
        <p14:creationId xmlns:p14="http://schemas.microsoft.com/office/powerpoint/2010/main" xmlns="" val="1287943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074E14-AF2F-0310-1E62-3AAB4E0EB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b="1" dirty="0">
                <a:solidFill>
                  <a:srgbClr val="00B050"/>
                </a:solidFill>
              </a:rPr>
              <a:t>Classification of different chromatographic methods:-</a:t>
            </a:r>
            <a:endParaRPr lang="en-US" sz="3600" b="1" dirty="0">
              <a:solidFill>
                <a:srgbClr val="00B0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0F7F513-AD59-0427-0ECF-78AA663872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N" dirty="0">
                <a:solidFill>
                  <a:schemeClr val="accent2"/>
                </a:solidFill>
              </a:rPr>
              <a:t>These are classified into four types. Their are</a:t>
            </a:r>
          </a:p>
          <a:p>
            <a:pPr marL="0" indent="0">
              <a:buNone/>
            </a:pPr>
            <a:r>
              <a:rPr lang="en-IN" dirty="0"/>
              <a:t>Adsorption chromatography</a:t>
            </a:r>
          </a:p>
          <a:p>
            <a:pPr marL="0" indent="0">
              <a:buNone/>
            </a:pPr>
            <a:r>
              <a:rPr lang="en-IN" dirty="0"/>
              <a:t>Partition chromatography</a:t>
            </a:r>
          </a:p>
          <a:p>
            <a:pPr marL="0" indent="0">
              <a:buNone/>
            </a:pPr>
            <a:r>
              <a:rPr lang="en-IN" dirty="0"/>
              <a:t>Ion exchange chromatography</a:t>
            </a:r>
          </a:p>
          <a:p>
            <a:pPr marL="0" indent="0">
              <a:buNone/>
            </a:pPr>
            <a:r>
              <a:rPr lang="en-IN" dirty="0"/>
              <a:t>Size exclusion chromatography </a:t>
            </a:r>
          </a:p>
          <a:p>
            <a:pPr marL="0" indent="0">
              <a:buNone/>
            </a:pPr>
            <a:r>
              <a:rPr lang="en-IN" b="1" dirty="0">
                <a:solidFill>
                  <a:srgbClr val="FFC000"/>
                </a:solidFill>
              </a:rPr>
              <a:t>Adsorption chromatography:-  </a:t>
            </a:r>
          </a:p>
          <a:p>
            <a:pPr marL="0" indent="0">
              <a:buNone/>
            </a:pPr>
            <a:r>
              <a:rPr lang="en-IN" b="1" dirty="0"/>
              <a:t>I</a:t>
            </a:r>
            <a:r>
              <a:rPr lang="en-IN" dirty="0"/>
              <a:t>n adsorption chromatography physical surface attractive forces are responsible for the mixture of components separated into individual components.</a:t>
            </a:r>
          </a:p>
        </p:txBody>
      </p:sp>
    </p:spTree>
    <p:extLst>
      <p:ext uri="{BB962C8B-B14F-4D97-AF65-F5344CB8AC3E}">
        <p14:creationId xmlns:p14="http://schemas.microsoft.com/office/powerpoint/2010/main" xmlns="" val="12379824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B4973AC-AA6F-5454-3C21-8075295F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6759" y="488984"/>
            <a:ext cx="11381102" cy="60878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sz="3200" b="1" dirty="0">
                <a:solidFill>
                  <a:schemeClr val="accent2">
                    <a:lumMod val="75000"/>
                  </a:schemeClr>
                </a:solidFill>
              </a:rPr>
              <a:t>Partition chromatography:-</a:t>
            </a:r>
          </a:p>
          <a:p>
            <a:pPr marL="0" indent="0">
              <a:buNone/>
            </a:pPr>
            <a:r>
              <a:rPr lang="en-IN" sz="3200" dirty="0"/>
              <a:t>In partition chromatography different partition properties of the components between two immiscible phases is responsible for the separated solutes.</a:t>
            </a:r>
          </a:p>
          <a:p>
            <a:pPr marL="0" indent="0">
              <a:buNone/>
            </a:pPr>
            <a:r>
              <a:rPr lang="en-IN" sz="3200" b="1" dirty="0">
                <a:solidFill>
                  <a:srgbClr val="C00000"/>
                </a:solidFill>
              </a:rPr>
              <a:t>Ion exchange chromatography:-</a:t>
            </a:r>
          </a:p>
          <a:p>
            <a:pPr marL="0" indent="0">
              <a:buNone/>
            </a:pPr>
            <a:r>
              <a:rPr lang="en-IN" sz="3200" dirty="0"/>
              <a:t>By using ion exchange chromatography we can separate mixture of ions both captions and anions into individual ions. There are two types. Cation exchange chromatography and Anion exchange chromatography.</a:t>
            </a:r>
          </a:p>
          <a:p>
            <a:pPr marL="0" indent="0">
              <a:buNone/>
            </a:pPr>
            <a:r>
              <a:rPr lang="en-IN" sz="3200" b="1" dirty="0">
                <a:solidFill>
                  <a:srgbClr val="7030A0"/>
                </a:solidFill>
              </a:rPr>
              <a:t>Size exclusion chromatography:-</a:t>
            </a:r>
          </a:p>
          <a:p>
            <a:pPr marL="0" indent="0">
              <a:buNone/>
            </a:pPr>
            <a:r>
              <a:rPr lang="en-IN" sz="3200" dirty="0"/>
              <a:t>Separation of the components depends on the size and geometry of the molecules.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xmlns="" val="411627815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E389519-A317-FC47-FB90-EC3F2DE5A09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33" y="586781"/>
            <a:ext cx="10879892" cy="6038952"/>
          </a:xfrm>
        </p:spPr>
      </p:pic>
    </p:spTree>
    <p:extLst>
      <p:ext uri="{BB962C8B-B14F-4D97-AF65-F5344CB8AC3E}">
        <p14:creationId xmlns:p14="http://schemas.microsoft.com/office/powerpoint/2010/main" xmlns="" val="3333338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FDFCFFC-6E0F-3256-9549-BE3262B7FB5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4556" y="476759"/>
            <a:ext cx="11124385" cy="6002278"/>
          </a:xfrm>
        </p:spPr>
      </p:pic>
    </p:spTree>
    <p:extLst>
      <p:ext uri="{BB962C8B-B14F-4D97-AF65-F5344CB8AC3E}">
        <p14:creationId xmlns:p14="http://schemas.microsoft.com/office/powerpoint/2010/main" xmlns="" val="33352414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91F9A05-929E-73F4-7CC6-132269D46D7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6824" y="709027"/>
            <a:ext cx="10659849" cy="5467936"/>
          </a:xfrm>
        </p:spPr>
      </p:pic>
    </p:spTree>
    <p:extLst>
      <p:ext uri="{BB962C8B-B14F-4D97-AF65-F5344CB8AC3E}">
        <p14:creationId xmlns:p14="http://schemas.microsoft.com/office/powerpoint/2010/main" xmlns="" val="35539822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74223CE-7B00-B32B-8A7D-DDD719965A1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3413" y="586781"/>
            <a:ext cx="11038812" cy="5590182"/>
          </a:xfrm>
        </p:spPr>
      </p:pic>
    </p:spTree>
    <p:extLst>
      <p:ext uri="{BB962C8B-B14F-4D97-AF65-F5344CB8AC3E}">
        <p14:creationId xmlns:p14="http://schemas.microsoft.com/office/powerpoint/2010/main" xmlns="" val="4479571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7">
            <a:extLst>
              <a:ext uri="{FF2B5EF4-FFF2-40B4-BE49-F238E27FC236}">
                <a16:creationId xmlns:a16="http://schemas.microsoft.com/office/drawing/2014/main" xmlns="" id="{9367116C-B458-1980-46F3-2F762AA739F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757926" y="537882"/>
            <a:ext cx="11066502" cy="6014503"/>
          </a:xfrm>
        </p:spPr>
      </p:pic>
    </p:spTree>
    <p:extLst>
      <p:ext uri="{BB962C8B-B14F-4D97-AF65-F5344CB8AC3E}">
        <p14:creationId xmlns:p14="http://schemas.microsoft.com/office/powerpoint/2010/main" xmlns="" val="70598166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C1EED24A-2736-02CE-3FA7-E144BD35164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0064" y="452310"/>
            <a:ext cx="11148834" cy="6124524"/>
          </a:xfrm>
        </p:spPr>
      </p:pic>
    </p:spTree>
    <p:extLst>
      <p:ext uri="{BB962C8B-B14F-4D97-AF65-F5344CB8AC3E}">
        <p14:creationId xmlns:p14="http://schemas.microsoft.com/office/powerpoint/2010/main" xmlns="" val="205548283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171A444-2388-2714-40EE-79F64A0CEA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B0F0"/>
                </a:solidFill>
              </a:rPr>
              <a:t>Methods of development techniques in chromatography </a:t>
            </a:r>
            <a:endParaRPr lang="en-US" b="1" dirty="0">
              <a:solidFill>
                <a:srgbClr val="00B0F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14E8531-87DF-5DC1-A326-AEE26AC5C9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8850" y="2175979"/>
            <a:ext cx="10515599" cy="4119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5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801B602-CEA8-4222-FCCD-D5469AF6F7F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0128" y="378962"/>
            <a:ext cx="10513155" cy="6026727"/>
          </a:xfrm>
        </p:spPr>
      </p:pic>
    </p:spTree>
    <p:extLst>
      <p:ext uri="{BB962C8B-B14F-4D97-AF65-F5344CB8AC3E}">
        <p14:creationId xmlns:p14="http://schemas.microsoft.com/office/powerpoint/2010/main" xmlns="" val="2332591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50E06C8B-DC3A-A7FF-D18B-92CF00B5538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7903" y="440086"/>
            <a:ext cx="11161059" cy="6014502"/>
          </a:xfrm>
        </p:spPr>
      </p:pic>
    </p:spTree>
    <p:extLst>
      <p:ext uri="{BB962C8B-B14F-4D97-AF65-F5344CB8AC3E}">
        <p14:creationId xmlns:p14="http://schemas.microsoft.com/office/powerpoint/2010/main" xmlns="" val="17790796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0736DC3-A82A-7A0A-1993-F0588A8D4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5701" y="317840"/>
            <a:ext cx="10733197" cy="6038951"/>
          </a:xfrm>
        </p:spPr>
      </p:pic>
    </p:spTree>
    <p:extLst>
      <p:ext uri="{BB962C8B-B14F-4D97-AF65-F5344CB8AC3E}">
        <p14:creationId xmlns:p14="http://schemas.microsoft.com/office/powerpoint/2010/main" xmlns="" val="1379534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8E107EE-7715-A004-D221-183C87CCB2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C00000"/>
                </a:solidFill>
              </a:rPr>
              <a:t>Resolution:-</a:t>
            </a:r>
            <a:endParaRPr lang="en-US" b="1" dirty="0">
              <a:solidFill>
                <a:srgbClr val="C00000"/>
              </a:solidFill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ED23108-8C7D-C799-C764-78E7CCE3B1A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071" y="1690689"/>
            <a:ext cx="10720972" cy="4802186"/>
          </a:xfrm>
        </p:spPr>
      </p:pic>
    </p:spTree>
    <p:extLst>
      <p:ext uri="{BB962C8B-B14F-4D97-AF65-F5344CB8AC3E}">
        <p14:creationId xmlns:p14="http://schemas.microsoft.com/office/powerpoint/2010/main" xmlns="" val="10543780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249FEAE-0FD2-21B2-69E0-69AF7FEC1E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5679" y="537882"/>
            <a:ext cx="11136609" cy="5990054"/>
          </a:xfrm>
        </p:spPr>
      </p:pic>
    </p:spTree>
    <p:extLst>
      <p:ext uri="{BB962C8B-B14F-4D97-AF65-F5344CB8AC3E}">
        <p14:creationId xmlns:p14="http://schemas.microsoft.com/office/powerpoint/2010/main" xmlns="" val="341505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408A1B67-E0A9-809F-5234-84E83B47C31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2289" y="268942"/>
            <a:ext cx="11503347" cy="6246770"/>
          </a:xfrm>
        </p:spPr>
      </p:pic>
    </p:spTree>
    <p:extLst>
      <p:ext uri="{BB962C8B-B14F-4D97-AF65-F5344CB8AC3E}">
        <p14:creationId xmlns:p14="http://schemas.microsoft.com/office/powerpoint/2010/main" xmlns="" val="20076761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8A94D969-16AA-5C4B-2659-9EC2AA28827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33" y="537882"/>
            <a:ext cx="11246630" cy="5639081"/>
          </a:xfrm>
        </p:spPr>
      </p:pic>
    </p:spTree>
    <p:extLst>
      <p:ext uri="{BB962C8B-B14F-4D97-AF65-F5344CB8AC3E}">
        <p14:creationId xmlns:p14="http://schemas.microsoft.com/office/powerpoint/2010/main" xmlns="" val="249765960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0EB8CEC1-8F8D-4765-9C6E-B0C4F99630D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2333" y="611230"/>
            <a:ext cx="11087710" cy="5843358"/>
          </a:xfrm>
        </p:spPr>
      </p:pic>
    </p:spTree>
    <p:extLst>
      <p:ext uri="{BB962C8B-B14F-4D97-AF65-F5344CB8AC3E}">
        <p14:creationId xmlns:p14="http://schemas.microsoft.com/office/powerpoint/2010/main" xmlns="" val="411746606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B556E69D-5E54-018C-370E-C056F95FAD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6802" y="599005"/>
            <a:ext cx="10855444" cy="5577958"/>
          </a:xfrm>
        </p:spPr>
      </p:pic>
    </p:spTree>
    <p:extLst>
      <p:ext uri="{BB962C8B-B14F-4D97-AF65-F5344CB8AC3E}">
        <p14:creationId xmlns:p14="http://schemas.microsoft.com/office/powerpoint/2010/main" xmlns="" val="34667415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DD174BFA-36A7-65E5-83EA-58D6B4BDE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9028" y="709027"/>
            <a:ext cx="10818770" cy="5525518"/>
          </a:xfrm>
        </p:spPr>
      </p:pic>
    </p:spTree>
    <p:extLst>
      <p:ext uri="{BB962C8B-B14F-4D97-AF65-F5344CB8AC3E}">
        <p14:creationId xmlns:p14="http://schemas.microsoft.com/office/powerpoint/2010/main" xmlns="" val="100952671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65A9DD6-2628-76DF-EB4A-E07CBFA1BC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2">
                    <a:lumMod val="75000"/>
                  </a:schemeClr>
                </a:solidFill>
              </a:rPr>
              <a:t>Column length and flow velocity:- </a:t>
            </a:r>
            <a:endParaRPr lang="en-US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726D9560-9343-5311-CBE8-6E8DABCDE2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3298" y="1858140"/>
            <a:ext cx="10515600" cy="4634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365033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D6917A-EE5A-F99E-0E7E-E2131A3E5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rgbClr val="002060"/>
                </a:solidFill>
              </a:rPr>
              <a:t>Qualitative and quantitative analysis 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4" name="Graphic 4">
            <a:extLst>
              <a:ext uri="{FF2B5EF4-FFF2-40B4-BE49-F238E27FC236}">
                <a16:creationId xmlns:a16="http://schemas.microsoft.com/office/drawing/2014/main" xmlns="" id="{88401975-9371-8CDC-1794-2708566AF4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3181350" y="1962944"/>
            <a:ext cx="5829300" cy="4076700"/>
          </a:xfrm>
        </p:spPr>
      </p:pic>
    </p:spTree>
    <p:extLst>
      <p:ext uri="{BB962C8B-B14F-4D97-AF65-F5344CB8AC3E}">
        <p14:creationId xmlns:p14="http://schemas.microsoft.com/office/powerpoint/2010/main" xmlns="" val="81011046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602538B-D1F3-EA70-59CA-660E2711D4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513433"/>
            <a:ext cx="10515600" cy="56635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IN" sz="9600" b="1" dirty="0">
              <a:solidFill>
                <a:schemeClr val="accent2">
                  <a:lumMod val="50000"/>
                </a:schemeClr>
              </a:solidFill>
            </a:endParaRPr>
          </a:p>
          <a:p>
            <a:pPr marL="0" indent="0" algn="ctr">
              <a:buNone/>
            </a:pPr>
            <a:r>
              <a:rPr lang="en-IN" sz="9600" b="1" dirty="0">
                <a:solidFill>
                  <a:schemeClr val="accent2">
                    <a:lumMod val="50000"/>
                  </a:schemeClr>
                </a:solidFill>
              </a:rPr>
              <a:t>THANK YOU </a:t>
            </a:r>
            <a:endParaRPr lang="en-US" sz="96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41302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>
            <a:extLst>
              <a:ext uri="{FF2B5EF4-FFF2-40B4-BE49-F238E27FC236}">
                <a16:creationId xmlns:a16="http://schemas.microsoft.com/office/drawing/2014/main" xmlns="" id="{40D27A97-5E8E-E517-3058-2E1B99084BF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5658" y="476759"/>
            <a:ext cx="11234406" cy="5818909"/>
          </a:xfrm>
        </p:spPr>
      </p:pic>
    </p:spTree>
    <p:extLst>
      <p:ext uri="{BB962C8B-B14F-4D97-AF65-F5344CB8AC3E}">
        <p14:creationId xmlns:p14="http://schemas.microsoft.com/office/powerpoint/2010/main" xmlns="" val="4165019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E5B6620-CA78-257B-5BF0-AFECD5DB79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6717"/>
            <a:ext cx="10515600" cy="1325563"/>
          </a:xfrm>
        </p:spPr>
        <p:txBody>
          <a:bodyPr/>
          <a:lstStyle/>
          <a:p>
            <a:r>
              <a:rPr lang="en-IN" b="1" dirty="0">
                <a:solidFill>
                  <a:srgbClr val="FF0000"/>
                </a:solidFill>
              </a:rPr>
              <a:t>STATIONARY PHASE AND MOBILE PHASE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CE39787-25E0-91AB-6A78-FD8A461B90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1464"/>
            <a:ext cx="10782098" cy="4461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Stationary phase:-</a:t>
            </a:r>
            <a:r>
              <a:rPr lang="en-IN" dirty="0">
                <a:solidFill>
                  <a:srgbClr val="C00000"/>
                </a:solidFill>
              </a:rPr>
              <a:t> </a:t>
            </a:r>
          </a:p>
          <a:p>
            <a:pPr marL="0" indent="0">
              <a:buNone/>
            </a:pPr>
            <a:r>
              <a:rPr lang="en-IN" dirty="0"/>
              <a:t>It gives stability to the molecule or components.</a:t>
            </a:r>
          </a:p>
          <a:p>
            <a:pPr marL="0" indent="0">
              <a:buNone/>
            </a:pPr>
            <a:r>
              <a:rPr lang="en-IN" dirty="0"/>
              <a:t>Adsorption of the components takes place on the stationary phase.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00B050"/>
                </a:solidFill>
              </a:rPr>
              <a:t>Ex:-</a:t>
            </a:r>
            <a:r>
              <a:rPr lang="en-IN" dirty="0"/>
              <a:t> succrose, starch, alumina, silica, calcium citrate etc..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C00000"/>
                </a:solidFill>
              </a:rPr>
              <a:t>Mobile phase:- </a:t>
            </a:r>
          </a:p>
          <a:p>
            <a:pPr marL="0" indent="0">
              <a:buNone/>
            </a:pPr>
            <a:r>
              <a:rPr lang="en-IN" dirty="0"/>
              <a:t>It gives mobility to the molecule that means dissolution of the components.</a:t>
            </a:r>
          </a:p>
          <a:p>
            <a:pPr marL="0" indent="0">
              <a:buNone/>
            </a:pPr>
            <a:r>
              <a:rPr lang="en-IN" b="1" dirty="0">
                <a:solidFill>
                  <a:srgbClr val="00B050"/>
                </a:solidFill>
              </a:rPr>
              <a:t>Ex:- </a:t>
            </a:r>
            <a:r>
              <a:rPr lang="en-IN" dirty="0"/>
              <a:t>liquids and gases also acts as mobile phase. benzene, methanol, water, methanol+ water.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7735874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14C3886A-FF90-05D6-3426-E7BB14C1D53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005" y="440114"/>
            <a:ext cx="10549829" cy="6161169"/>
          </a:xfrm>
        </p:spPr>
      </p:pic>
    </p:spTree>
    <p:extLst>
      <p:ext uri="{BB962C8B-B14F-4D97-AF65-F5344CB8AC3E}">
        <p14:creationId xmlns:p14="http://schemas.microsoft.com/office/powerpoint/2010/main" xmlns="" val="22565126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EE0647D-B751-70E2-AC40-D81DFCD1D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solidFill>
                  <a:schemeClr val="accent2">
                    <a:lumMod val="75000"/>
                  </a:schemeClr>
                </a:solidFill>
              </a:rPr>
              <a:t>Elution pattern in chromatography techniques</a:t>
            </a:r>
            <a:endParaRPr lang="en-US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xmlns="" id="{FDB6D9BB-95B8-8A02-2930-9E5C6A06E0E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9005" y="1825625"/>
            <a:ext cx="11014364" cy="4800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093631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95016031-E2F1-34D8-1C98-1546D451ED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433" y="391187"/>
            <a:ext cx="11161059" cy="6124523"/>
          </a:xfrm>
        </p:spPr>
      </p:pic>
    </p:spTree>
    <p:extLst>
      <p:ext uri="{BB962C8B-B14F-4D97-AF65-F5344CB8AC3E}">
        <p14:creationId xmlns:p14="http://schemas.microsoft.com/office/powerpoint/2010/main" xmlns="" val="9225597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0492A40-8BC8-B533-8FC4-857A0A82C3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472683" y="183368"/>
            <a:ext cx="11246631" cy="1809242"/>
          </a:xfrm>
        </p:spPr>
        <p:txBody>
          <a:bodyPr>
            <a:normAutofit/>
          </a:bodyPr>
          <a:lstStyle/>
          <a:p>
            <a:r>
              <a:rPr lang="en-IN" b="1" dirty="0">
                <a:solidFill>
                  <a:srgbClr val="FF0000"/>
                </a:solidFill>
              </a:rPr>
              <a:t>Base line:-</a:t>
            </a:r>
            <a:r>
              <a:rPr lang="en-IN" dirty="0"/>
              <a:t> </a:t>
            </a:r>
            <a:r>
              <a:rPr lang="en-IN" sz="3200" dirty="0"/>
              <a:t>The baseline is duration of a chromatogram during which only mobile phase is running through the detector and is the reference point for when measuring the area of any given peak </a:t>
            </a:r>
            <a:endParaRPr lang="en-US" sz="3200" dirty="0"/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xmlns="" id="{351F165C-58CB-6D3C-DCBD-D42A2FBE670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298226" y="2127081"/>
            <a:ext cx="7542575" cy="4156364"/>
          </a:xfrm>
        </p:spPr>
      </p:pic>
    </p:spTree>
    <p:extLst>
      <p:ext uri="{BB962C8B-B14F-4D97-AF65-F5344CB8AC3E}">
        <p14:creationId xmlns:p14="http://schemas.microsoft.com/office/powerpoint/2010/main" xmlns="" val="19710285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279</Words>
  <Application>Microsoft Office PowerPoint</Application>
  <PresentationFormat>Custom</PresentationFormat>
  <Paragraphs>39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Slide 1</vt:lpstr>
      <vt:lpstr>Slide 2</vt:lpstr>
      <vt:lpstr>Slide 3</vt:lpstr>
      <vt:lpstr>Slide 4</vt:lpstr>
      <vt:lpstr>STATIONARY PHASE AND MOBILE PHASE</vt:lpstr>
      <vt:lpstr>Slide 6</vt:lpstr>
      <vt:lpstr>Elution pattern in chromatography techniques</vt:lpstr>
      <vt:lpstr>Slide 8</vt:lpstr>
      <vt:lpstr>Base line:- The baseline is duration of a chromatogram during which only mobile phase is running through the detector and is the reference point for when measuring the area of any given peak </vt:lpstr>
      <vt:lpstr>Slide 10</vt:lpstr>
      <vt:lpstr>Slide 11</vt:lpstr>
      <vt:lpstr>Retardation factor:-</vt:lpstr>
      <vt:lpstr>Slide 13</vt:lpstr>
      <vt:lpstr>Partition isotherms:-</vt:lpstr>
      <vt:lpstr>Slide 15</vt:lpstr>
      <vt:lpstr>Classification of chromatography </vt:lpstr>
      <vt:lpstr>Classification of different chromatographic methods:-</vt:lpstr>
      <vt:lpstr>Slide 18</vt:lpstr>
      <vt:lpstr>Slide 19</vt:lpstr>
      <vt:lpstr>Slide 20</vt:lpstr>
      <vt:lpstr>Slide 21</vt:lpstr>
      <vt:lpstr>Slide 22</vt:lpstr>
      <vt:lpstr>Slide 23</vt:lpstr>
      <vt:lpstr>Methods of development techniques in chromatography </vt:lpstr>
      <vt:lpstr>Slide 25</vt:lpstr>
      <vt:lpstr>Slide 26</vt:lpstr>
      <vt:lpstr>Slide 27</vt:lpstr>
      <vt:lpstr>Resolution:-</vt:lpstr>
      <vt:lpstr>Slide 29</vt:lpstr>
      <vt:lpstr>Slide 30</vt:lpstr>
      <vt:lpstr>Slide 31</vt:lpstr>
      <vt:lpstr>Slide 32</vt:lpstr>
      <vt:lpstr>Slide 33</vt:lpstr>
      <vt:lpstr>Column length and flow velocity:- </vt:lpstr>
      <vt:lpstr>Qualitative and quantitative analysis 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Unknown User</dc:creator>
  <cp:lastModifiedBy>DNR-ORGANIC</cp:lastModifiedBy>
  <cp:revision>21</cp:revision>
  <dcterms:created xsi:type="dcterms:W3CDTF">2023-03-14T14:12:10Z</dcterms:created>
  <dcterms:modified xsi:type="dcterms:W3CDTF">2024-06-15T12:47:27Z</dcterms:modified>
</cp:coreProperties>
</file>