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3" r:id="rId17"/>
    <p:sldId id="312" r:id="rId18"/>
    <p:sldId id="314" r:id="rId19"/>
    <p:sldId id="315" r:id="rId20"/>
    <p:sldId id="316" r:id="rId21"/>
    <p:sldId id="317" r:id="rId22"/>
    <p:sldId id="318" r:id="rId23"/>
    <p:sldId id="319" r:id="rId24"/>
    <p:sldId id="325" r:id="rId25"/>
    <p:sldId id="320" r:id="rId26"/>
    <p:sldId id="321" r:id="rId27"/>
    <p:sldId id="323" r:id="rId28"/>
    <p:sldId id="324" r:id="rId29"/>
    <p:sldId id="32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38" y="-24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A0EBB-7712-EFEA-2DF3-5435F6C0C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2E04218-401A-DA2D-9490-A65EC9D42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78A5FFB-4A33-3970-7291-F3162EF15D9B}"/>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5" name="Footer Placeholder 4">
            <a:extLst>
              <a:ext uri="{FF2B5EF4-FFF2-40B4-BE49-F238E27FC236}">
                <a16:creationId xmlns:a16="http://schemas.microsoft.com/office/drawing/2014/main" xmlns="" id="{D7675941-DAF7-B53B-3F40-E81CF6FE6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BC8426-6FAA-B0ED-BD51-CE38E79D7264}"/>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117027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2E6DC-7930-3FDC-E203-6FC8C2CB8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B3D1F4-A7B2-546D-199F-51DE1DC3F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1EB9A-0A9E-212B-D101-9663AE043BBE}"/>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5" name="Footer Placeholder 4">
            <a:extLst>
              <a:ext uri="{FF2B5EF4-FFF2-40B4-BE49-F238E27FC236}">
                <a16:creationId xmlns:a16="http://schemas.microsoft.com/office/drawing/2014/main" xmlns="" id="{7D03B947-F0E3-C019-894F-F26CE7A65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06CF28-C208-4525-3E0A-2813AC53A7C0}"/>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10791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BCF477-F962-CA04-EEE0-E800B7DE3F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2FF726-73E7-6774-60A8-28442D63F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C2BAF1-6209-8AD6-E4E9-3663DCAA6790}"/>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5" name="Footer Placeholder 4">
            <a:extLst>
              <a:ext uri="{FF2B5EF4-FFF2-40B4-BE49-F238E27FC236}">
                <a16:creationId xmlns:a16="http://schemas.microsoft.com/office/drawing/2014/main" xmlns="" id="{F0742D44-0D04-79D8-BECC-2ADDB7E0F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97E9A1-42D4-3EB0-1C9D-FC39E42C0A5D}"/>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204558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2BAAB-7977-9896-B4E1-2614B82ED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EE2713-5E35-12E7-0A2C-790198ED81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BB82DC-8895-EAAC-DC1E-FB5A13708270}"/>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5" name="Footer Placeholder 4">
            <a:extLst>
              <a:ext uri="{FF2B5EF4-FFF2-40B4-BE49-F238E27FC236}">
                <a16:creationId xmlns:a16="http://schemas.microsoft.com/office/drawing/2014/main" xmlns="" id="{A7C36DD7-FFC5-A491-D4EE-6ACF24A45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E392E5-5C39-C3D4-333C-4BF688FE6C12}"/>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421652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56A3A-9B98-F8D9-5909-93B7F4231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C2B0C79-C53C-CAB5-C8A5-15FC1978E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366001-39D6-EDE1-79AC-156A55263C79}"/>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5" name="Footer Placeholder 4">
            <a:extLst>
              <a:ext uri="{FF2B5EF4-FFF2-40B4-BE49-F238E27FC236}">
                <a16:creationId xmlns:a16="http://schemas.microsoft.com/office/drawing/2014/main" xmlns="" id="{A45AAA90-D2B4-A4B4-DBEC-3C9961BAE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CB701B-D0D8-7C04-74DB-F37FAF747D5F}"/>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65703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EE781-580A-F1A1-8CFB-D31FFDD13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00359C-E176-C4AD-54E6-58E12076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0F15940-A5E2-15C1-BF4E-E642C14B3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4F3210B-2A20-D1BC-9F34-B3CA43452CC5}"/>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6" name="Footer Placeholder 5">
            <a:extLst>
              <a:ext uri="{FF2B5EF4-FFF2-40B4-BE49-F238E27FC236}">
                <a16:creationId xmlns:a16="http://schemas.microsoft.com/office/drawing/2014/main" xmlns="" id="{3B5853E1-B15C-916A-E996-865ABC042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9DE7A9-1191-FA56-2AF7-F6598B7D8133}"/>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52100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742C5-CA2E-CD71-F4B0-A4B6CF9414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C1ED2B-2738-CF5A-42F8-A6929025F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1EF2A6-02B8-A071-F891-C834E6E599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36EFF4-1852-D114-F470-6262F0969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10F829F-ACBC-6753-1666-B4915BA81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F91244-65E9-5548-AAED-62ADF37C3232}"/>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8" name="Footer Placeholder 7">
            <a:extLst>
              <a:ext uri="{FF2B5EF4-FFF2-40B4-BE49-F238E27FC236}">
                <a16:creationId xmlns:a16="http://schemas.microsoft.com/office/drawing/2014/main" xmlns="" id="{A207EA50-16F8-D586-9AD8-B3BB0CBAB3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41814F9-A521-AD75-9D31-38A27ACE588C}"/>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83912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C2526-688B-735F-401B-CA32A3A55D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4EAF7A5-1830-2E67-2CFF-121133F9FD07}"/>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4" name="Footer Placeholder 3">
            <a:extLst>
              <a:ext uri="{FF2B5EF4-FFF2-40B4-BE49-F238E27FC236}">
                <a16:creationId xmlns:a16="http://schemas.microsoft.com/office/drawing/2014/main" xmlns="" id="{495BCB24-DF31-F619-624A-8DF20E0F50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5F11FC-D9D6-7253-7C48-D0FE673855A6}"/>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405677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E9A466-D344-E919-D804-432B192E5BFB}"/>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3" name="Footer Placeholder 2">
            <a:extLst>
              <a:ext uri="{FF2B5EF4-FFF2-40B4-BE49-F238E27FC236}">
                <a16:creationId xmlns:a16="http://schemas.microsoft.com/office/drawing/2014/main" xmlns="" id="{E9B09234-F7A3-A062-B919-2494026FC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29BFF78-8D00-5409-0253-19A63915421D}"/>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351956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375A7-2952-80D9-3176-01983E0C9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460CA91-71E8-F68E-6816-57F270677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C632545-05E8-97C1-8853-CCFF8C78D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23806D-6A30-1A1F-6B3F-F2999DD5A25F}"/>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6" name="Footer Placeholder 5">
            <a:extLst>
              <a:ext uri="{FF2B5EF4-FFF2-40B4-BE49-F238E27FC236}">
                <a16:creationId xmlns:a16="http://schemas.microsoft.com/office/drawing/2014/main" xmlns="" id="{8F45787F-FFB0-1033-F297-A96A40688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5D5C1-DE17-001F-499A-C223BFF4566C}"/>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160371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9691B-9329-824F-04EA-F95CAD854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21EE8DD-A022-9DD2-A8BF-828A93903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C39EE48-871A-AA3F-A319-F31876625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0BAB36-635F-5153-DEF0-8971994BF026}"/>
              </a:ext>
            </a:extLst>
          </p:cNvPr>
          <p:cNvSpPr>
            <a:spLocks noGrp="1"/>
          </p:cNvSpPr>
          <p:nvPr>
            <p:ph type="dt" sz="half" idx="10"/>
          </p:nvPr>
        </p:nvSpPr>
        <p:spPr/>
        <p:txBody>
          <a:bodyPr/>
          <a:lstStyle/>
          <a:p>
            <a:fld id="{FED087D0-0D76-574E-9D72-C50891310C79}" type="datetimeFigureOut">
              <a:rPr lang="en-US" smtClean="0"/>
              <a:pPr/>
              <a:t>6/15/2024</a:t>
            </a:fld>
            <a:endParaRPr lang="en-US"/>
          </a:p>
        </p:txBody>
      </p:sp>
      <p:sp>
        <p:nvSpPr>
          <p:cNvPr id="6" name="Footer Placeholder 5">
            <a:extLst>
              <a:ext uri="{FF2B5EF4-FFF2-40B4-BE49-F238E27FC236}">
                <a16:creationId xmlns:a16="http://schemas.microsoft.com/office/drawing/2014/main" xmlns="" id="{CBA32BDF-8227-BA79-CCA2-247D199F1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226D8B-947F-D9BF-9D81-2826C253F228}"/>
              </a:ext>
            </a:extLst>
          </p:cNvPr>
          <p:cNvSpPr>
            <a:spLocks noGrp="1"/>
          </p:cNvSpPr>
          <p:nvPr>
            <p:ph type="sldNum" sz="quarter" idx="12"/>
          </p:nvPr>
        </p:nvSpPr>
        <p:spPr/>
        <p:txBody>
          <a:body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296978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FB4D980-69BD-FBAB-952E-B6505DADF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6079A91-392F-F8FD-77BF-792BC12BA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0F6594-BCFE-0121-8F71-D71637BFE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087D0-0D76-574E-9D72-C50891310C79}" type="datetimeFigureOut">
              <a:rPr lang="en-US" smtClean="0"/>
              <a:pPr/>
              <a:t>6/15/2024</a:t>
            </a:fld>
            <a:endParaRPr lang="en-US"/>
          </a:p>
        </p:txBody>
      </p:sp>
      <p:sp>
        <p:nvSpPr>
          <p:cNvPr id="5" name="Footer Placeholder 4">
            <a:extLst>
              <a:ext uri="{FF2B5EF4-FFF2-40B4-BE49-F238E27FC236}">
                <a16:creationId xmlns:a16="http://schemas.microsoft.com/office/drawing/2014/main" xmlns="" id="{AE265DE7-7B1D-8845-2831-3A6542A6C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E8067BC-CD77-F5DB-0ED3-A6AB0DDF5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161A3-48D6-084F-A62C-48846953210F}" type="slidenum">
              <a:rPr lang="en-US" smtClean="0"/>
              <a:pPr/>
              <a:t>‹#›</a:t>
            </a:fld>
            <a:endParaRPr lang="en-US"/>
          </a:p>
        </p:txBody>
      </p:sp>
    </p:spTree>
    <p:extLst>
      <p:ext uri="{BB962C8B-B14F-4D97-AF65-F5344CB8AC3E}">
        <p14:creationId xmlns:p14="http://schemas.microsoft.com/office/powerpoint/2010/main" xmlns="" val="413773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307EB8F-1952-8030-9E65-93E1E98965D0}"/>
              </a:ext>
            </a:extLst>
          </p:cNvPr>
          <p:cNvSpPr>
            <a:spLocks noGrp="1"/>
          </p:cNvSpPr>
          <p:nvPr>
            <p:ph type="subTitle" idx="1"/>
          </p:nvPr>
        </p:nvSpPr>
        <p:spPr>
          <a:xfrm>
            <a:off x="488984" y="635679"/>
            <a:ext cx="11258856" cy="5733337"/>
          </a:xfrm>
        </p:spPr>
        <p:txBody>
          <a:bodyPr>
            <a:normAutofit/>
          </a:bodyPr>
          <a:lstStyle/>
          <a:p>
            <a:endParaRPr lang="en-IN" b="1" dirty="0">
              <a:solidFill>
                <a:srgbClr val="7030A0"/>
              </a:solidFill>
            </a:endParaRPr>
          </a:p>
          <a:p>
            <a:endParaRPr lang="en-IN" b="1" dirty="0">
              <a:solidFill>
                <a:srgbClr val="7030A0"/>
              </a:solidFill>
            </a:endParaRPr>
          </a:p>
          <a:p>
            <a:endParaRPr lang="en-IN" b="1" dirty="0">
              <a:solidFill>
                <a:srgbClr val="7030A0"/>
              </a:solidFill>
            </a:endParaRPr>
          </a:p>
          <a:p>
            <a:r>
              <a:rPr lang="en-IN" sz="8600" b="1" dirty="0" smtClean="0">
                <a:solidFill>
                  <a:srgbClr val="7030A0"/>
                </a:solidFill>
              </a:rPr>
              <a:t>CHROMATOGRAPHY </a:t>
            </a:r>
            <a:r>
              <a:rPr lang="en-IN" sz="8600" b="1" dirty="0">
                <a:solidFill>
                  <a:srgbClr val="7030A0"/>
                </a:solidFill>
              </a:rPr>
              <a:t>- II</a:t>
            </a:r>
          </a:p>
          <a:p>
            <a:pPr algn="r"/>
            <a:r>
              <a:rPr lang="en-IN" sz="3900" b="1" dirty="0" err="1">
                <a:solidFill>
                  <a:srgbClr val="0070C0"/>
                </a:solidFill>
              </a:rPr>
              <a:t>T.Mounica</a:t>
            </a:r>
            <a:r>
              <a:rPr lang="en-IN" sz="3900" b="1" dirty="0">
                <a:solidFill>
                  <a:srgbClr val="0070C0"/>
                </a:solidFill>
              </a:rPr>
              <a:t> </a:t>
            </a:r>
          </a:p>
          <a:p>
            <a:pPr algn="r"/>
            <a:r>
              <a:rPr lang="en-IN" sz="3900" b="1" dirty="0" err="1">
                <a:solidFill>
                  <a:srgbClr val="0070C0"/>
                </a:solidFill>
              </a:rPr>
              <a:t>Dept</a:t>
            </a:r>
            <a:r>
              <a:rPr lang="en-IN" sz="3900" b="1" dirty="0">
                <a:solidFill>
                  <a:srgbClr val="0070C0"/>
                </a:solidFill>
              </a:rPr>
              <a:t> of PG chemistry </a:t>
            </a:r>
            <a:endParaRPr lang="en-US" sz="3900" b="1" dirty="0">
              <a:solidFill>
                <a:srgbClr val="0070C0"/>
              </a:solidFill>
            </a:endParaRPr>
          </a:p>
        </p:txBody>
      </p:sp>
    </p:spTree>
    <p:extLst>
      <p:ext uri="{BB962C8B-B14F-4D97-AF65-F5344CB8AC3E}">
        <p14:creationId xmlns:p14="http://schemas.microsoft.com/office/powerpoint/2010/main" xmlns="" val="185345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7EA124B-5E98-9116-984B-C2055EB77E7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6824" y="647904"/>
            <a:ext cx="10635402" cy="5513294"/>
          </a:xfrm>
        </p:spPr>
      </p:pic>
    </p:spTree>
    <p:extLst>
      <p:ext uri="{BB962C8B-B14F-4D97-AF65-F5344CB8AC3E}">
        <p14:creationId xmlns:p14="http://schemas.microsoft.com/office/powerpoint/2010/main" xmlns="" val="231198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xmlns="" id="{2448C040-5A89-9780-B6F8-74301C9ED06E}"/>
              </a:ext>
            </a:extLst>
          </p:cNvPr>
          <p:cNvPicPr>
            <a:picLocks noGrp="1" noChangeAspect="1"/>
          </p:cNvPicPr>
          <p:nvPr>
            <p:ph idx="1"/>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67947" y="501209"/>
            <a:ext cx="10855443" cy="5549967"/>
          </a:xfrm>
        </p:spPr>
      </p:pic>
    </p:spTree>
    <p:extLst>
      <p:ext uri="{BB962C8B-B14F-4D97-AF65-F5344CB8AC3E}">
        <p14:creationId xmlns:p14="http://schemas.microsoft.com/office/powerpoint/2010/main" xmlns="" val="71669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167DB02-8D6F-B1F4-E63A-EDE4F0CA2C8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26866" y="488984"/>
            <a:ext cx="10207540" cy="5687979"/>
          </a:xfrm>
        </p:spPr>
      </p:pic>
    </p:spTree>
    <p:extLst>
      <p:ext uri="{BB962C8B-B14F-4D97-AF65-F5344CB8AC3E}">
        <p14:creationId xmlns:p14="http://schemas.microsoft.com/office/powerpoint/2010/main" xmlns="" val="37815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91E7EA3-0073-AC36-E109-07765A035AF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70150" y="794599"/>
            <a:ext cx="10941016" cy="5382364"/>
          </a:xfrm>
        </p:spPr>
      </p:pic>
    </p:spTree>
    <p:extLst>
      <p:ext uri="{BB962C8B-B14F-4D97-AF65-F5344CB8AC3E}">
        <p14:creationId xmlns:p14="http://schemas.microsoft.com/office/powerpoint/2010/main" xmlns="" val="324656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0E027-8560-A6AB-BCDA-63A1DB8A4511}"/>
              </a:ext>
            </a:extLst>
          </p:cNvPr>
          <p:cNvSpPr>
            <a:spLocks noGrp="1"/>
          </p:cNvSpPr>
          <p:nvPr>
            <p:ph type="title"/>
          </p:nvPr>
        </p:nvSpPr>
        <p:spPr>
          <a:xfrm>
            <a:off x="838200" y="330063"/>
            <a:ext cx="10515600" cy="2693107"/>
          </a:xfrm>
        </p:spPr>
        <p:txBody>
          <a:bodyPr>
            <a:normAutofit/>
          </a:bodyPr>
          <a:lstStyle/>
          <a:p>
            <a:r>
              <a:rPr lang="en-IN" sz="2800" b="1" i="0" dirty="0">
                <a:solidFill>
                  <a:srgbClr val="00B0F0"/>
                </a:solidFill>
                <a:effectLst/>
                <a:latin typeface="Google Sans"/>
              </a:rPr>
              <a:t>The mobile phase</a:t>
            </a:r>
            <a:r>
              <a:rPr lang="en-IN" sz="2800" b="0" i="0" dirty="0">
                <a:solidFill>
                  <a:srgbClr val="202124"/>
                </a:solidFill>
                <a:effectLst/>
                <a:latin typeface="Google Sans"/>
              </a:rPr>
              <a:t>, called </a:t>
            </a:r>
            <a:r>
              <a:rPr lang="en-IN" sz="2800" b="0" i="0" dirty="0">
                <a:solidFill>
                  <a:srgbClr val="040C28"/>
                </a:solidFill>
                <a:effectLst/>
                <a:latin typeface="Google Sans"/>
              </a:rPr>
              <a:t>the eluent</a:t>
            </a:r>
            <a:r>
              <a:rPr lang="en-IN" sz="2800" b="0" i="0" dirty="0">
                <a:solidFill>
                  <a:srgbClr val="202124"/>
                </a:solidFill>
                <a:effectLst/>
                <a:latin typeface="Google Sans"/>
              </a:rPr>
              <a:t>, passes through the column, and this leads to separation of the solute into its components. The </a:t>
            </a:r>
            <a:r>
              <a:rPr lang="en-IN" sz="2800" b="0" i="0" dirty="0" err="1">
                <a:solidFill>
                  <a:srgbClr val="202124"/>
                </a:solidFill>
                <a:effectLst/>
                <a:latin typeface="Google Sans"/>
              </a:rPr>
              <a:t>outcoming</a:t>
            </a:r>
            <a:r>
              <a:rPr lang="en-IN" sz="2800" b="0" i="0" dirty="0">
                <a:solidFill>
                  <a:srgbClr val="202124"/>
                </a:solidFill>
                <a:effectLst/>
                <a:latin typeface="Google Sans"/>
              </a:rPr>
              <a:t> solvent (</a:t>
            </a:r>
            <a:r>
              <a:rPr lang="en-IN" sz="2800" b="0" i="0" dirty="0" err="1">
                <a:solidFill>
                  <a:srgbClr val="202124"/>
                </a:solidFill>
                <a:effectLst/>
                <a:latin typeface="Google Sans"/>
              </a:rPr>
              <a:t>eluate</a:t>
            </a:r>
            <a:r>
              <a:rPr lang="en-IN" sz="2800" b="0" i="0" dirty="0">
                <a:solidFill>
                  <a:srgbClr val="202124"/>
                </a:solidFill>
                <a:effectLst/>
                <a:latin typeface="Google Sans"/>
              </a:rPr>
              <a:t>) from the column is collected in separate fractions, and the compositions are followed using another method. In the case of HPLC, a chromatograph is used.</a:t>
            </a:r>
            <a:endParaRPr lang="en-US" sz="2800" dirty="0"/>
          </a:p>
        </p:txBody>
      </p:sp>
      <p:pic>
        <p:nvPicPr>
          <p:cNvPr id="4" name="Picture 4">
            <a:extLst>
              <a:ext uri="{FF2B5EF4-FFF2-40B4-BE49-F238E27FC236}">
                <a16:creationId xmlns:a16="http://schemas.microsoft.com/office/drawing/2014/main" xmlns="" id="{70A9CAE7-DC04-BE27-107E-4F98F8C09E0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72567" y="3263968"/>
            <a:ext cx="8508321" cy="3068374"/>
          </a:xfrm>
        </p:spPr>
      </p:pic>
    </p:spTree>
    <p:extLst>
      <p:ext uri="{BB962C8B-B14F-4D97-AF65-F5344CB8AC3E}">
        <p14:creationId xmlns:p14="http://schemas.microsoft.com/office/powerpoint/2010/main" xmlns="" val="281986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36A08-B7A0-773A-343B-2A2DC7F67637}"/>
              </a:ext>
            </a:extLst>
          </p:cNvPr>
          <p:cNvSpPr>
            <a:spLocks noGrp="1"/>
          </p:cNvSpPr>
          <p:nvPr>
            <p:ph type="title"/>
          </p:nvPr>
        </p:nvSpPr>
        <p:spPr/>
        <p:txBody>
          <a:bodyPr/>
          <a:lstStyle/>
          <a:p>
            <a:r>
              <a:rPr lang="en-IN" b="1" dirty="0">
                <a:solidFill>
                  <a:srgbClr val="0070C0"/>
                </a:solidFill>
              </a:rPr>
              <a:t>Liquid chromatography </a:t>
            </a:r>
            <a:endParaRPr lang="en-US" b="1" dirty="0">
              <a:solidFill>
                <a:srgbClr val="0070C0"/>
              </a:solidFill>
            </a:endParaRPr>
          </a:p>
        </p:txBody>
      </p:sp>
      <p:pic>
        <p:nvPicPr>
          <p:cNvPr id="4" name="Picture 4">
            <a:extLst>
              <a:ext uri="{FF2B5EF4-FFF2-40B4-BE49-F238E27FC236}">
                <a16:creationId xmlns:a16="http://schemas.microsoft.com/office/drawing/2014/main" xmlns="" id="{0CB4ED62-A754-146D-1021-0F40B4173A6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199" y="1515849"/>
            <a:ext cx="10982987" cy="4977025"/>
          </a:xfrm>
        </p:spPr>
      </p:pic>
    </p:spTree>
    <p:extLst>
      <p:ext uri="{BB962C8B-B14F-4D97-AF65-F5344CB8AC3E}">
        <p14:creationId xmlns:p14="http://schemas.microsoft.com/office/powerpoint/2010/main" xmlns="" val="422491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E219F4D-36B7-9740-936B-63DD748F13B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1209" y="366738"/>
            <a:ext cx="11307753" cy="6148973"/>
          </a:xfrm>
        </p:spPr>
      </p:pic>
    </p:spTree>
    <p:extLst>
      <p:ext uri="{BB962C8B-B14F-4D97-AF65-F5344CB8AC3E}">
        <p14:creationId xmlns:p14="http://schemas.microsoft.com/office/powerpoint/2010/main" xmlns="" val="400134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F2E0272-5EA1-5FDC-0150-8A28EEF869B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16845" y="403412"/>
            <a:ext cx="10941016" cy="6026727"/>
          </a:xfrm>
        </p:spPr>
      </p:pic>
    </p:spTree>
    <p:extLst>
      <p:ext uri="{BB962C8B-B14F-4D97-AF65-F5344CB8AC3E}">
        <p14:creationId xmlns:p14="http://schemas.microsoft.com/office/powerpoint/2010/main" xmlns="" val="366890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81B40E4-8DCB-95A5-64DF-12C45ECA068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6781" y="525657"/>
            <a:ext cx="11222182" cy="5867807"/>
          </a:xfrm>
        </p:spPr>
      </p:pic>
    </p:spTree>
    <p:extLst>
      <p:ext uri="{BB962C8B-B14F-4D97-AF65-F5344CB8AC3E}">
        <p14:creationId xmlns:p14="http://schemas.microsoft.com/office/powerpoint/2010/main" xmlns="" val="366464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B94A4E1-34D5-9937-5FD7-7E28D7A8533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82375" y="452310"/>
            <a:ext cx="10879892" cy="5916706"/>
          </a:xfrm>
        </p:spPr>
      </p:pic>
    </p:spTree>
    <p:extLst>
      <p:ext uri="{BB962C8B-B14F-4D97-AF65-F5344CB8AC3E}">
        <p14:creationId xmlns:p14="http://schemas.microsoft.com/office/powerpoint/2010/main" xmlns="" val="241231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5FF95-8435-8BCB-DE4D-7A9AAE107E93}"/>
              </a:ext>
            </a:extLst>
          </p:cNvPr>
          <p:cNvSpPr>
            <a:spLocks noGrp="1"/>
          </p:cNvSpPr>
          <p:nvPr>
            <p:ph type="title"/>
          </p:nvPr>
        </p:nvSpPr>
        <p:spPr/>
        <p:txBody>
          <a:bodyPr>
            <a:normAutofit fontScale="90000"/>
          </a:bodyPr>
          <a:lstStyle/>
          <a:p>
            <a:r>
              <a:rPr lang="en-IN" sz="3200" b="1" dirty="0">
                <a:solidFill>
                  <a:srgbClr val="C00000"/>
                </a:solidFill>
              </a:rPr>
              <a:t>Column chromatography (Adsorption chromatography)</a:t>
            </a:r>
            <a:br>
              <a:rPr lang="en-IN" sz="3200" b="1" dirty="0">
                <a:solidFill>
                  <a:srgbClr val="C00000"/>
                </a:solidFill>
              </a:rPr>
            </a:br>
            <a:r>
              <a:rPr lang="en-IN" sz="3200" b="1" dirty="0">
                <a:solidFill>
                  <a:srgbClr val="00B050"/>
                </a:solidFill>
              </a:rPr>
              <a:t>Mixture of components separated into individual components due to different adsorption properties of the components.</a:t>
            </a:r>
            <a:endParaRPr lang="en-US" sz="3200" b="1" dirty="0">
              <a:solidFill>
                <a:srgbClr val="00B050"/>
              </a:solidFill>
            </a:endParaRPr>
          </a:p>
        </p:txBody>
      </p:sp>
      <p:pic>
        <p:nvPicPr>
          <p:cNvPr id="4" name="Picture 4">
            <a:extLst>
              <a:ext uri="{FF2B5EF4-FFF2-40B4-BE49-F238E27FC236}">
                <a16:creationId xmlns:a16="http://schemas.microsoft.com/office/drawing/2014/main" xmlns="" id="{4B94B93E-F92B-41D9-A604-E1109E4C972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1858140"/>
            <a:ext cx="10515599" cy="4634736"/>
          </a:xfrm>
        </p:spPr>
      </p:pic>
    </p:spTree>
    <p:extLst>
      <p:ext uri="{BB962C8B-B14F-4D97-AF65-F5344CB8AC3E}">
        <p14:creationId xmlns:p14="http://schemas.microsoft.com/office/powerpoint/2010/main" xmlns="" val="122025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0086B-F8F8-793A-36C9-5123348981F8}"/>
              </a:ext>
            </a:extLst>
          </p:cNvPr>
          <p:cNvSpPr>
            <a:spLocks noGrp="1"/>
          </p:cNvSpPr>
          <p:nvPr>
            <p:ph type="title"/>
          </p:nvPr>
        </p:nvSpPr>
        <p:spPr>
          <a:xfrm>
            <a:off x="410338" y="293390"/>
            <a:ext cx="10897415" cy="2982804"/>
          </a:xfrm>
        </p:spPr>
        <p:txBody>
          <a:bodyPr>
            <a:noAutofit/>
          </a:bodyPr>
          <a:lstStyle/>
          <a:p>
            <a:r>
              <a:rPr lang="en-IN" sz="3600" dirty="0"/>
              <a:t>In a gel filtration chromatography column, the </a:t>
            </a:r>
            <a:r>
              <a:rPr lang="en-IN" sz="3600" b="1" dirty="0">
                <a:solidFill>
                  <a:srgbClr val="00B050"/>
                </a:solidFill>
              </a:rPr>
              <a:t>stationary phase</a:t>
            </a:r>
            <a:r>
              <a:rPr lang="en-IN" sz="3600" dirty="0"/>
              <a:t> is composed of a porous matrix, and the mobile phase is the buffer that flows in between the matrix beads. The beads have a defined pore size range, known as the fractionation range.</a:t>
            </a:r>
            <a:endParaRPr lang="en-US" sz="3600" dirty="0"/>
          </a:p>
        </p:txBody>
      </p:sp>
      <p:pic>
        <p:nvPicPr>
          <p:cNvPr id="4" name="Picture 4">
            <a:extLst>
              <a:ext uri="{FF2B5EF4-FFF2-40B4-BE49-F238E27FC236}">
                <a16:creationId xmlns:a16="http://schemas.microsoft.com/office/drawing/2014/main" xmlns="" id="{AD3933E7-AC82-F4B0-18E3-3600B26EB4B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96235" y="3190620"/>
            <a:ext cx="5122107" cy="3484011"/>
          </a:xfrm>
        </p:spPr>
      </p:pic>
    </p:spTree>
    <p:extLst>
      <p:ext uri="{BB962C8B-B14F-4D97-AF65-F5344CB8AC3E}">
        <p14:creationId xmlns:p14="http://schemas.microsoft.com/office/powerpoint/2010/main" xmlns="" val="367731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E9D065-8243-B068-8327-BA77C29735C8}"/>
              </a:ext>
            </a:extLst>
          </p:cNvPr>
          <p:cNvSpPr>
            <a:spLocks noGrp="1"/>
          </p:cNvSpPr>
          <p:nvPr>
            <p:ph type="title"/>
          </p:nvPr>
        </p:nvSpPr>
        <p:spPr/>
        <p:txBody>
          <a:bodyPr/>
          <a:lstStyle/>
          <a:p>
            <a:r>
              <a:rPr lang="en-IN" b="1" dirty="0">
                <a:solidFill>
                  <a:schemeClr val="accent2">
                    <a:lumMod val="50000"/>
                  </a:schemeClr>
                </a:solidFill>
              </a:rPr>
              <a:t>Capillary electrophoresis</a:t>
            </a:r>
            <a:r>
              <a:rPr lang="en-IN" dirty="0"/>
              <a:t> </a:t>
            </a:r>
            <a:endParaRPr lang="en-US" dirty="0"/>
          </a:p>
        </p:txBody>
      </p:sp>
      <p:pic>
        <p:nvPicPr>
          <p:cNvPr id="7" name="Picture 7">
            <a:extLst>
              <a:ext uri="{FF2B5EF4-FFF2-40B4-BE49-F238E27FC236}">
                <a16:creationId xmlns:a16="http://schemas.microsoft.com/office/drawing/2014/main" xmlns="" id="{D526AE99-1982-AB5B-60BB-199A45F7784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1690687"/>
            <a:ext cx="10995212" cy="4802187"/>
          </a:xfrm>
        </p:spPr>
      </p:pic>
    </p:spTree>
    <p:extLst>
      <p:ext uri="{BB962C8B-B14F-4D97-AF65-F5344CB8AC3E}">
        <p14:creationId xmlns:p14="http://schemas.microsoft.com/office/powerpoint/2010/main" xmlns="" val="172694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59372E0-0A65-93C5-21F0-C5A195615BD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60129" y="403412"/>
            <a:ext cx="10953240" cy="5773551"/>
          </a:xfrm>
        </p:spPr>
      </p:pic>
    </p:spTree>
    <p:extLst>
      <p:ext uri="{BB962C8B-B14F-4D97-AF65-F5344CB8AC3E}">
        <p14:creationId xmlns:p14="http://schemas.microsoft.com/office/powerpoint/2010/main" xmlns="" val="316772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91494D7-F65C-935A-5742-AB6EF1CAACC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9027" y="562331"/>
            <a:ext cx="10879893" cy="5659989"/>
          </a:xfrm>
        </p:spPr>
      </p:pic>
    </p:spTree>
    <p:extLst>
      <p:ext uri="{BB962C8B-B14F-4D97-AF65-F5344CB8AC3E}">
        <p14:creationId xmlns:p14="http://schemas.microsoft.com/office/powerpoint/2010/main" xmlns="" val="17055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4EBDC7C-BA0D-2C7A-4FEA-82147F928AE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3456" y="611230"/>
            <a:ext cx="10855442" cy="5561764"/>
          </a:xfrm>
        </p:spPr>
      </p:pic>
    </p:spTree>
    <p:extLst>
      <p:ext uri="{BB962C8B-B14F-4D97-AF65-F5344CB8AC3E}">
        <p14:creationId xmlns:p14="http://schemas.microsoft.com/office/powerpoint/2010/main" xmlns="" val="65674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C86B229-7692-3CE3-26BC-1E01533A4EB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47904" y="635679"/>
            <a:ext cx="10977690" cy="5745562"/>
          </a:xfrm>
        </p:spPr>
      </p:pic>
    </p:spTree>
    <p:extLst>
      <p:ext uri="{BB962C8B-B14F-4D97-AF65-F5344CB8AC3E}">
        <p14:creationId xmlns:p14="http://schemas.microsoft.com/office/powerpoint/2010/main" xmlns="" val="89822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881FDBD-04F9-F69D-AA50-AEBD818EB9B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60127" y="440086"/>
            <a:ext cx="11038813" cy="5880032"/>
          </a:xfrm>
        </p:spPr>
      </p:pic>
    </p:spTree>
    <p:extLst>
      <p:ext uri="{BB962C8B-B14F-4D97-AF65-F5344CB8AC3E}">
        <p14:creationId xmlns:p14="http://schemas.microsoft.com/office/powerpoint/2010/main" xmlns="" val="420034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11F4D-13BE-6877-6ADC-7DD8541140AF}"/>
              </a:ext>
            </a:extLst>
          </p:cNvPr>
          <p:cNvSpPr>
            <a:spLocks noGrp="1"/>
          </p:cNvSpPr>
          <p:nvPr>
            <p:ph type="title"/>
          </p:nvPr>
        </p:nvSpPr>
        <p:spPr>
          <a:xfrm>
            <a:off x="838200" y="365126"/>
            <a:ext cx="10515600" cy="845110"/>
          </a:xfrm>
        </p:spPr>
        <p:txBody>
          <a:bodyPr/>
          <a:lstStyle/>
          <a:p>
            <a:r>
              <a:rPr lang="en-IN" b="1" dirty="0">
                <a:solidFill>
                  <a:srgbClr val="7030A0"/>
                </a:solidFill>
              </a:rPr>
              <a:t>Capillary electrophoresis</a:t>
            </a:r>
            <a:r>
              <a:rPr lang="en-IN" dirty="0"/>
              <a:t> </a:t>
            </a:r>
            <a:endParaRPr lang="en-US" dirty="0"/>
          </a:p>
        </p:txBody>
      </p:sp>
      <p:pic>
        <p:nvPicPr>
          <p:cNvPr id="4" name="Picture 4">
            <a:extLst>
              <a:ext uri="{FF2B5EF4-FFF2-40B4-BE49-F238E27FC236}">
                <a16:creationId xmlns:a16="http://schemas.microsoft.com/office/drawing/2014/main" xmlns="" id="{9261E8A5-3652-70FF-A533-6CBD25AA457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26867" y="1344706"/>
            <a:ext cx="10745422" cy="5060984"/>
          </a:xfrm>
        </p:spPr>
      </p:pic>
    </p:spTree>
    <p:extLst>
      <p:ext uri="{BB962C8B-B14F-4D97-AF65-F5344CB8AC3E}">
        <p14:creationId xmlns:p14="http://schemas.microsoft.com/office/powerpoint/2010/main" xmlns="" val="130199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AE45AC9-9413-8ED0-3D10-CFB8122D5B8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1251" y="366738"/>
            <a:ext cx="10879893" cy="6087850"/>
          </a:xfrm>
        </p:spPr>
      </p:pic>
    </p:spTree>
    <p:extLst>
      <p:ext uri="{BB962C8B-B14F-4D97-AF65-F5344CB8AC3E}">
        <p14:creationId xmlns:p14="http://schemas.microsoft.com/office/powerpoint/2010/main" xmlns="" val="215989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02538B-D1F3-EA70-59CA-660E2711D4AC}"/>
              </a:ext>
            </a:extLst>
          </p:cNvPr>
          <p:cNvSpPr>
            <a:spLocks noGrp="1"/>
          </p:cNvSpPr>
          <p:nvPr>
            <p:ph idx="1"/>
          </p:nvPr>
        </p:nvSpPr>
        <p:spPr>
          <a:xfrm>
            <a:off x="838200" y="513433"/>
            <a:ext cx="10515600" cy="5663530"/>
          </a:xfrm>
        </p:spPr>
        <p:txBody>
          <a:bodyPr>
            <a:normAutofit/>
          </a:bodyPr>
          <a:lstStyle/>
          <a:p>
            <a:pPr marL="0" indent="0" algn="ctr">
              <a:buNone/>
            </a:pPr>
            <a:endParaRPr lang="en-IN" sz="9600" b="1" dirty="0">
              <a:solidFill>
                <a:schemeClr val="accent2">
                  <a:lumMod val="50000"/>
                </a:schemeClr>
              </a:solidFill>
            </a:endParaRPr>
          </a:p>
          <a:p>
            <a:pPr marL="0" indent="0" algn="ctr">
              <a:buNone/>
            </a:pPr>
            <a:r>
              <a:rPr lang="en-IN" sz="9600" b="1" dirty="0">
                <a:solidFill>
                  <a:schemeClr val="accent2">
                    <a:lumMod val="50000"/>
                  </a:schemeClr>
                </a:solidFill>
              </a:rPr>
              <a:t>THANK YOU </a:t>
            </a:r>
            <a:endParaRPr lang="en-US" sz="9600" b="1" dirty="0">
              <a:solidFill>
                <a:schemeClr val="accent2">
                  <a:lumMod val="50000"/>
                </a:schemeClr>
              </a:solidFill>
            </a:endParaRPr>
          </a:p>
        </p:txBody>
      </p:sp>
    </p:spTree>
    <p:extLst>
      <p:ext uri="{BB962C8B-B14F-4D97-AF65-F5344CB8AC3E}">
        <p14:creationId xmlns:p14="http://schemas.microsoft.com/office/powerpoint/2010/main" xmlns="" val="327413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156AB5E-7A94-B74D-2510-BBDE176852E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74556" y="574556"/>
            <a:ext cx="11087711" cy="5602407"/>
          </a:xfrm>
        </p:spPr>
      </p:pic>
    </p:spTree>
    <p:extLst>
      <p:ext uri="{BB962C8B-B14F-4D97-AF65-F5344CB8AC3E}">
        <p14:creationId xmlns:p14="http://schemas.microsoft.com/office/powerpoint/2010/main" xmlns="" val="16726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94174D5-A46B-F615-E337-026A8F760DC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47905" y="476759"/>
            <a:ext cx="10928790" cy="6014503"/>
          </a:xfrm>
        </p:spPr>
      </p:pic>
    </p:spTree>
    <p:extLst>
      <p:ext uri="{BB962C8B-B14F-4D97-AF65-F5344CB8AC3E}">
        <p14:creationId xmlns:p14="http://schemas.microsoft.com/office/powerpoint/2010/main" xmlns="" val="340083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2E928EE-8CAE-0991-ED8A-BFEF0C665BD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52524" y="476759"/>
            <a:ext cx="9315143" cy="5892257"/>
          </a:xfrm>
        </p:spPr>
      </p:pic>
    </p:spTree>
    <p:extLst>
      <p:ext uri="{BB962C8B-B14F-4D97-AF65-F5344CB8AC3E}">
        <p14:creationId xmlns:p14="http://schemas.microsoft.com/office/powerpoint/2010/main" xmlns="" val="373820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61A661-C2CA-0BF3-6E33-BA55242D5611}"/>
              </a:ext>
            </a:extLst>
          </p:cNvPr>
          <p:cNvSpPr>
            <a:spLocks noGrp="1"/>
          </p:cNvSpPr>
          <p:nvPr>
            <p:ph idx="1"/>
          </p:nvPr>
        </p:nvSpPr>
        <p:spPr>
          <a:xfrm>
            <a:off x="434787" y="562331"/>
            <a:ext cx="11337501" cy="5843359"/>
          </a:xfrm>
        </p:spPr>
        <p:txBody>
          <a:bodyPr>
            <a:noAutofit/>
          </a:bodyPr>
          <a:lstStyle/>
          <a:p>
            <a:pPr marL="0" indent="0">
              <a:buNone/>
            </a:pPr>
            <a:r>
              <a:rPr lang="en-IN" sz="3200" b="1" dirty="0">
                <a:solidFill>
                  <a:srgbClr val="C00000"/>
                </a:solidFill>
              </a:rPr>
              <a:t>Adsorption isotherms:-</a:t>
            </a:r>
          </a:p>
          <a:p>
            <a:pPr marL="0" indent="0">
              <a:buNone/>
            </a:pPr>
            <a:r>
              <a:rPr lang="en-IN" sz="3200" dirty="0"/>
              <a:t>Adsorption isotherms is the relationship between the </a:t>
            </a:r>
            <a:r>
              <a:rPr lang="en-IN" sz="3200" dirty="0" err="1"/>
              <a:t>adsorbate</a:t>
            </a:r>
            <a:r>
              <a:rPr lang="en-IN" sz="3200" dirty="0"/>
              <a:t> in the liquid phase and the </a:t>
            </a:r>
            <a:r>
              <a:rPr lang="en-IN" sz="3200" dirty="0" err="1"/>
              <a:t>adsorbate</a:t>
            </a:r>
            <a:r>
              <a:rPr lang="en-IN" sz="3200" dirty="0"/>
              <a:t> adsorbed on the surface of the adsorbent at equilibrium at constant temperature.</a:t>
            </a:r>
          </a:p>
          <a:p>
            <a:pPr marL="0" indent="0">
              <a:buNone/>
            </a:pPr>
            <a:r>
              <a:rPr lang="en-IN" sz="3200" dirty="0"/>
              <a:t>An adsorption isotherm is a graph that represent the variation in the amount of </a:t>
            </a:r>
            <a:r>
              <a:rPr lang="en-IN" sz="3200" dirty="0" err="1"/>
              <a:t>adsorbate</a:t>
            </a:r>
            <a:r>
              <a:rPr lang="en-IN" sz="3200" dirty="0"/>
              <a:t> (x)adsorbed on the surface of the adsorbent with the change in pressure at a constant temperature.</a:t>
            </a:r>
          </a:p>
          <a:p>
            <a:pPr marL="0" indent="0">
              <a:buNone/>
            </a:pPr>
            <a:r>
              <a:rPr lang="en-IN" sz="3200" dirty="0">
                <a:solidFill>
                  <a:srgbClr val="7030A0"/>
                </a:solidFill>
              </a:rPr>
              <a:t>The adsorption isotherms are three </a:t>
            </a:r>
            <a:r>
              <a:rPr lang="en-IN" sz="3200" dirty="0" err="1">
                <a:solidFill>
                  <a:srgbClr val="7030A0"/>
                </a:solidFill>
              </a:rPr>
              <a:t>types,their</a:t>
            </a:r>
            <a:r>
              <a:rPr lang="en-IN" sz="3200" dirty="0">
                <a:solidFill>
                  <a:srgbClr val="7030A0"/>
                </a:solidFill>
              </a:rPr>
              <a:t> are</a:t>
            </a:r>
          </a:p>
          <a:p>
            <a:pPr marL="0" indent="0">
              <a:buNone/>
            </a:pPr>
            <a:r>
              <a:rPr lang="en-IN" sz="3200" dirty="0"/>
              <a:t>Linear Adsorption isotherms</a:t>
            </a:r>
          </a:p>
          <a:p>
            <a:pPr marL="0" indent="0">
              <a:buNone/>
            </a:pPr>
            <a:r>
              <a:rPr lang="en-IN" sz="3200" dirty="0"/>
              <a:t>Convex Adsorption isotherms</a:t>
            </a:r>
          </a:p>
          <a:p>
            <a:pPr marL="0" indent="0">
              <a:buNone/>
            </a:pPr>
            <a:r>
              <a:rPr lang="en-IN" sz="3200" dirty="0"/>
              <a:t>Concave adsorption isotherms </a:t>
            </a:r>
            <a:endParaRPr lang="en-US" sz="3200" dirty="0"/>
          </a:p>
        </p:txBody>
      </p:sp>
    </p:spTree>
    <p:extLst>
      <p:ext uri="{BB962C8B-B14F-4D97-AF65-F5344CB8AC3E}">
        <p14:creationId xmlns:p14="http://schemas.microsoft.com/office/powerpoint/2010/main" xmlns="" val="8162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EF75B8C2-059A-53AD-E2B3-172C4711D2D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50108" y="513433"/>
            <a:ext cx="11002138" cy="5663530"/>
          </a:xfrm>
        </p:spPr>
      </p:pic>
    </p:spTree>
    <p:extLst>
      <p:ext uri="{BB962C8B-B14F-4D97-AF65-F5344CB8AC3E}">
        <p14:creationId xmlns:p14="http://schemas.microsoft.com/office/powerpoint/2010/main" xmlns="" val="39655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DDB0F-D83C-9D2C-8E1C-BD80A039DEEC}"/>
              </a:ext>
            </a:extLst>
          </p:cNvPr>
          <p:cNvSpPr>
            <a:spLocks noGrp="1"/>
          </p:cNvSpPr>
          <p:nvPr>
            <p:ph type="title"/>
          </p:nvPr>
        </p:nvSpPr>
        <p:spPr>
          <a:xfrm>
            <a:off x="745700" y="317840"/>
            <a:ext cx="10925939" cy="3111160"/>
          </a:xfrm>
        </p:spPr>
        <p:txBody>
          <a:bodyPr>
            <a:normAutofit/>
          </a:bodyPr>
          <a:lstStyle/>
          <a:p>
            <a:r>
              <a:rPr lang="en-IN" sz="3600" b="1" dirty="0">
                <a:solidFill>
                  <a:srgbClr val="FFC000"/>
                </a:solidFill>
              </a:rPr>
              <a:t>Stationary phase </a:t>
            </a:r>
            <a:r>
              <a:rPr lang="en-IN" sz="3600" dirty="0"/>
              <a:t>– Adsorbent is the stationary phase in adsorption chromatography. The forces involved help to remove solutes from the adsorbent so that they can move with the mobile phase. Mobile phase – Either a liquid or a gas is used as a mobile phase in adsorption chromatography</a:t>
            </a:r>
            <a:endParaRPr lang="en-US" sz="3600" dirty="0"/>
          </a:p>
        </p:txBody>
      </p:sp>
      <p:sp>
        <p:nvSpPr>
          <p:cNvPr id="3" name="Content Placeholder 2">
            <a:extLst>
              <a:ext uri="{FF2B5EF4-FFF2-40B4-BE49-F238E27FC236}">
                <a16:creationId xmlns:a16="http://schemas.microsoft.com/office/drawing/2014/main" xmlns="" id="{386C9296-9C9C-443D-A7E6-D40CD8D10A1D}"/>
              </a:ext>
            </a:extLst>
          </p:cNvPr>
          <p:cNvSpPr>
            <a:spLocks noGrp="1"/>
          </p:cNvSpPr>
          <p:nvPr>
            <p:ph idx="1"/>
          </p:nvPr>
        </p:nvSpPr>
        <p:spPr>
          <a:xfrm>
            <a:off x="745700" y="3560899"/>
            <a:ext cx="10515600" cy="3111160"/>
          </a:xfrm>
        </p:spPr>
        <p:txBody>
          <a:bodyPr>
            <a:normAutofit/>
          </a:bodyPr>
          <a:lstStyle/>
          <a:p>
            <a:pPr marL="0" indent="0">
              <a:buNone/>
            </a:pPr>
            <a:r>
              <a:rPr lang="en-IN" sz="3600" dirty="0"/>
              <a:t>The stationary phase is a porous solid (e.g., glass, silica, or alumina) that is packed into a glass or metal tube or that constitutes the walls of an open-tube capillary.</a:t>
            </a:r>
            <a:endParaRPr lang="en-US" sz="3600" dirty="0"/>
          </a:p>
        </p:txBody>
      </p:sp>
    </p:spTree>
    <p:extLst>
      <p:ext uri="{BB962C8B-B14F-4D97-AF65-F5344CB8AC3E}">
        <p14:creationId xmlns:p14="http://schemas.microsoft.com/office/powerpoint/2010/main" xmlns="" val="228515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9041B3B-70F3-0615-7063-8E7473A84A2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569584" y="440086"/>
            <a:ext cx="5464396" cy="5736877"/>
          </a:xfrm>
        </p:spPr>
      </p:pic>
    </p:spTree>
    <p:extLst>
      <p:ext uri="{BB962C8B-B14F-4D97-AF65-F5344CB8AC3E}">
        <p14:creationId xmlns:p14="http://schemas.microsoft.com/office/powerpoint/2010/main" xmlns="" val="239927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Custom</PresentationFormat>
  <Paragraphs>23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Column chromatography (Adsorption chromatography) Mixture of components separated into individual components due to different adsorption properties of the components.</vt:lpstr>
      <vt:lpstr>Slide 3</vt:lpstr>
      <vt:lpstr>Slide 4</vt:lpstr>
      <vt:lpstr>Slide 5</vt:lpstr>
      <vt:lpstr>Slide 6</vt:lpstr>
      <vt:lpstr>Slide 7</vt:lpstr>
      <vt:lpstr>Stationary phase – Adsorbent is the stationary phase in adsorption chromatography. The forces involved help to remove solutes from the adsorbent so that they can move with the mobile phase. Mobile phase – Either a liquid or a gas is used as a mobile phase in adsorption chromatography</vt:lpstr>
      <vt:lpstr>Slide 9</vt:lpstr>
      <vt:lpstr>Slide 10</vt:lpstr>
      <vt:lpstr>Slide 11</vt:lpstr>
      <vt:lpstr>Slide 12</vt:lpstr>
      <vt:lpstr>Slide 13</vt:lpstr>
      <vt:lpstr>The mobile phase, called the eluent, passes through the column, and this leads to separation of the solute into its components. The outcoming solvent (eluate) from the column is collected in separate fractions, and the compositions are followed using another method. In the case of HPLC, a chromatograph is used.</vt:lpstr>
      <vt:lpstr>Liquid chromatography </vt:lpstr>
      <vt:lpstr>Slide 16</vt:lpstr>
      <vt:lpstr>Slide 17</vt:lpstr>
      <vt:lpstr>Slide 18</vt:lpstr>
      <vt:lpstr>Slide 19</vt:lpstr>
      <vt:lpstr>In a gel filtration chromatography column, the stationary phase is composed of a porous matrix, and the mobile phase is the buffer that flows in between the matrix beads. The beads have a defined pore size range, known as the fractionation range.</vt:lpstr>
      <vt:lpstr>Capillary electrophoresis </vt:lpstr>
      <vt:lpstr>Slide 22</vt:lpstr>
      <vt:lpstr>Slide 23</vt:lpstr>
      <vt:lpstr>Slide 24</vt:lpstr>
      <vt:lpstr>Slide 25</vt:lpstr>
      <vt:lpstr>Slide 26</vt:lpstr>
      <vt:lpstr>Capillary electrophoresis </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DNR-ORGANIC</cp:lastModifiedBy>
  <cp:revision>21</cp:revision>
  <dcterms:created xsi:type="dcterms:W3CDTF">2023-03-14T14:12:10Z</dcterms:created>
  <dcterms:modified xsi:type="dcterms:W3CDTF">2024-06-15T12:49:08Z</dcterms:modified>
</cp:coreProperties>
</file>