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57" r:id="rId4"/>
    <p:sldId id="258" r:id="rId5"/>
    <p:sldId id="259" r:id="rId6"/>
    <p:sldId id="260" r:id="rId7"/>
    <p:sldId id="261" r:id="rId8"/>
    <p:sldId id="262" r:id="rId9"/>
    <p:sldId id="263" r:id="rId10"/>
    <p:sldId id="269" r:id="rId11"/>
    <p:sldId id="270" r:id="rId12"/>
    <p:sldId id="272" r:id="rId13"/>
    <p:sldId id="264" r:id="rId14"/>
    <p:sldId id="266" r:id="rId15"/>
    <p:sldId id="267" r:id="rId16"/>
    <p:sldId id="268" r:id="rId17"/>
    <p:sldId id="271" r:id="rId18"/>
    <p:sldId id="273" r:id="rId19"/>
    <p:sldId id="275" r:id="rId20"/>
    <p:sldId id="274" r:id="rId21"/>
    <p:sldId id="276" r:id="rId22"/>
    <p:sldId id="277" r:id="rId23"/>
    <p:sldId id="278" r:id="rId24"/>
    <p:sldId id="279" r:id="rId25"/>
    <p:sldId id="280" r:id="rId26"/>
    <p:sldId id="285" r:id="rId27"/>
    <p:sldId id="282" r:id="rId28"/>
    <p:sldId id="283" r:id="rId29"/>
    <p:sldId id="284" r:id="rId30"/>
    <p:sldId id="286" r:id="rId31"/>
    <p:sldId id="287" r:id="rId32"/>
    <p:sldId id="288" r:id="rId33"/>
    <p:sldId id="289" r:id="rId34"/>
    <p:sldId id="290" r:id="rId35"/>
    <p:sldId id="291" r:id="rId36"/>
    <p:sldId id="293" r:id="rId37"/>
    <p:sldId id="294" r:id="rId38"/>
    <p:sldId id="295" r:id="rId39"/>
    <p:sldId id="296" r:id="rId40"/>
    <p:sldId id="297" r:id="rId41"/>
    <p:sldId id="298" r:id="rId42"/>
    <p:sldId id="330"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138" y="-240"/>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pPr/>
              <a:t>6/15/2024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6/15/2024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6/15/2024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6/15/2024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6/15/2024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6/15/2024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6/15/2024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6/15/2024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6/15/2024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6/15/2024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6/15/2024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6/15/2024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6/15/2024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6/15/2024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6/15/2024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6/15/2024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6/15/2024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6/15/2024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3ED2527B-072E-A20F-6957-7A25CA14E3C8}"/>
              </a:ext>
            </a:extLst>
          </p:cNvPr>
          <p:cNvSpPr>
            <a:spLocks noGrp="1"/>
          </p:cNvSpPr>
          <p:nvPr>
            <p:ph type="subTitle" idx="1"/>
          </p:nvPr>
        </p:nvSpPr>
        <p:spPr>
          <a:xfrm>
            <a:off x="2530492" y="317839"/>
            <a:ext cx="9021754" cy="6161197"/>
          </a:xfrm>
        </p:spPr>
        <p:txBody>
          <a:bodyPr>
            <a:normAutofit/>
          </a:bodyPr>
          <a:lstStyle/>
          <a:p>
            <a:endParaRPr lang="en-IN" dirty="0"/>
          </a:p>
          <a:p>
            <a:endParaRPr lang="en-IN" dirty="0"/>
          </a:p>
          <a:p>
            <a:endParaRPr lang="en-IN" sz="6000" dirty="0"/>
          </a:p>
          <a:p>
            <a:pPr algn="ctr"/>
            <a:r>
              <a:rPr lang="en-IN" sz="6000" dirty="0">
                <a:solidFill>
                  <a:schemeClr val="accent3"/>
                </a:solidFill>
              </a:rPr>
              <a:t>Chromatography –</a:t>
            </a:r>
            <a:r>
              <a:rPr lang="en-IN" sz="6000" dirty="0" smtClean="0">
                <a:solidFill>
                  <a:schemeClr val="accent3"/>
                </a:solidFill>
              </a:rPr>
              <a:t>Iii</a:t>
            </a:r>
            <a:endParaRPr lang="en-IN" sz="6000" dirty="0">
              <a:solidFill>
                <a:schemeClr val="accent4">
                  <a:lumMod val="75000"/>
                </a:schemeClr>
              </a:solidFill>
            </a:endParaRPr>
          </a:p>
          <a:p>
            <a:pPr algn="r"/>
            <a:r>
              <a:rPr lang="en-IN" sz="2200" dirty="0" err="1">
                <a:solidFill>
                  <a:schemeClr val="accent6">
                    <a:lumMod val="20000"/>
                    <a:lumOff val="80000"/>
                  </a:schemeClr>
                </a:solidFill>
              </a:rPr>
              <a:t>T.Mounica</a:t>
            </a:r>
            <a:endParaRPr lang="en-IN" sz="2200" dirty="0">
              <a:solidFill>
                <a:schemeClr val="accent6">
                  <a:lumMod val="20000"/>
                  <a:lumOff val="80000"/>
                </a:schemeClr>
              </a:solidFill>
            </a:endParaRPr>
          </a:p>
          <a:p>
            <a:pPr algn="r"/>
            <a:r>
              <a:rPr lang="en-IN" sz="2200" dirty="0" err="1">
                <a:solidFill>
                  <a:schemeClr val="accent6">
                    <a:lumMod val="20000"/>
                    <a:lumOff val="80000"/>
                  </a:schemeClr>
                </a:solidFill>
              </a:rPr>
              <a:t>Dept</a:t>
            </a:r>
            <a:r>
              <a:rPr lang="en-IN" sz="2200" dirty="0">
                <a:solidFill>
                  <a:schemeClr val="accent6">
                    <a:lumMod val="20000"/>
                    <a:lumOff val="80000"/>
                  </a:schemeClr>
                </a:solidFill>
              </a:rPr>
              <a:t> of </a:t>
            </a:r>
            <a:r>
              <a:rPr lang="en-IN" sz="2200" dirty="0" err="1">
                <a:solidFill>
                  <a:schemeClr val="accent6">
                    <a:lumMod val="20000"/>
                    <a:lumOff val="80000"/>
                  </a:schemeClr>
                </a:solidFill>
              </a:rPr>
              <a:t>pg</a:t>
            </a:r>
            <a:r>
              <a:rPr lang="en-IN" sz="2200" dirty="0">
                <a:solidFill>
                  <a:schemeClr val="accent6">
                    <a:lumMod val="20000"/>
                    <a:lumOff val="80000"/>
                  </a:schemeClr>
                </a:solidFill>
              </a:rPr>
              <a:t> chemistry </a:t>
            </a:r>
            <a:endParaRPr lang="en-US" sz="2200" dirty="0">
              <a:solidFill>
                <a:schemeClr val="accent6">
                  <a:lumMod val="20000"/>
                  <a:lumOff val="80000"/>
                </a:schemeClr>
              </a:solidFill>
            </a:endParaRPr>
          </a:p>
        </p:txBody>
      </p:sp>
    </p:spTree>
    <p:extLst>
      <p:ext uri="{BB962C8B-B14F-4D97-AF65-F5344CB8AC3E}">
        <p14:creationId xmlns:p14="http://schemas.microsoft.com/office/powerpoint/2010/main" xmlns="" val="3025784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32BB69-7D96-7DC3-FDAF-5E91B366EA5F}"/>
              </a:ext>
            </a:extLst>
          </p:cNvPr>
          <p:cNvSpPr>
            <a:spLocks noGrp="1"/>
          </p:cNvSpPr>
          <p:nvPr>
            <p:ph type="title"/>
          </p:nvPr>
        </p:nvSpPr>
        <p:spPr>
          <a:xfrm>
            <a:off x="1443084" y="293391"/>
            <a:ext cx="9811541" cy="1087990"/>
          </a:xfrm>
        </p:spPr>
        <p:txBody>
          <a:bodyPr/>
          <a:lstStyle/>
          <a:p>
            <a:r>
              <a:rPr lang="en-IN" b="1" dirty="0">
                <a:solidFill>
                  <a:schemeClr val="accent3">
                    <a:lumMod val="50000"/>
                  </a:schemeClr>
                </a:solidFill>
              </a:rPr>
              <a:t>Sample injection port</a:t>
            </a:r>
            <a:endParaRPr lang="en-US" b="1" dirty="0">
              <a:solidFill>
                <a:schemeClr val="accent3">
                  <a:lumMod val="50000"/>
                </a:schemeClr>
              </a:solidFill>
            </a:endParaRPr>
          </a:p>
        </p:txBody>
      </p:sp>
      <p:pic>
        <p:nvPicPr>
          <p:cNvPr id="4" name="Picture 4">
            <a:extLst>
              <a:ext uri="{FF2B5EF4-FFF2-40B4-BE49-F238E27FC236}">
                <a16:creationId xmlns:a16="http://schemas.microsoft.com/office/drawing/2014/main" xmlns="" id="{82D3BAD3-399C-A70E-6561-03218107BB44}"/>
              </a:ext>
            </a:extLst>
          </p:cNvPr>
          <p:cNvPicPr>
            <a:picLocks noGrp="1" noChangeAspect="1"/>
          </p:cNvPicPr>
          <p:nvPr>
            <p:ph idx="1"/>
          </p:nvPr>
        </p:nvPicPr>
        <p:blipFill>
          <a:blip r:embed="rId2"/>
          <a:stretch>
            <a:fillRect/>
          </a:stretch>
        </p:blipFill>
        <p:spPr>
          <a:xfrm>
            <a:off x="1443085" y="1381381"/>
            <a:ext cx="9681300" cy="5378822"/>
          </a:xfrm>
        </p:spPr>
      </p:pic>
    </p:spTree>
    <p:extLst>
      <p:ext uri="{BB962C8B-B14F-4D97-AF65-F5344CB8AC3E}">
        <p14:creationId xmlns:p14="http://schemas.microsoft.com/office/powerpoint/2010/main" xmlns="" val="625398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BCA258BB-6B28-7718-204A-D93D453E38A0}"/>
              </a:ext>
            </a:extLst>
          </p:cNvPr>
          <p:cNvPicPr>
            <a:picLocks noGrp="1" noChangeAspect="1"/>
          </p:cNvPicPr>
          <p:nvPr>
            <p:ph idx="1"/>
          </p:nvPr>
        </p:nvPicPr>
        <p:blipFill>
          <a:blip r:embed="rId2"/>
          <a:stretch>
            <a:fillRect/>
          </a:stretch>
        </p:blipFill>
        <p:spPr>
          <a:xfrm>
            <a:off x="1246910" y="317840"/>
            <a:ext cx="10024170" cy="6369016"/>
          </a:xfrm>
        </p:spPr>
      </p:pic>
    </p:spTree>
    <p:extLst>
      <p:ext uri="{BB962C8B-B14F-4D97-AF65-F5344CB8AC3E}">
        <p14:creationId xmlns:p14="http://schemas.microsoft.com/office/powerpoint/2010/main" xmlns="" val="3319159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8E5F0C46-629E-6D94-C0A9-DF14A0B4ECCF}"/>
              </a:ext>
            </a:extLst>
          </p:cNvPr>
          <p:cNvPicPr>
            <a:picLocks noGrp="1" noChangeAspect="1"/>
          </p:cNvPicPr>
          <p:nvPr>
            <p:ph idx="1"/>
          </p:nvPr>
        </p:nvPicPr>
        <p:blipFill>
          <a:blip r:embed="rId2"/>
          <a:stretch>
            <a:fillRect/>
          </a:stretch>
        </p:blipFill>
        <p:spPr>
          <a:xfrm>
            <a:off x="1344706" y="305615"/>
            <a:ext cx="9963048" cy="6344567"/>
          </a:xfrm>
        </p:spPr>
      </p:pic>
    </p:spTree>
    <p:extLst>
      <p:ext uri="{BB962C8B-B14F-4D97-AF65-F5344CB8AC3E}">
        <p14:creationId xmlns:p14="http://schemas.microsoft.com/office/powerpoint/2010/main" xmlns="" val="145836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A44827-056F-A45D-4728-6E0BCD7AAC66}"/>
              </a:ext>
            </a:extLst>
          </p:cNvPr>
          <p:cNvSpPr>
            <a:spLocks noGrp="1"/>
          </p:cNvSpPr>
          <p:nvPr>
            <p:ph type="title"/>
          </p:nvPr>
        </p:nvSpPr>
        <p:spPr>
          <a:xfrm>
            <a:off x="1361456" y="97798"/>
            <a:ext cx="9905998" cy="2383797"/>
          </a:xfrm>
        </p:spPr>
        <p:txBody>
          <a:bodyPr>
            <a:normAutofit fontScale="90000"/>
          </a:bodyPr>
          <a:lstStyle/>
          <a:p>
            <a:r>
              <a:rPr lang="en-IN" b="1" dirty="0">
                <a:solidFill>
                  <a:srgbClr val="002060"/>
                </a:solidFill>
              </a:rPr>
              <a:t>Gas chromatography
A packed column</a:t>
            </a:r>
            <a:r>
              <a:rPr lang="en-IN" dirty="0"/>
              <a:t> contains particles that either constitute or support the stationary phase, and the mobile phase flows through the channels of the interstitial spaces.</a:t>
            </a:r>
            <a:endParaRPr lang="en-US" dirty="0"/>
          </a:p>
        </p:txBody>
      </p:sp>
      <p:pic>
        <p:nvPicPr>
          <p:cNvPr id="4" name="Picture 4">
            <a:extLst>
              <a:ext uri="{FF2B5EF4-FFF2-40B4-BE49-F238E27FC236}">
                <a16:creationId xmlns:a16="http://schemas.microsoft.com/office/drawing/2014/main" xmlns="" id="{6AD80FE2-CD8F-76F4-309A-B2652B17216F}"/>
              </a:ext>
            </a:extLst>
          </p:cNvPr>
          <p:cNvPicPr>
            <a:picLocks noGrp="1" noChangeAspect="1"/>
          </p:cNvPicPr>
          <p:nvPr>
            <p:ph idx="1"/>
          </p:nvPr>
        </p:nvPicPr>
        <p:blipFill>
          <a:blip r:embed="rId2"/>
          <a:stretch>
            <a:fillRect/>
          </a:stretch>
        </p:blipFill>
        <p:spPr>
          <a:xfrm>
            <a:off x="1491401" y="2481595"/>
            <a:ext cx="9776053" cy="4278607"/>
          </a:xfrm>
        </p:spPr>
      </p:pic>
    </p:spTree>
    <p:extLst>
      <p:ext uri="{BB962C8B-B14F-4D97-AF65-F5344CB8AC3E}">
        <p14:creationId xmlns:p14="http://schemas.microsoft.com/office/powerpoint/2010/main" xmlns="" val="4068202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46E65E-41F3-174D-EE2F-77A4D8E6F165}"/>
              </a:ext>
            </a:extLst>
          </p:cNvPr>
          <p:cNvSpPr>
            <a:spLocks noGrp="1"/>
          </p:cNvSpPr>
          <p:nvPr>
            <p:ph type="title"/>
          </p:nvPr>
        </p:nvSpPr>
        <p:spPr>
          <a:xfrm>
            <a:off x="1136888" y="158921"/>
            <a:ext cx="10509529" cy="3172852"/>
          </a:xfrm>
        </p:spPr>
        <p:txBody>
          <a:bodyPr>
            <a:normAutofit fontScale="90000"/>
          </a:bodyPr>
          <a:lstStyle/>
          <a:p>
            <a:r>
              <a:rPr lang="en-IN" b="1" dirty="0">
                <a:solidFill>
                  <a:schemeClr val="accent4">
                    <a:lumMod val="75000"/>
                  </a:schemeClr>
                </a:solidFill>
                <a:latin typeface="Times New Roman" panose="02020603050405020304" pitchFamily="18" charset="0"/>
                <a:cs typeface="Times New Roman" panose="02020603050405020304" pitchFamily="18" charset="0"/>
              </a:rPr>
              <a:t>capillary column </a:t>
            </a:r>
            <a:r>
              <a:rPr lang="en-IN" dirty="0">
                <a:latin typeface="Times New Roman" panose="02020603050405020304" pitchFamily="18" charset="0"/>
                <a:cs typeface="Times New Roman" panose="02020603050405020304" pitchFamily="18" charset="0"/>
              </a:rPr>
              <a:t>is a thin, fused silica glass tube, lined with a liquid phase or adsorbent material or having a chemical bonding layer. Thin metal tubes are also sometimes used as capillary columns. (contains immobilized porous polymer/alumina, etc.)</a:t>
            </a:r>
            <a:endParaRPr lang="en-US" dirty="0">
              <a:latin typeface="Times New Roman" panose="02020603050405020304" pitchFamily="18" charset="0"/>
              <a:cs typeface="Times New Roman" panose="02020603050405020304" pitchFamily="18" charset="0"/>
            </a:endParaRPr>
          </a:p>
        </p:txBody>
      </p:sp>
      <p:pic>
        <p:nvPicPr>
          <p:cNvPr id="4" name="Picture 4">
            <a:extLst>
              <a:ext uri="{FF2B5EF4-FFF2-40B4-BE49-F238E27FC236}">
                <a16:creationId xmlns:a16="http://schemas.microsoft.com/office/drawing/2014/main" xmlns="" id="{7561C345-FB70-23B2-9903-93D0ADFE559D}"/>
              </a:ext>
            </a:extLst>
          </p:cNvPr>
          <p:cNvPicPr>
            <a:picLocks noGrp="1" noChangeAspect="1"/>
          </p:cNvPicPr>
          <p:nvPr>
            <p:ph idx="1"/>
          </p:nvPr>
        </p:nvPicPr>
        <p:blipFill>
          <a:blip r:embed="rId2"/>
          <a:stretch>
            <a:fillRect/>
          </a:stretch>
        </p:blipFill>
        <p:spPr>
          <a:xfrm>
            <a:off x="1337007" y="3331774"/>
            <a:ext cx="9701805" cy="3367306"/>
          </a:xfrm>
        </p:spPr>
      </p:pic>
    </p:spTree>
    <p:extLst>
      <p:ext uri="{BB962C8B-B14F-4D97-AF65-F5344CB8AC3E}">
        <p14:creationId xmlns:p14="http://schemas.microsoft.com/office/powerpoint/2010/main" xmlns="" val="1958027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B4DBF0-13EC-FAB5-798C-5C76C62F10FD}"/>
              </a:ext>
            </a:extLst>
          </p:cNvPr>
          <p:cNvSpPr>
            <a:spLocks noGrp="1"/>
          </p:cNvSpPr>
          <p:nvPr>
            <p:ph type="title"/>
          </p:nvPr>
        </p:nvSpPr>
        <p:spPr>
          <a:xfrm>
            <a:off x="1797015" y="501209"/>
            <a:ext cx="9251983" cy="464534"/>
          </a:xfrm>
        </p:spPr>
        <p:txBody>
          <a:bodyPr>
            <a:normAutofit fontScale="90000"/>
          </a:bodyPr>
          <a:lstStyle/>
          <a:p>
            <a:r>
              <a:rPr lang="en-IN" b="1" dirty="0">
                <a:solidFill>
                  <a:schemeClr val="accent2"/>
                </a:solidFill>
              </a:rPr>
              <a:t>Inner view Of column </a:t>
            </a:r>
            <a:endParaRPr lang="en-US" b="1" dirty="0">
              <a:solidFill>
                <a:schemeClr val="accent2"/>
              </a:solidFill>
            </a:endParaRPr>
          </a:p>
        </p:txBody>
      </p:sp>
      <p:pic>
        <p:nvPicPr>
          <p:cNvPr id="4" name="Picture 4">
            <a:extLst>
              <a:ext uri="{FF2B5EF4-FFF2-40B4-BE49-F238E27FC236}">
                <a16:creationId xmlns:a16="http://schemas.microsoft.com/office/drawing/2014/main" xmlns="" id="{5012EA6C-6BF7-3B1F-BA86-759E845BC657}"/>
              </a:ext>
            </a:extLst>
          </p:cNvPr>
          <p:cNvPicPr>
            <a:picLocks noGrp="1" noChangeAspect="1"/>
          </p:cNvPicPr>
          <p:nvPr>
            <p:ph idx="1"/>
          </p:nvPr>
        </p:nvPicPr>
        <p:blipFill>
          <a:blip r:embed="rId2"/>
          <a:stretch>
            <a:fillRect/>
          </a:stretch>
        </p:blipFill>
        <p:spPr>
          <a:xfrm>
            <a:off x="1797015" y="1185786"/>
            <a:ext cx="9251983" cy="5464396"/>
          </a:xfrm>
        </p:spPr>
      </p:pic>
    </p:spTree>
    <p:extLst>
      <p:ext uri="{BB962C8B-B14F-4D97-AF65-F5344CB8AC3E}">
        <p14:creationId xmlns:p14="http://schemas.microsoft.com/office/powerpoint/2010/main" xmlns="" val="1740231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92E36B-A0F8-A36C-E703-6407A1993160}"/>
              </a:ext>
            </a:extLst>
          </p:cNvPr>
          <p:cNvSpPr>
            <a:spLocks noGrp="1"/>
          </p:cNvSpPr>
          <p:nvPr>
            <p:ph type="title"/>
          </p:nvPr>
        </p:nvSpPr>
        <p:spPr>
          <a:xfrm>
            <a:off x="1980385" y="230591"/>
            <a:ext cx="9068614" cy="836209"/>
          </a:xfrm>
        </p:spPr>
        <p:txBody>
          <a:bodyPr/>
          <a:lstStyle/>
          <a:p>
            <a:r>
              <a:rPr lang="en-IN" b="1" dirty="0">
                <a:solidFill>
                  <a:schemeClr val="accent4">
                    <a:lumMod val="75000"/>
                  </a:schemeClr>
                </a:solidFill>
              </a:rPr>
              <a:t>Columns</a:t>
            </a:r>
            <a:r>
              <a:rPr lang="en-IN" dirty="0"/>
              <a:t> </a:t>
            </a:r>
            <a:endParaRPr lang="en-US" dirty="0"/>
          </a:p>
        </p:txBody>
      </p:sp>
      <p:pic>
        <p:nvPicPr>
          <p:cNvPr id="4" name="Picture 4">
            <a:extLst>
              <a:ext uri="{FF2B5EF4-FFF2-40B4-BE49-F238E27FC236}">
                <a16:creationId xmlns:a16="http://schemas.microsoft.com/office/drawing/2014/main" xmlns="" id="{CAA41B9A-DE90-2204-7983-DF6718EF4BA1}"/>
              </a:ext>
            </a:extLst>
          </p:cNvPr>
          <p:cNvPicPr>
            <a:picLocks noGrp="1" noChangeAspect="1"/>
          </p:cNvPicPr>
          <p:nvPr>
            <p:ph idx="1"/>
          </p:nvPr>
        </p:nvPicPr>
        <p:blipFill>
          <a:blip r:embed="rId2"/>
          <a:stretch>
            <a:fillRect/>
          </a:stretch>
        </p:blipFill>
        <p:spPr>
          <a:xfrm>
            <a:off x="2114857" y="1066799"/>
            <a:ext cx="8934142" cy="5560609"/>
          </a:xfrm>
        </p:spPr>
      </p:pic>
    </p:spTree>
    <p:extLst>
      <p:ext uri="{BB962C8B-B14F-4D97-AF65-F5344CB8AC3E}">
        <p14:creationId xmlns:p14="http://schemas.microsoft.com/office/powerpoint/2010/main" xmlns="" val="3103468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50911F-3FF8-2AD9-55B5-E63A825AEB35}"/>
              </a:ext>
            </a:extLst>
          </p:cNvPr>
          <p:cNvSpPr>
            <a:spLocks noGrp="1"/>
          </p:cNvSpPr>
          <p:nvPr>
            <p:ph type="title"/>
          </p:nvPr>
        </p:nvSpPr>
        <p:spPr>
          <a:xfrm>
            <a:off x="1454727" y="220043"/>
            <a:ext cx="9592684" cy="1031701"/>
          </a:xfrm>
        </p:spPr>
        <p:txBody>
          <a:bodyPr/>
          <a:lstStyle/>
          <a:p>
            <a:r>
              <a:rPr lang="en-IN" b="1" dirty="0">
                <a:solidFill>
                  <a:schemeClr val="bg2">
                    <a:lumMod val="50000"/>
                  </a:schemeClr>
                </a:solidFill>
              </a:rPr>
              <a:t>Flame ionisation detector </a:t>
            </a:r>
            <a:endParaRPr lang="en-US" b="1" dirty="0">
              <a:solidFill>
                <a:schemeClr val="bg2">
                  <a:lumMod val="50000"/>
                </a:schemeClr>
              </a:solidFill>
            </a:endParaRPr>
          </a:p>
        </p:txBody>
      </p:sp>
      <p:pic>
        <p:nvPicPr>
          <p:cNvPr id="5" name="Picture 5">
            <a:extLst>
              <a:ext uri="{FF2B5EF4-FFF2-40B4-BE49-F238E27FC236}">
                <a16:creationId xmlns:a16="http://schemas.microsoft.com/office/drawing/2014/main" xmlns="" id="{4E252AEE-579F-4AB1-29B7-53C6545167F0}"/>
              </a:ext>
            </a:extLst>
          </p:cNvPr>
          <p:cNvPicPr>
            <a:picLocks noGrp="1" noChangeAspect="1"/>
          </p:cNvPicPr>
          <p:nvPr>
            <p:ph idx="1"/>
          </p:nvPr>
        </p:nvPicPr>
        <p:blipFill>
          <a:blip r:embed="rId2"/>
          <a:stretch>
            <a:fillRect/>
          </a:stretch>
        </p:blipFill>
        <p:spPr>
          <a:xfrm>
            <a:off x="1454727" y="1075765"/>
            <a:ext cx="9963047" cy="5427722"/>
          </a:xfrm>
        </p:spPr>
      </p:pic>
    </p:spTree>
    <p:extLst>
      <p:ext uri="{BB962C8B-B14F-4D97-AF65-F5344CB8AC3E}">
        <p14:creationId xmlns:p14="http://schemas.microsoft.com/office/powerpoint/2010/main" xmlns="" val="865347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0A290D-7EB6-23F0-417E-82C68AB41E37}"/>
              </a:ext>
            </a:extLst>
          </p:cNvPr>
          <p:cNvSpPr>
            <a:spLocks noGrp="1"/>
          </p:cNvSpPr>
          <p:nvPr>
            <p:ph type="title"/>
          </p:nvPr>
        </p:nvSpPr>
        <p:spPr>
          <a:xfrm>
            <a:off x="1338593" y="105084"/>
            <a:ext cx="9905998" cy="1478570"/>
          </a:xfrm>
        </p:spPr>
        <p:txBody>
          <a:bodyPr/>
          <a:lstStyle/>
          <a:p>
            <a:r>
              <a:rPr lang="en-IN" b="1" dirty="0">
                <a:solidFill>
                  <a:srgbClr val="FF0000"/>
                </a:solidFill>
              </a:rPr>
              <a:t>Electron capture detector </a:t>
            </a:r>
            <a:endParaRPr lang="en-US" b="1" dirty="0">
              <a:solidFill>
                <a:srgbClr val="FF0000"/>
              </a:solidFill>
            </a:endParaRPr>
          </a:p>
        </p:txBody>
      </p:sp>
      <p:pic>
        <p:nvPicPr>
          <p:cNvPr id="4" name="Picture 4">
            <a:extLst>
              <a:ext uri="{FF2B5EF4-FFF2-40B4-BE49-F238E27FC236}">
                <a16:creationId xmlns:a16="http://schemas.microsoft.com/office/drawing/2014/main" xmlns="" id="{A934AD11-46CB-A626-258E-64B20F32999B}"/>
              </a:ext>
            </a:extLst>
          </p:cNvPr>
          <p:cNvPicPr>
            <a:picLocks noGrp="1" noChangeAspect="1"/>
          </p:cNvPicPr>
          <p:nvPr>
            <p:ph idx="1"/>
          </p:nvPr>
        </p:nvPicPr>
        <p:blipFill>
          <a:blip r:embed="rId2"/>
          <a:stretch>
            <a:fillRect/>
          </a:stretch>
        </p:blipFill>
        <p:spPr>
          <a:xfrm>
            <a:off x="1338593" y="1583653"/>
            <a:ext cx="9993610" cy="4968731"/>
          </a:xfrm>
        </p:spPr>
      </p:pic>
    </p:spTree>
    <p:extLst>
      <p:ext uri="{BB962C8B-B14F-4D97-AF65-F5344CB8AC3E}">
        <p14:creationId xmlns:p14="http://schemas.microsoft.com/office/powerpoint/2010/main" xmlns="" val="1201204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08C38851-350C-95CF-BD34-9BE9F45EE7DE}"/>
              </a:ext>
            </a:extLst>
          </p:cNvPr>
          <p:cNvPicPr>
            <a:picLocks noGrp="1" noChangeAspect="1"/>
          </p:cNvPicPr>
          <p:nvPr>
            <p:ph idx="1"/>
          </p:nvPr>
        </p:nvPicPr>
        <p:blipFill>
          <a:blip r:embed="rId2"/>
          <a:stretch>
            <a:fillRect/>
          </a:stretch>
        </p:blipFill>
        <p:spPr>
          <a:xfrm>
            <a:off x="1535382" y="232267"/>
            <a:ext cx="9711249" cy="6381241"/>
          </a:xfrm>
        </p:spPr>
      </p:pic>
    </p:spTree>
    <p:extLst>
      <p:ext uri="{BB962C8B-B14F-4D97-AF65-F5344CB8AC3E}">
        <p14:creationId xmlns:p14="http://schemas.microsoft.com/office/powerpoint/2010/main" xmlns="" val="1796493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3753A19A-ACC4-FD87-2FBC-F57C33230AE0}"/>
              </a:ext>
            </a:extLst>
          </p:cNvPr>
          <p:cNvPicPr>
            <a:picLocks noGrp="1" noChangeAspect="1"/>
          </p:cNvPicPr>
          <p:nvPr>
            <p:ph idx="1"/>
          </p:nvPr>
        </p:nvPicPr>
        <p:blipFill>
          <a:blip r:embed="rId2"/>
          <a:stretch>
            <a:fillRect/>
          </a:stretch>
        </p:blipFill>
        <p:spPr>
          <a:xfrm>
            <a:off x="1283583" y="366737"/>
            <a:ext cx="10073069" cy="6185647"/>
          </a:xfrm>
        </p:spPr>
      </p:pic>
    </p:spTree>
    <p:extLst>
      <p:ext uri="{BB962C8B-B14F-4D97-AF65-F5344CB8AC3E}">
        <p14:creationId xmlns:p14="http://schemas.microsoft.com/office/powerpoint/2010/main" xmlns="" val="3537368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824292-1523-3D0C-4AA3-1FD25F22DB90}"/>
              </a:ext>
            </a:extLst>
          </p:cNvPr>
          <p:cNvSpPr>
            <a:spLocks noGrp="1"/>
          </p:cNvSpPr>
          <p:nvPr>
            <p:ph type="title"/>
          </p:nvPr>
        </p:nvSpPr>
        <p:spPr>
          <a:xfrm>
            <a:off x="1411943" y="183369"/>
            <a:ext cx="9905998" cy="1094669"/>
          </a:xfrm>
        </p:spPr>
        <p:txBody>
          <a:bodyPr/>
          <a:lstStyle/>
          <a:p>
            <a:r>
              <a:rPr lang="en-IN" b="1" dirty="0">
                <a:solidFill>
                  <a:schemeClr val="accent4">
                    <a:lumMod val="75000"/>
                  </a:schemeClr>
                </a:solidFill>
              </a:rPr>
              <a:t>Nitrogen phosphorus detector </a:t>
            </a:r>
            <a:endParaRPr lang="en-US" b="1" dirty="0">
              <a:solidFill>
                <a:schemeClr val="accent4">
                  <a:lumMod val="75000"/>
                </a:schemeClr>
              </a:solidFill>
            </a:endParaRPr>
          </a:p>
        </p:txBody>
      </p:sp>
      <p:pic>
        <p:nvPicPr>
          <p:cNvPr id="4" name="Picture 4">
            <a:extLst>
              <a:ext uri="{FF2B5EF4-FFF2-40B4-BE49-F238E27FC236}">
                <a16:creationId xmlns:a16="http://schemas.microsoft.com/office/drawing/2014/main" xmlns="" id="{051DB44C-DE52-94F1-FED1-E0514896E513}"/>
              </a:ext>
            </a:extLst>
          </p:cNvPr>
          <p:cNvPicPr>
            <a:picLocks noGrp="1" noChangeAspect="1"/>
          </p:cNvPicPr>
          <p:nvPr>
            <p:ph idx="1"/>
          </p:nvPr>
        </p:nvPicPr>
        <p:blipFill>
          <a:blip r:embed="rId2"/>
          <a:stretch>
            <a:fillRect/>
          </a:stretch>
        </p:blipFill>
        <p:spPr>
          <a:xfrm>
            <a:off x="2738310" y="1278038"/>
            <a:ext cx="6955797" cy="5396593"/>
          </a:xfrm>
        </p:spPr>
      </p:pic>
    </p:spTree>
    <p:extLst>
      <p:ext uri="{BB962C8B-B14F-4D97-AF65-F5344CB8AC3E}">
        <p14:creationId xmlns:p14="http://schemas.microsoft.com/office/powerpoint/2010/main" xmlns="" val="963893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250B59-DC3F-3084-6D84-A9D794AAA958}"/>
              </a:ext>
            </a:extLst>
          </p:cNvPr>
          <p:cNvSpPr>
            <a:spLocks noGrp="1"/>
          </p:cNvSpPr>
          <p:nvPr>
            <p:ph type="title"/>
          </p:nvPr>
        </p:nvSpPr>
        <p:spPr>
          <a:xfrm>
            <a:off x="1528075" y="268942"/>
            <a:ext cx="9519336" cy="1332480"/>
          </a:xfrm>
        </p:spPr>
        <p:txBody>
          <a:bodyPr/>
          <a:lstStyle/>
          <a:p>
            <a:r>
              <a:rPr lang="en-IN" b="1" dirty="0">
                <a:solidFill>
                  <a:srgbClr val="00B050"/>
                </a:solidFill>
              </a:rPr>
              <a:t>Thermal conductivity detector</a:t>
            </a:r>
            <a:endParaRPr lang="en-US" b="1" dirty="0">
              <a:solidFill>
                <a:srgbClr val="00B050"/>
              </a:solidFill>
            </a:endParaRPr>
          </a:p>
        </p:txBody>
      </p:sp>
      <p:pic>
        <p:nvPicPr>
          <p:cNvPr id="4" name="Picture 4">
            <a:extLst>
              <a:ext uri="{FF2B5EF4-FFF2-40B4-BE49-F238E27FC236}">
                <a16:creationId xmlns:a16="http://schemas.microsoft.com/office/drawing/2014/main" xmlns="" id="{A0147D26-FD0E-3C52-C813-963F56377BBC}"/>
              </a:ext>
            </a:extLst>
          </p:cNvPr>
          <p:cNvPicPr>
            <a:picLocks noGrp="1" noChangeAspect="1"/>
          </p:cNvPicPr>
          <p:nvPr>
            <p:ph idx="1"/>
          </p:nvPr>
        </p:nvPicPr>
        <p:blipFill>
          <a:blip r:embed="rId2"/>
          <a:stretch>
            <a:fillRect/>
          </a:stretch>
        </p:blipFill>
        <p:spPr>
          <a:xfrm>
            <a:off x="3166171" y="1393604"/>
            <a:ext cx="5867808" cy="5195454"/>
          </a:xfrm>
        </p:spPr>
      </p:pic>
    </p:spTree>
    <p:extLst>
      <p:ext uri="{BB962C8B-B14F-4D97-AF65-F5344CB8AC3E}">
        <p14:creationId xmlns:p14="http://schemas.microsoft.com/office/powerpoint/2010/main" xmlns="" val="2739910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FA0425E9-D047-05DA-CE40-A84BC36FE01E}"/>
              </a:ext>
            </a:extLst>
          </p:cNvPr>
          <p:cNvPicPr>
            <a:picLocks noGrp="1" noChangeAspect="1"/>
          </p:cNvPicPr>
          <p:nvPr>
            <p:ph idx="1"/>
          </p:nvPr>
        </p:nvPicPr>
        <p:blipFill>
          <a:blip r:embed="rId2"/>
          <a:stretch>
            <a:fillRect/>
          </a:stretch>
        </p:blipFill>
        <p:spPr>
          <a:xfrm>
            <a:off x="1589198" y="427861"/>
            <a:ext cx="9632984" cy="6148973"/>
          </a:xfrm>
        </p:spPr>
      </p:pic>
    </p:spTree>
    <p:extLst>
      <p:ext uri="{BB962C8B-B14F-4D97-AF65-F5344CB8AC3E}">
        <p14:creationId xmlns:p14="http://schemas.microsoft.com/office/powerpoint/2010/main" xmlns="" val="1110818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0E1EE27B-89CE-BD4E-7A80-A2A526B2735E}"/>
              </a:ext>
            </a:extLst>
          </p:cNvPr>
          <p:cNvPicPr>
            <a:picLocks noGrp="1" noChangeAspect="1"/>
          </p:cNvPicPr>
          <p:nvPr>
            <p:ph idx="1"/>
          </p:nvPr>
        </p:nvPicPr>
        <p:blipFill>
          <a:blip r:embed="rId2"/>
          <a:stretch>
            <a:fillRect/>
          </a:stretch>
        </p:blipFill>
        <p:spPr>
          <a:xfrm>
            <a:off x="1528075" y="452309"/>
            <a:ext cx="9681882" cy="6063401"/>
          </a:xfrm>
        </p:spPr>
      </p:pic>
    </p:spTree>
    <p:extLst>
      <p:ext uri="{BB962C8B-B14F-4D97-AF65-F5344CB8AC3E}">
        <p14:creationId xmlns:p14="http://schemas.microsoft.com/office/powerpoint/2010/main" xmlns="" val="3499538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439A56-DCFE-AB68-7FEC-566DE2CEFA86}"/>
              </a:ext>
            </a:extLst>
          </p:cNvPr>
          <p:cNvSpPr>
            <a:spLocks noGrp="1"/>
          </p:cNvSpPr>
          <p:nvPr>
            <p:ph type="title"/>
          </p:nvPr>
        </p:nvSpPr>
        <p:spPr>
          <a:xfrm>
            <a:off x="1366893" y="171144"/>
            <a:ext cx="9824951" cy="1414272"/>
          </a:xfrm>
        </p:spPr>
        <p:txBody>
          <a:bodyPr/>
          <a:lstStyle/>
          <a:p>
            <a:r>
              <a:rPr lang="en-IN" b="1" dirty="0">
                <a:solidFill>
                  <a:srgbClr val="002060"/>
                </a:solidFill>
              </a:rPr>
              <a:t>Photo ionisation detector </a:t>
            </a:r>
            <a:endParaRPr lang="en-US" b="1" dirty="0">
              <a:solidFill>
                <a:srgbClr val="002060"/>
              </a:solidFill>
            </a:endParaRPr>
          </a:p>
        </p:txBody>
      </p:sp>
      <p:pic>
        <p:nvPicPr>
          <p:cNvPr id="4" name="Picture 4">
            <a:extLst>
              <a:ext uri="{FF2B5EF4-FFF2-40B4-BE49-F238E27FC236}">
                <a16:creationId xmlns:a16="http://schemas.microsoft.com/office/drawing/2014/main" xmlns="" id="{1C1DC32D-4774-D1A6-DE85-C9EA8D87AD1E}"/>
              </a:ext>
            </a:extLst>
          </p:cNvPr>
          <p:cNvPicPr>
            <a:picLocks noGrp="1" noChangeAspect="1"/>
          </p:cNvPicPr>
          <p:nvPr>
            <p:ph idx="1"/>
          </p:nvPr>
        </p:nvPicPr>
        <p:blipFill>
          <a:blip r:embed="rId2"/>
          <a:stretch>
            <a:fillRect/>
          </a:stretch>
        </p:blipFill>
        <p:spPr>
          <a:xfrm>
            <a:off x="1366892" y="1320257"/>
            <a:ext cx="9824951" cy="5219903"/>
          </a:xfrm>
        </p:spPr>
      </p:pic>
    </p:spTree>
    <p:extLst>
      <p:ext uri="{BB962C8B-B14F-4D97-AF65-F5344CB8AC3E}">
        <p14:creationId xmlns:p14="http://schemas.microsoft.com/office/powerpoint/2010/main" xmlns="" val="2346624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C9B647-7262-0546-7F72-A43FAF131203}"/>
              </a:ext>
            </a:extLst>
          </p:cNvPr>
          <p:cNvSpPr>
            <a:spLocks noGrp="1"/>
          </p:cNvSpPr>
          <p:nvPr>
            <p:ph type="title"/>
          </p:nvPr>
        </p:nvSpPr>
        <p:spPr>
          <a:xfrm>
            <a:off x="1642820" y="331811"/>
            <a:ext cx="9702705" cy="768402"/>
          </a:xfrm>
        </p:spPr>
        <p:txBody>
          <a:bodyPr/>
          <a:lstStyle/>
          <a:p>
            <a:r>
              <a:rPr lang="en-IN" b="1" dirty="0">
                <a:solidFill>
                  <a:schemeClr val="tx1">
                    <a:lumMod val="10000"/>
                  </a:schemeClr>
                </a:solidFill>
              </a:rPr>
              <a:t>Pyrolysis gas chromatography </a:t>
            </a:r>
            <a:endParaRPr lang="en-US" b="1" dirty="0">
              <a:solidFill>
                <a:schemeClr val="tx1">
                  <a:lumMod val="10000"/>
                </a:schemeClr>
              </a:solidFill>
            </a:endParaRPr>
          </a:p>
        </p:txBody>
      </p:sp>
      <p:pic>
        <p:nvPicPr>
          <p:cNvPr id="4" name="Picture 4">
            <a:extLst>
              <a:ext uri="{FF2B5EF4-FFF2-40B4-BE49-F238E27FC236}">
                <a16:creationId xmlns:a16="http://schemas.microsoft.com/office/drawing/2014/main" xmlns="" id="{0A6A57A7-B908-C8E2-0E15-B29BF7E55479}"/>
              </a:ext>
            </a:extLst>
          </p:cNvPr>
          <p:cNvPicPr>
            <a:picLocks noGrp="1" noChangeAspect="1"/>
          </p:cNvPicPr>
          <p:nvPr>
            <p:ph idx="1"/>
          </p:nvPr>
        </p:nvPicPr>
        <p:blipFill>
          <a:blip r:embed="rId2"/>
          <a:stretch>
            <a:fillRect/>
          </a:stretch>
        </p:blipFill>
        <p:spPr>
          <a:xfrm>
            <a:off x="1642820" y="1283583"/>
            <a:ext cx="9444891" cy="5242605"/>
          </a:xfrm>
        </p:spPr>
      </p:pic>
    </p:spTree>
    <p:extLst>
      <p:ext uri="{BB962C8B-B14F-4D97-AF65-F5344CB8AC3E}">
        <p14:creationId xmlns:p14="http://schemas.microsoft.com/office/powerpoint/2010/main" xmlns="" val="135843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5147D4CA-5E0E-4C97-2714-65EAE43CDC2E}"/>
              </a:ext>
            </a:extLst>
          </p:cNvPr>
          <p:cNvPicPr>
            <a:picLocks noGrp="1" noChangeAspect="1"/>
          </p:cNvPicPr>
          <p:nvPr>
            <p:ph idx="1"/>
          </p:nvPr>
        </p:nvPicPr>
        <p:blipFill>
          <a:blip r:embed="rId2"/>
          <a:stretch>
            <a:fillRect/>
          </a:stretch>
        </p:blipFill>
        <p:spPr>
          <a:xfrm>
            <a:off x="1466952" y="317839"/>
            <a:ext cx="9877476" cy="6185647"/>
          </a:xfrm>
          <a:prstGeom prst="rect">
            <a:avLst/>
          </a:prstGeom>
        </p:spPr>
      </p:pic>
    </p:spTree>
    <p:extLst>
      <p:ext uri="{BB962C8B-B14F-4D97-AF65-F5344CB8AC3E}">
        <p14:creationId xmlns:p14="http://schemas.microsoft.com/office/powerpoint/2010/main" xmlns="" val="1280067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44593B-E690-A770-3E2F-4897CF454272}"/>
              </a:ext>
            </a:extLst>
          </p:cNvPr>
          <p:cNvSpPr>
            <a:spLocks noGrp="1"/>
          </p:cNvSpPr>
          <p:nvPr>
            <p:ph type="title"/>
          </p:nvPr>
        </p:nvSpPr>
        <p:spPr>
          <a:xfrm>
            <a:off x="1459253" y="281166"/>
            <a:ext cx="9905998" cy="1197404"/>
          </a:xfrm>
        </p:spPr>
        <p:txBody>
          <a:bodyPr/>
          <a:lstStyle/>
          <a:p>
            <a:r>
              <a:rPr lang="en-IN" b="1" dirty="0">
                <a:solidFill>
                  <a:schemeClr val="accent3"/>
                </a:solidFill>
              </a:rPr>
              <a:t>Inorganic molecular sieves</a:t>
            </a:r>
            <a:endParaRPr lang="en-US" b="1" dirty="0">
              <a:solidFill>
                <a:schemeClr val="accent3"/>
              </a:solidFill>
            </a:endParaRPr>
          </a:p>
        </p:txBody>
      </p:sp>
      <p:pic>
        <p:nvPicPr>
          <p:cNvPr id="4" name="Picture 4">
            <a:extLst>
              <a:ext uri="{FF2B5EF4-FFF2-40B4-BE49-F238E27FC236}">
                <a16:creationId xmlns:a16="http://schemas.microsoft.com/office/drawing/2014/main" xmlns="" id="{B940796D-279C-F96D-C367-BE5BB4BCD401}"/>
              </a:ext>
            </a:extLst>
          </p:cNvPr>
          <p:cNvPicPr>
            <a:picLocks noGrp="1" noChangeAspect="1"/>
          </p:cNvPicPr>
          <p:nvPr>
            <p:ph idx="1"/>
          </p:nvPr>
        </p:nvPicPr>
        <p:blipFill>
          <a:blip r:embed="rId2"/>
          <a:stretch>
            <a:fillRect/>
          </a:stretch>
        </p:blipFill>
        <p:spPr>
          <a:xfrm>
            <a:off x="1552524" y="1356930"/>
            <a:ext cx="9706331" cy="5219904"/>
          </a:xfrm>
        </p:spPr>
      </p:pic>
    </p:spTree>
    <p:extLst>
      <p:ext uri="{BB962C8B-B14F-4D97-AF65-F5344CB8AC3E}">
        <p14:creationId xmlns:p14="http://schemas.microsoft.com/office/powerpoint/2010/main" xmlns="" val="120315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A0722C-7871-358A-96CD-8388926D3952}"/>
              </a:ext>
            </a:extLst>
          </p:cNvPr>
          <p:cNvSpPr>
            <a:spLocks noGrp="1"/>
          </p:cNvSpPr>
          <p:nvPr>
            <p:ph type="title"/>
          </p:nvPr>
        </p:nvSpPr>
        <p:spPr>
          <a:xfrm>
            <a:off x="1251434" y="202882"/>
            <a:ext cx="9905998" cy="448282"/>
          </a:xfrm>
        </p:spPr>
        <p:txBody>
          <a:bodyPr>
            <a:normAutofit fontScale="90000"/>
          </a:bodyPr>
          <a:lstStyle/>
          <a:p>
            <a:r>
              <a:rPr lang="en-IN" b="1" dirty="0">
                <a:solidFill>
                  <a:schemeClr val="accent4">
                    <a:lumMod val="75000"/>
                  </a:schemeClr>
                </a:solidFill>
              </a:rPr>
              <a:t>Ion exclusion chromatography </a:t>
            </a:r>
            <a:endParaRPr lang="en-US" b="1" dirty="0">
              <a:solidFill>
                <a:schemeClr val="accent4">
                  <a:lumMod val="75000"/>
                </a:schemeClr>
              </a:solidFill>
            </a:endParaRPr>
          </a:p>
        </p:txBody>
      </p:sp>
      <p:pic>
        <p:nvPicPr>
          <p:cNvPr id="4" name="Picture 4">
            <a:extLst>
              <a:ext uri="{FF2B5EF4-FFF2-40B4-BE49-F238E27FC236}">
                <a16:creationId xmlns:a16="http://schemas.microsoft.com/office/drawing/2014/main" xmlns="" id="{110157C0-193A-1CC2-EDD6-1F50B07A3BFD}"/>
              </a:ext>
            </a:extLst>
          </p:cNvPr>
          <p:cNvPicPr>
            <a:picLocks noGrp="1" noChangeAspect="1"/>
          </p:cNvPicPr>
          <p:nvPr>
            <p:ph idx="1"/>
          </p:nvPr>
        </p:nvPicPr>
        <p:blipFill>
          <a:blip r:embed="rId2"/>
          <a:stretch>
            <a:fillRect/>
          </a:stretch>
        </p:blipFill>
        <p:spPr>
          <a:xfrm>
            <a:off x="1381380" y="990193"/>
            <a:ext cx="9905998" cy="5664925"/>
          </a:xfrm>
        </p:spPr>
      </p:pic>
    </p:spTree>
    <p:extLst>
      <p:ext uri="{BB962C8B-B14F-4D97-AF65-F5344CB8AC3E}">
        <p14:creationId xmlns:p14="http://schemas.microsoft.com/office/powerpoint/2010/main" xmlns="" val="2157884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779CC20F-0FD1-2125-853D-95A90731188E}"/>
              </a:ext>
            </a:extLst>
          </p:cNvPr>
          <p:cNvPicPr>
            <a:picLocks noGrp="1" noChangeAspect="1"/>
          </p:cNvPicPr>
          <p:nvPr>
            <p:ph idx="1"/>
          </p:nvPr>
        </p:nvPicPr>
        <p:blipFill>
          <a:blip r:embed="rId2"/>
          <a:stretch>
            <a:fillRect/>
          </a:stretch>
        </p:blipFill>
        <p:spPr>
          <a:xfrm>
            <a:off x="1500511" y="195595"/>
            <a:ext cx="9831692" cy="6430138"/>
          </a:xfrm>
        </p:spPr>
      </p:pic>
    </p:spTree>
    <p:extLst>
      <p:ext uri="{BB962C8B-B14F-4D97-AF65-F5344CB8AC3E}">
        <p14:creationId xmlns:p14="http://schemas.microsoft.com/office/powerpoint/2010/main" xmlns="" val="2359939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41EC8C3-8185-617E-21AA-F8BC8DC64F54}"/>
              </a:ext>
            </a:extLst>
          </p:cNvPr>
          <p:cNvSpPr>
            <a:spLocks noGrp="1"/>
          </p:cNvSpPr>
          <p:nvPr>
            <p:ph idx="1"/>
          </p:nvPr>
        </p:nvSpPr>
        <p:spPr>
          <a:xfrm>
            <a:off x="1410353" y="232267"/>
            <a:ext cx="9905999" cy="6393465"/>
          </a:xfrm>
        </p:spPr>
        <p:txBody>
          <a:bodyPr/>
          <a:lstStyle/>
          <a:p>
            <a:pPr marL="0" indent="0">
              <a:buNone/>
            </a:pPr>
            <a:r>
              <a:rPr lang="en-IN" b="1" dirty="0">
                <a:solidFill>
                  <a:schemeClr val="accent4"/>
                </a:solidFill>
              </a:rPr>
              <a:t>Gas chromatography </a:t>
            </a:r>
          </a:p>
          <a:p>
            <a:pPr marL="0" indent="0">
              <a:buNone/>
            </a:pPr>
            <a:r>
              <a:rPr lang="en-IN" b="1" dirty="0">
                <a:solidFill>
                  <a:schemeClr val="accent2">
                    <a:lumMod val="50000"/>
                  </a:schemeClr>
                </a:solidFill>
              </a:rPr>
              <a:t>Principle:-</a:t>
            </a:r>
            <a:r>
              <a:rPr lang="en-IN" dirty="0">
                <a:solidFill>
                  <a:schemeClr val="accent2">
                    <a:lumMod val="50000"/>
                  </a:schemeClr>
                </a:solidFill>
              </a:rPr>
              <a:t> </a:t>
            </a:r>
            <a:r>
              <a:rPr lang="en-IN" dirty="0"/>
              <a:t>Mixture of volatile components separated into individual components basing on the boiling points of the solutes. The separation of the volatile components occurs due to migration of the volatile components between stationary phase and Mobile phase ( inert gases). Temperature place main role in gas chromatography technique.</a:t>
            </a:r>
          </a:p>
          <a:p>
            <a:pPr marL="0" indent="0">
              <a:buNone/>
            </a:pPr>
            <a:r>
              <a:rPr lang="en-IN" b="1" dirty="0">
                <a:solidFill>
                  <a:schemeClr val="accent2"/>
                </a:solidFill>
              </a:rPr>
              <a:t>Classified into two types their are,</a:t>
            </a:r>
          </a:p>
          <a:p>
            <a:pPr marL="0" indent="0">
              <a:buNone/>
            </a:pPr>
            <a:r>
              <a:rPr lang="en-IN" dirty="0"/>
              <a:t>Gas liquid chromatography; Gas solid chromatography</a:t>
            </a:r>
          </a:p>
          <a:p>
            <a:pPr marL="0" indent="0">
              <a:buNone/>
            </a:pPr>
            <a:r>
              <a:rPr lang="en-IN" b="1" dirty="0">
                <a:solidFill>
                  <a:srgbClr val="FFFF00"/>
                </a:solidFill>
              </a:rPr>
              <a:t>Gas liquid chromatography:</a:t>
            </a:r>
          </a:p>
          <a:p>
            <a:pPr marL="0" indent="0">
              <a:buNone/>
            </a:pPr>
            <a:r>
              <a:rPr lang="en-IN" dirty="0"/>
              <a:t>Stationary phase – liquid coated on solid; Mobile phase – gas</a:t>
            </a:r>
          </a:p>
          <a:p>
            <a:pPr marL="0" indent="0">
              <a:buNone/>
            </a:pPr>
            <a:r>
              <a:rPr lang="en-IN" b="1" dirty="0">
                <a:solidFill>
                  <a:schemeClr val="accent2">
                    <a:lumMod val="60000"/>
                    <a:lumOff val="40000"/>
                  </a:schemeClr>
                </a:solidFill>
              </a:rPr>
              <a:t>Gas solid chromatography:</a:t>
            </a:r>
          </a:p>
          <a:p>
            <a:pPr marL="0" indent="0">
              <a:buNone/>
            </a:pPr>
            <a:r>
              <a:rPr lang="en-IN" dirty="0"/>
              <a:t>Stationary phase – solid, Mobile phase - gas</a:t>
            </a:r>
          </a:p>
          <a:p>
            <a:pPr marL="0" indent="0">
              <a:buNone/>
            </a:pPr>
            <a:endParaRPr lang="en-US" dirty="0"/>
          </a:p>
        </p:txBody>
      </p:sp>
    </p:spTree>
    <p:extLst>
      <p:ext uri="{BB962C8B-B14F-4D97-AF65-F5344CB8AC3E}">
        <p14:creationId xmlns:p14="http://schemas.microsoft.com/office/powerpoint/2010/main" xmlns="" val="1197458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EC110A-1F17-06A2-2439-797F4EB7A39D}"/>
              </a:ext>
            </a:extLst>
          </p:cNvPr>
          <p:cNvSpPr>
            <a:spLocks noGrp="1"/>
          </p:cNvSpPr>
          <p:nvPr>
            <p:ph type="title"/>
          </p:nvPr>
        </p:nvSpPr>
        <p:spPr>
          <a:xfrm>
            <a:off x="1300333" y="178433"/>
            <a:ext cx="9905998" cy="1478570"/>
          </a:xfrm>
        </p:spPr>
        <p:txBody>
          <a:bodyPr>
            <a:normAutofit fontScale="90000"/>
          </a:bodyPr>
          <a:lstStyle/>
          <a:p>
            <a:r>
              <a:rPr lang="en-IN" b="1" dirty="0" err="1">
                <a:solidFill>
                  <a:schemeClr val="accent3">
                    <a:lumMod val="50000"/>
                  </a:schemeClr>
                </a:solidFill>
              </a:rPr>
              <a:t>Countercurrent</a:t>
            </a:r>
            <a:r>
              <a:rPr lang="en-IN" b="1" dirty="0">
                <a:solidFill>
                  <a:schemeClr val="accent3">
                    <a:lumMod val="50000"/>
                  </a:schemeClr>
                </a:solidFill>
              </a:rPr>
              <a:t> chromatography (CCC)</a:t>
            </a:r>
            <a:r>
              <a:rPr lang="en-IN" dirty="0"/>
              <a:t> is a liquid chromatography technique in which both the mobile and the stationary phase are liquids</a:t>
            </a:r>
            <a:endParaRPr lang="en-US" dirty="0"/>
          </a:p>
        </p:txBody>
      </p:sp>
      <p:pic>
        <p:nvPicPr>
          <p:cNvPr id="4" name="Picture 4">
            <a:extLst>
              <a:ext uri="{FF2B5EF4-FFF2-40B4-BE49-F238E27FC236}">
                <a16:creationId xmlns:a16="http://schemas.microsoft.com/office/drawing/2014/main" xmlns="" id="{EFB3B2DE-C321-5146-430C-F3233DE32AA3}"/>
              </a:ext>
            </a:extLst>
          </p:cNvPr>
          <p:cNvPicPr>
            <a:picLocks noGrp="1" noChangeAspect="1"/>
          </p:cNvPicPr>
          <p:nvPr>
            <p:ph idx="1"/>
          </p:nvPr>
        </p:nvPicPr>
        <p:blipFill>
          <a:blip r:embed="rId2"/>
          <a:stretch>
            <a:fillRect/>
          </a:stretch>
        </p:blipFill>
        <p:spPr>
          <a:xfrm>
            <a:off x="1393604" y="1858139"/>
            <a:ext cx="9905998" cy="4669797"/>
          </a:xfrm>
        </p:spPr>
      </p:pic>
    </p:spTree>
    <p:extLst>
      <p:ext uri="{BB962C8B-B14F-4D97-AF65-F5344CB8AC3E}">
        <p14:creationId xmlns:p14="http://schemas.microsoft.com/office/powerpoint/2010/main" xmlns="" val="831472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939627-40C1-0B2E-CC5D-7CA1CBF93AD0}"/>
              </a:ext>
            </a:extLst>
          </p:cNvPr>
          <p:cNvSpPr>
            <a:spLocks noGrp="1"/>
          </p:cNvSpPr>
          <p:nvPr>
            <p:ph type="title"/>
          </p:nvPr>
        </p:nvSpPr>
        <p:spPr>
          <a:xfrm>
            <a:off x="1405829" y="171144"/>
            <a:ext cx="9641582" cy="1234685"/>
          </a:xfrm>
        </p:spPr>
        <p:txBody>
          <a:bodyPr/>
          <a:lstStyle/>
          <a:p>
            <a:r>
              <a:rPr lang="en-IN" b="1" dirty="0">
                <a:solidFill>
                  <a:schemeClr val="accent4">
                    <a:lumMod val="75000"/>
                  </a:schemeClr>
                </a:solidFill>
              </a:rPr>
              <a:t>Counter current chromatography </a:t>
            </a:r>
            <a:endParaRPr lang="en-US" b="1" dirty="0">
              <a:solidFill>
                <a:schemeClr val="accent4">
                  <a:lumMod val="75000"/>
                </a:schemeClr>
              </a:solidFill>
            </a:endParaRPr>
          </a:p>
        </p:txBody>
      </p:sp>
      <p:pic>
        <p:nvPicPr>
          <p:cNvPr id="4" name="Picture 4">
            <a:extLst>
              <a:ext uri="{FF2B5EF4-FFF2-40B4-BE49-F238E27FC236}">
                <a16:creationId xmlns:a16="http://schemas.microsoft.com/office/drawing/2014/main" xmlns="" id="{4C0C7250-20A5-114D-8FC8-026FD7F8949B}"/>
              </a:ext>
            </a:extLst>
          </p:cNvPr>
          <p:cNvPicPr>
            <a:picLocks noGrp="1" noChangeAspect="1"/>
          </p:cNvPicPr>
          <p:nvPr>
            <p:ph idx="1"/>
          </p:nvPr>
        </p:nvPicPr>
        <p:blipFill>
          <a:blip r:embed="rId2"/>
          <a:stretch>
            <a:fillRect/>
          </a:stretch>
        </p:blipFill>
        <p:spPr>
          <a:xfrm>
            <a:off x="1515850" y="1222459"/>
            <a:ext cx="9641582" cy="5281027"/>
          </a:xfrm>
        </p:spPr>
      </p:pic>
    </p:spTree>
    <p:extLst>
      <p:ext uri="{BB962C8B-B14F-4D97-AF65-F5344CB8AC3E}">
        <p14:creationId xmlns:p14="http://schemas.microsoft.com/office/powerpoint/2010/main" xmlns="" val="477547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4BCA2D-5DBF-ADF9-AEF3-151826D5B59C}"/>
              </a:ext>
            </a:extLst>
          </p:cNvPr>
          <p:cNvSpPr>
            <a:spLocks noGrp="1"/>
          </p:cNvSpPr>
          <p:nvPr>
            <p:ph type="title"/>
          </p:nvPr>
        </p:nvSpPr>
        <p:spPr>
          <a:xfrm>
            <a:off x="1385905" y="190657"/>
            <a:ext cx="9905998" cy="1478570"/>
          </a:xfrm>
        </p:spPr>
        <p:txBody>
          <a:bodyPr>
            <a:normAutofit fontScale="90000"/>
          </a:bodyPr>
          <a:lstStyle/>
          <a:p>
            <a:r>
              <a:rPr lang="en-IN" b="1" dirty="0">
                <a:solidFill>
                  <a:srgbClr val="002060"/>
                </a:solidFill>
              </a:rPr>
              <a:t>Affinity Chromatography</a:t>
            </a:r>
            <a:r>
              <a:rPr lang="en-IN" dirty="0"/>
              <a:t> is essentially a sample purification technique, used primarily. For biological molecules such as proteins.</a:t>
            </a:r>
            <a:endParaRPr lang="en-US" dirty="0"/>
          </a:p>
        </p:txBody>
      </p:sp>
      <p:pic>
        <p:nvPicPr>
          <p:cNvPr id="4" name="Picture 4">
            <a:extLst>
              <a:ext uri="{FF2B5EF4-FFF2-40B4-BE49-F238E27FC236}">
                <a16:creationId xmlns:a16="http://schemas.microsoft.com/office/drawing/2014/main" xmlns="" id="{1A62A46E-6922-478F-D0FB-D6FF77ED48DD}"/>
              </a:ext>
            </a:extLst>
          </p:cNvPr>
          <p:cNvPicPr>
            <a:picLocks noGrp="1" noChangeAspect="1"/>
          </p:cNvPicPr>
          <p:nvPr>
            <p:ph idx="1"/>
          </p:nvPr>
        </p:nvPicPr>
        <p:blipFill>
          <a:blip r:embed="rId2"/>
          <a:stretch>
            <a:fillRect/>
          </a:stretch>
        </p:blipFill>
        <p:spPr>
          <a:xfrm>
            <a:off x="1552524" y="1669228"/>
            <a:ext cx="9608535" cy="4907606"/>
          </a:xfrm>
        </p:spPr>
      </p:pic>
    </p:spTree>
    <p:extLst>
      <p:ext uri="{BB962C8B-B14F-4D97-AF65-F5344CB8AC3E}">
        <p14:creationId xmlns:p14="http://schemas.microsoft.com/office/powerpoint/2010/main" xmlns="" val="2759009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7FEA9246-6BC9-FD1D-51FA-C854993C6100}"/>
              </a:ext>
            </a:extLst>
          </p:cNvPr>
          <p:cNvPicPr>
            <a:picLocks noGrp="1" noChangeAspect="1"/>
          </p:cNvPicPr>
          <p:nvPr>
            <p:ph idx="1"/>
          </p:nvPr>
        </p:nvPicPr>
        <p:blipFill>
          <a:blip r:embed="rId2"/>
          <a:stretch>
            <a:fillRect/>
          </a:stretch>
        </p:blipFill>
        <p:spPr>
          <a:xfrm>
            <a:off x="2396021" y="366738"/>
            <a:ext cx="7603701" cy="6283444"/>
          </a:xfrm>
        </p:spPr>
      </p:pic>
    </p:spTree>
    <p:extLst>
      <p:ext uri="{BB962C8B-B14F-4D97-AF65-F5344CB8AC3E}">
        <p14:creationId xmlns:p14="http://schemas.microsoft.com/office/powerpoint/2010/main" xmlns="" val="1294538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F02C5F28-EA1B-8E65-60D5-DF46709913DB}"/>
              </a:ext>
            </a:extLst>
          </p:cNvPr>
          <p:cNvPicPr>
            <a:picLocks noGrp="1" noChangeAspect="1"/>
          </p:cNvPicPr>
          <p:nvPr>
            <p:ph idx="1"/>
          </p:nvPr>
        </p:nvPicPr>
        <p:blipFill>
          <a:blip r:embed="rId2"/>
          <a:stretch>
            <a:fillRect/>
          </a:stretch>
        </p:blipFill>
        <p:spPr>
          <a:xfrm>
            <a:off x="1454727" y="305615"/>
            <a:ext cx="9596310" cy="6320118"/>
          </a:xfrm>
        </p:spPr>
      </p:pic>
    </p:spTree>
    <p:extLst>
      <p:ext uri="{BB962C8B-B14F-4D97-AF65-F5344CB8AC3E}">
        <p14:creationId xmlns:p14="http://schemas.microsoft.com/office/powerpoint/2010/main" xmlns="" val="2913656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4A64CF-9E86-039C-52E3-F5F1F4216AC5}"/>
              </a:ext>
            </a:extLst>
          </p:cNvPr>
          <p:cNvSpPr>
            <a:spLocks noGrp="1"/>
          </p:cNvSpPr>
          <p:nvPr>
            <p:ph type="title"/>
          </p:nvPr>
        </p:nvSpPr>
        <p:spPr>
          <a:xfrm>
            <a:off x="4730920" y="0"/>
            <a:ext cx="1870364" cy="1453144"/>
          </a:xfrm>
        </p:spPr>
        <p:txBody>
          <a:bodyPr/>
          <a:lstStyle/>
          <a:p>
            <a:r>
              <a:rPr lang="en-IN" dirty="0">
                <a:solidFill>
                  <a:srgbClr val="7030A0"/>
                </a:solidFill>
              </a:rPr>
              <a:t>GC-</a:t>
            </a:r>
            <a:r>
              <a:rPr lang="en-IN" dirty="0" err="1">
                <a:solidFill>
                  <a:srgbClr val="7030A0"/>
                </a:solidFill>
              </a:rPr>
              <a:t>ms</a:t>
            </a:r>
            <a:endParaRPr lang="en-US" dirty="0">
              <a:solidFill>
                <a:srgbClr val="7030A0"/>
              </a:solidFill>
            </a:endParaRPr>
          </a:p>
        </p:txBody>
      </p:sp>
      <p:pic>
        <p:nvPicPr>
          <p:cNvPr id="4" name="Picture 4">
            <a:extLst>
              <a:ext uri="{FF2B5EF4-FFF2-40B4-BE49-F238E27FC236}">
                <a16:creationId xmlns:a16="http://schemas.microsoft.com/office/drawing/2014/main" xmlns="" id="{69C70CBD-A9FD-B139-61B7-FE8E238FF932}"/>
              </a:ext>
            </a:extLst>
          </p:cNvPr>
          <p:cNvPicPr>
            <a:picLocks noGrp="1" noChangeAspect="1"/>
          </p:cNvPicPr>
          <p:nvPr>
            <p:ph idx="1"/>
          </p:nvPr>
        </p:nvPicPr>
        <p:blipFill>
          <a:blip r:embed="rId2"/>
          <a:stretch>
            <a:fillRect/>
          </a:stretch>
        </p:blipFill>
        <p:spPr>
          <a:xfrm>
            <a:off x="1087989" y="1087989"/>
            <a:ext cx="10378685" cy="5488845"/>
          </a:xfrm>
        </p:spPr>
      </p:pic>
    </p:spTree>
    <p:extLst>
      <p:ext uri="{BB962C8B-B14F-4D97-AF65-F5344CB8AC3E}">
        <p14:creationId xmlns:p14="http://schemas.microsoft.com/office/powerpoint/2010/main" xmlns="" val="2716976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6238C3A4-1665-16EB-9DC0-604DC7C564F3}"/>
              </a:ext>
            </a:extLst>
          </p:cNvPr>
          <p:cNvPicPr>
            <a:picLocks noGrp="1" noChangeAspect="1"/>
          </p:cNvPicPr>
          <p:nvPr>
            <p:ph idx="1"/>
          </p:nvPr>
        </p:nvPicPr>
        <p:blipFill>
          <a:blip r:embed="rId2"/>
          <a:stretch>
            <a:fillRect/>
          </a:stretch>
        </p:blipFill>
        <p:spPr>
          <a:xfrm>
            <a:off x="1295808" y="183369"/>
            <a:ext cx="10011946" cy="6454588"/>
          </a:xfrm>
        </p:spPr>
      </p:pic>
    </p:spTree>
    <p:extLst>
      <p:ext uri="{BB962C8B-B14F-4D97-AF65-F5344CB8AC3E}">
        <p14:creationId xmlns:p14="http://schemas.microsoft.com/office/powerpoint/2010/main" xmlns="" val="330277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732D7705-5727-63A4-DE6B-086F299E87EE}"/>
              </a:ext>
            </a:extLst>
          </p:cNvPr>
          <p:cNvPicPr>
            <a:picLocks noGrp="1" noChangeAspect="1"/>
          </p:cNvPicPr>
          <p:nvPr>
            <p:ph idx="1"/>
          </p:nvPr>
        </p:nvPicPr>
        <p:blipFill>
          <a:blip r:embed="rId2"/>
          <a:stretch>
            <a:fillRect/>
          </a:stretch>
        </p:blipFill>
        <p:spPr>
          <a:xfrm>
            <a:off x="1442503" y="366738"/>
            <a:ext cx="9804127" cy="6173422"/>
          </a:xfrm>
        </p:spPr>
      </p:pic>
    </p:spTree>
    <p:extLst>
      <p:ext uri="{BB962C8B-B14F-4D97-AF65-F5344CB8AC3E}">
        <p14:creationId xmlns:p14="http://schemas.microsoft.com/office/powerpoint/2010/main" xmlns="" val="1241862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5D5B9572-14CD-3B8D-5DB8-2BEDA863341E}"/>
              </a:ext>
            </a:extLst>
          </p:cNvPr>
          <p:cNvPicPr>
            <a:picLocks noGrp="1" noChangeAspect="1"/>
          </p:cNvPicPr>
          <p:nvPr>
            <p:ph idx="1"/>
          </p:nvPr>
        </p:nvPicPr>
        <p:blipFill>
          <a:blip r:embed="rId2"/>
          <a:stretch>
            <a:fillRect/>
          </a:stretch>
        </p:blipFill>
        <p:spPr>
          <a:xfrm>
            <a:off x="1356931" y="354513"/>
            <a:ext cx="9975272" cy="6173423"/>
          </a:xfrm>
        </p:spPr>
      </p:pic>
    </p:spTree>
    <p:extLst>
      <p:ext uri="{BB962C8B-B14F-4D97-AF65-F5344CB8AC3E}">
        <p14:creationId xmlns:p14="http://schemas.microsoft.com/office/powerpoint/2010/main" xmlns="" val="65277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559F4E-66E4-C183-786F-BAFF3F702D57}"/>
              </a:ext>
            </a:extLst>
          </p:cNvPr>
          <p:cNvSpPr>
            <a:spLocks noGrp="1"/>
          </p:cNvSpPr>
          <p:nvPr>
            <p:ph type="title"/>
          </p:nvPr>
        </p:nvSpPr>
        <p:spPr>
          <a:xfrm>
            <a:off x="1422579" y="228846"/>
            <a:ext cx="9905998" cy="837954"/>
          </a:xfrm>
        </p:spPr>
        <p:txBody>
          <a:bodyPr/>
          <a:lstStyle/>
          <a:p>
            <a:r>
              <a:rPr lang="en-IN" b="1" dirty="0">
                <a:solidFill>
                  <a:schemeClr val="accent4">
                    <a:lumMod val="50000"/>
                  </a:schemeClr>
                </a:solidFill>
              </a:rPr>
              <a:t>Interface system </a:t>
            </a:r>
            <a:endParaRPr lang="en-US" b="1" dirty="0">
              <a:solidFill>
                <a:schemeClr val="accent4">
                  <a:lumMod val="50000"/>
                </a:schemeClr>
              </a:solidFill>
            </a:endParaRPr>
          </a:p>
        </p:txBody>
      </p:sp>
      <p:pic>
        <p:nvPicPr>
          <p:cNvPr id="4" name="Picture 4">
            <a:extLst>
              <a:ext uri="{FF2B5EF4-FFF2-40B4-BE49-F238E27FC236}">
                <a16:creationId xmlns:a16="http://schemas.microsoft.com/office/drawing/2014/main" xmlns="" id="{33D35507-BABB-EF81-142D-16C553E62C13}"/>
              </a:ext>
            </a:extLst>
          </p:cNvPr>
          <p:cNvPicPr>
            <a:picLocks noGrp="1" noChangeAspect="1"/>
          </p:cNvPicPr>
          <p:nvPr>
            <p:ph idx="1"/>
          </p:nvPr>
        </p:nvPicPr>
        <p:blipFill>
          <a:blip r:embed="rId2"/>
          <a:stretch>
            <a:fillRect/>
          </a:stretch>
        </p:blipFill>
        <p:spPr>
          <a:xfrm>
            <a:off x="1540299" y="1066800"/>
            <a:ext cx="9788278" cy="5562354"/>
          </a:xfrm>
        </p:spPr>
      </p:pic>
    </p:spTree>
    <p:extLst>
      <p:ext uri="{BB962C8B-B14F-4D97-AF65-F5344CB8AC3E}">
        <p14:creationId xmlns:p14="http://schemas.microsoft.com/office/powerpoint/2010/main" xmlns="" val="606641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194D90-02F3-3E6D-71C1-5B582921D7AB}"/>
              </a:ext>
            </a:extLst>
          </p:cNvPr>
          <p:cNvSpPr>
            <a:spLocks noGrp="1"/>
          </p:cNvSpPr>
          <p:nvPr>
            <p:ph type="title"/>
          </p:nvPr>
        </p:nvSpPr>
        <p:spPr>
          <a:xfrm>
            <a:off x="1447028" y="129534"/>
            <a:ext cx="9905998" cy="1478570"/>
          </a:xfrm>
        </p:spPr>
        <p:txBody>
          <a:bodyPr/>
          <a:lstStyle/>
          <a:p>
            <a:r>
              <a:rPr lang="en-IN" b="1" dirty="0">
                <a:solidFill>
                  <a:srgbClr val="002060"/>
                </a:solidFill>
              </a:rPr>
              <a:t>Gas liquid chromatography </a:t>
            </a:r>
            <a:endParaRPr lang="en-US" b="1" dirty="0">
              <a:solidFill>
                <a:srgbClr val="002060"/>
              </a:solidFill>
            </a:endParaRPr>
          </a:p>
        </p:txBody>
      </p:sp>
      <p:pic>
        <p:nvPicPr>
          <p:cNvPr id="4" name="Picture 4">
            <a:extLst>
              <a:ext uri="{FF2B5EF4-FFF2-40B4-BE49-F238E27FC236}">
                <a16:creationId xmlns:a16="http://schemas.microsoft.com/office/drawing/2014/main" xmlns="" id="{96E47BC1-4D3B-E9CA-F0E5-4A42EF1AA623}"/>
              </a:ext>
            </a:extLst>
          </p:cNvPr>
          <p:cNvPicPr>
            <a:picLocks noGrp="1" noChangeAspect="1"/>
          </p:cNvPicPr>
          <p:nvPr>
            <p:ph idx="1"/>
          </p:nvPr>
        </p:nvPicPr>
        <p:blipFill>
          <a:blip r:embed="rId2"/>
          <a:stretch>
            <a:fillRect/>
          </a:stretch>
        </p:blipFill>
        <p:spPr>
          <a:xfrm>
            <a:off x="1308032" y="1259134"/>
            <a:ext cx="9694108" cy="5293251"/>
          </a:xfrm>
        </p:spPr>
      </p:pic>
    </p:spTree>
    <p:extLst>
      <p:ext uri="{BB962C8B-B14F-4D97-AF65-F5344CB8AC3E}">
        <p14:creationId xmlns:p14="http://schemas.microsoft.com/office/powerpoint/2010/main" xmlns="" val="6073915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2ADE21-E102-890B-65C6-42FB587F7564}"/>
              </a:ext>
            </a:extLst>
          </p:cNvPr>
          <p:cNvSpPr>
            <a:spLocks noGrp="1"/>
          </p:cNvSpPr>
          <p:nvPr>
            <p:ph type="title"/>
          </p:nvPr>
        </p:nvSpPr>
        <p:spPr>
          <a:xfrm>
            <a:off x="1361456" y="144574"/>
            <a:ext cx="9905998" cy="784496"/>
          </a:xfrm>
        </p:spPr>
        <p:txBody>
          <a:bodyPr/>
          <a:lstStyle/>
          <a:p>
            <a:r>
              <a:rPr lang="en-IN" b="1" dirty="0">
                <a:solidFill>
                  <a:srgbClr val="FF0000"/>
                </a:solidFill>
              </a:rPr>
              <a:t>Quadrupole mass analyser</a:t>
            </a:r>
            <a:endParaRPr lang="en-US" b="1" dirty="0">
              <a:solidFill>
                <a:srgbClr val="FF0000"/>
              </a:solidFill>
            </a:endParaRPr>
          </a:p>
        </p:txBody>
      </p:sp>
      <p:pic>
        <p:nvPicPr>
          <p:cNvPr id="4" name="Picture 4">
            <a:extLst>
              <a:ext uri="{FF2B5EF4-FFF2-40B4-BE49-F238E27FC236}">
                <a16:creationId xmlns:a16="http://schemas.microsoft.com/office/drawing/2014/main" xmlns="" id="{BE021236-8181-3CBC-0EBC-CBC0D4E83B1A}"/>
              </a:ext>
            </a:extLst>
          </p:cNvPr>
          <p:cNvPicPr>
            <a:picLocks noGrp="1" noChangeAspect="1"/>
          </p:cNvPicPr>
          <p:nvPr>
            <p:ph idx="1"/>
          </p:nvPr>
        </p:nvPicPr>
        <p:blipFill>
          <a:blip r:embed="rId2"/>
          <a:stretch>
            <a:fillRect/>
          </a:stretch>
        </p:blipFill>
        <p:spPr>
          <a:xfrm>
            <a:off x="1361456" y="929070"/>
            <a:ext cx="9905998" cy="5635540"/>
          </a:xfrm>
        </p:spPr>
      </p:pic>
    </p:spTree>
    <p:extLst>
      <p:ext uri="{BB962C8B-B14F-4D97-AF65-F5344CB8AC3E}">
        <p14:creationId xmlns:p14="http://schemas.microsoft.com/office/powerpoint/2010/main" xmlns="" val="25370745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FAF4C3E6-2FC4-BC5C-4A10-C590CABF6BDF}"/>
              </a:ext>
            </a:extLst>
          </p:cNvPr>
          <p:cNvPicPr>
            <a:picLocks noGrp="1" noChangeAspect="1"/>
          </p:cNvPicPr>
          <p:nvPr>
            <p:ph idx="1"/>
          </p:nvPr>
        </p:nvPicPr>
        <p:blipFill>
          <a:blip r:embed="rId2"/>
          <a:stretch>
            <a:fillRect/>
          </a:stretch>
        </p:blipFill>
        <p:spPr>
          <a:xfrm>
            <a:off x="1479175" y="378963"/>
            <a:ext cx="9816353" cy="6173422"/>
          </a:xfrm>
        </p:spPr>
      </p:pic>
    </p:spTree>
    <p:extLst>
      <p:ext uri="{BB962C8B-B14F-4D97-AF65-F5344CB8AC3E}">
        <p14:creationId xmlns:p14="http://schemas.microsoft.com/office/powerpoint/2010/main" xmlns="" val="1827388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FEF2EE8-ACC4-5139-CDF6-604B508D9B9C}"/>
              </a:ext>
            </a:extLst>
          </p:cNvPr>
          <p:cNvSpPr>
            <a:spLocks noGrp="1"/>
          </p:cNvSpPr>
          <p:nvPr>
            <p:ph idx="1"/>
          </p:nvPr>
        </p:nvSpPr>
        <p:spPr>
          <a:xfrm>
            <a:off x="1418053" y="611229"/>
            <a:ext cx="9629358" cy="5794461"/>
          </a:xfrm>
        </p:spPr>
        <p:txBody>
          <a:bodyPr>
            <a:normAutofit/>
          </a:bodyPr>
          <a:lstStyle/>
          <a:p>
            <a:pPr marL="0" indent="0" algn="ctr">
              <a:buNone/>
            </a:pPr>
            <a:endParaRPr lang="en-IN" sz="9600" b="1" i="1" dirty="0">
              <a:solidFill>
                <a:srgbClr val="C00000"/>
              </a:solidFill>
            </a:endParaRPr>
          </a:p>
          <a:p>
            <a:pPr marL="0" indent="0" algn="ctr">
              <a:buNone/>
            </a:pPr>
            <a:r>
              <a:rPr lang="en-IN" sz="9600" b="1" i="1" dirty="0">
                <a:solidFill>
                  <a:srgbClr val="C00000"/>
                </a:solidFill>
              </a:rPr>
              <a:t>THANK YOU </a:t>
            </a:r>
            <a:endParaRPr lang="en-US" sz="9600" b="1" i="1" dirty="0">
              <a:solidFill>
                <a:srgbClr val="C00000"/>
              </a:solidFill>
            </a:endParaRPr>
          </a:p>
        </p:txBody>
      </p:sp>
    </p:spTree>
    <p:extLst>
      <p:ext uri="{BB962C8B-B14F-4D97-AF65-F5344CB8AC3E}">
        <p14:creationId xmlns:p14="http://schemas.microsoft.com/office/powerpoint/2010/main" xmlns="" val="1059308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64061B-32BC-EE29-2FB0-88D15154EF65}"/>
              </a:ext>
            </a:extLst>
          </p:cNvPr>
          <p:cNvSpPr>
            <a:spLocks noGrp="1"/>
          </p:cNvSpPr>
          <p:nvPr>
            <p:ph type="title"/>
          </p:nvPr>
        </p:nvSpPr>
        <p:spPr>
          <a:xfrm>
            <a:off x="1277471" y="240028"/>
            <a:ext cx="9467951" cy="1324721"/>
          </a:xfrm>
        </p:spPr>
        <p:txBody>
          <a:bodyPr/>
          <a:lstStyle/>
          <a:p>
            <a:r>
              <a:rPr lang="en-IN" b="1" dirty="0">
                <a:solidFill>
                  <a:schemeClr val="accent3"/>
                </a:solidFill>
              </a:rPr>
              <a:t>Gas solid chromatography </a:t>
            </a:r>
            <a:endParaRPr lang="en-US" b="1" dirty="0">
              <a:solidFill>
                <a:schemeClr val="accent3"/>
              </a:solidFill>
            </a:endParaRPr>
          </a:p>
        </p:txBody>
      </p:sp>
      <p:pic>
        <p:nvPicPr>
          <p:cNvPr id="4" name="Picture 4">
            <a:extLst>
              <a:ext uri="{FF2B5EF4-FFF2-40B4-BE49-F238E27FC236}">
                <a16:creationId xmlns:a16="http://schemas.microsoft.com/office/drawing/2014/main" xmlns="" id="{A7FF821A-946E-E132-7E01-3317A262F57B}"/>
              </a:ext>
            </a:extLst>
          </p:cNvPr>
          <p:cNvPicPr>
            <a:picLocks noGrp="1" noChangeAspect="1"/>
          </p:cNvPicPr>
          <p:nvPr>
            <p:ph idx="1"/>
          </p:nvPr>
        </p:nvPicPr>
        <p:blipFill>
          <a:blip r:embed="rId2"/>
          <a:stretch>
            <a:fillRect/>
          </a:stretch>
        </p:blipFill>
        <p:spPr>
          <a:xfrm>
            <a:off x="1277471" y="1564749"/>
            <a:ext cx="10140304" cy="5053223"/>
          </a:xfrm>
        </p:spPr>
      </p:pic>
    </p:spTree>
    <p:extLst>
      <p:ext uri="{BB962C8B-B14F-4D97-AF65-F5344CB8AC3E}">
        <p14:creationId xmlns:p14="http://schemas.microsoft.com/office/powerpoint/2010/main" xmlns="" val="1948167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77B8CE-F1A1-9BEE-C4ED-7DEF72BD860C}"/>
              </a:ext>
            </a:extLst>
          </p:cNvPr>
          <p:cNvSpPr>
            <a:spLocks noGrp="1"/>
          </p:cNvSpPr>
          <p:nvPr>
            <p:ph type="title"/>
          </p:nvPr>
        </p:nvSpPr>
        <p:spPr>
          <a:xfrm>
            <a:off x="1234685" y="0"/>
            <a:ext cx="9905998" cy="1913719"/>
          </a:xfrm>
        </p:spPr>
        <p:txBody>
          <a:bodyPr/>
          <a:lstStyle/>
          <a:p>
            <a:r>
              <a:rPr lang="en-IN" dirty="0"/>
              <a:t>Instrumentation of gas chromatography </a:t>
            </a:r>
            <a:endParaRPr lang="en-US" dirty="0"/>
          </a:p>
        </p:txBody>
      </p:sp>
      <p:pic>
        <p:nvPicPr>
          <p:cNvPr id="4" name="Picture 4">
            <a:extLst>
              <a:ext uri="{FF2B5EF4-FFF2-40B4-BE49-F238E27FC236}">
                <a16:creationId xmlns:a16="http://schemas.microsoft.com/office/drawing/2014/main" xmlns="" id="{7EF5EAA8-C99D-EE6E-A37A-74238EA16D46}"/>
              </a:ext>
            </a:extLst>
          </p:cNvPr>
          <p:cNvPicPr>
            <a:picLocks noGrp="1" noChangeAspect="1"/>
          </p:cNvPicPr>
          <p:nvPr>
            <p:ph idx="1"/>
          </p:nvPr>
        </p:nvPicPr>
        <p:blipFill>
          <a:blip r:embed="rId2"/>
          <a:stretch>
            <a:fillRect/>
          </a:stretch>
        </p:blipFill>
        <p:spPr>
          <a:xfrm>
            <a:off x="1234685" y="1405829"/>
            <a:ext cx="10072620" cy="5293251"/>
          </a:xfrm>
        </p:spPr>
      </p:pic>
    </p:spTree>
    <p:extLst>
      <p:ext uri="{BB962C8B-B14F-4D97-AF65-F5344CB8AC3E}">
        <p14:creationId xmlns:p14="http://schemas.microsoft.com/office/powerpoint/2010/main" xmlns="" val="2069852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D49A369F-1802-FD00-5BB9-BFAAAA07EDDD}"/>
              </a:ext>
            </a:extLst>
          </p:cNvPr>
          <p:cNvPicPr>
            <a:picLocks noGrp="1" noChangeAspect="1"/>
          </p:cNvPicPr>
          <p:nvPr>
            <p:ph idx="1"/>
          </p:nvPr>
        </p:nvPicPr>
        <p:blipFill>
          <a:blip r:embed="rId2"/>
          <a:stretch>
            <a:fillRect/>
          </a:stretch>
        </p:blipFill>
        <p:spPr>
          <a:xfrm>
            <a:off x="1246908" y="305615"/>
            <a:ext cx="10060845" cy="6210096"/>
          </a:xfrm>
        </p:spPr>
      </p:pic>
    </p:spTree>
    <p:extLst>
      <p:ext uri="{BB962C8B-B14F-4D97-AF65-F5344CB8AC3E}">
        <p14:creationId xmlns:p14="http://schemas.microsoft.com/office/powerpoint/2010/main" xmlns="" val="1964617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A664A6FE-B834-8738-A335-D0926FC28BE6}"/>
              </a:ext>
            </a:extLst>
          </p:cNvPr>
          <p:cNvPicPr>
            <a:picLocks noGrp="1" noChangeAspect="1"/>
          </p:cNvPicPr>
          <p:nvPr>
            <p:ph idx="1"/>
          </p:nvPr>
        </p:nvPicPr>
        <p:blipFill>
          <a:blip r:embed="rId2"/>
          <a:stretch>
            <a:fillRect/>
          </a:stretch>
        </p:blipFill>
        <p:spPr>
          <a:xfrm>
            <a:off x="1271358" y="464535"/>
            <a:ext cx="9828577" cy="6112299"/>
          </a:xfrm>
        </p:spPr>
      </p:pic>
    </p:spTree>
    <p:extLst>
      <p:ext uri="{BB962C8B-B14F-4D97-AF65-F5344CB8AC3E}">
        <p14:creationId xmlns:p14="http://schemas.microsoft.com/office/powerpoint/2010/main" xmlns="" val="2609777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DAFF2389-7822-993F-CDFD-9DD08CA4CFE2}"/>
              </a:ext>
            </a:extLst>
          </p:cNvPr>
          <p:cNvPicPr>
            <a:picLocks noGrp="1" noChangeAspect="1"/>
          </p:cNvPicPr>
          <p:nvPr>
            <p:ph idx="1"/>
          </p:nvPr>
        </p:nvPicPr>
        <p:blipFill>
          <a:blip r:embed="rId2"/>
          <a:stretch>
            <a:fillRect/>
          </a:stretch>
        </p:blipFill>
        <p:spPr>
          <a:xfrm>
            <a:off x="1283584" y="244493"/>
            <a:ext cx="10048620" cy="6381240"/>
          </a:xfrm>
        </p:spPr>
      </p:pic>
    </p:spTree>
    <p:extLst>
      <p:ext uri="{BB962C8B-B14F-4D97-AF65-F5344CB8AC3E}">
        <p14:creationId xmlns:p14="http://schemas.microsoft.com/office/powerpoint/2010/main" xmlns="" val="38430048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otalTime>0</TotalTime>
  <Words>245</Words>
  <Application>Microsoft Office PowerPoint</Application>
  <PresentationFormat>Custom</PresentationFormat>
  <Paragraphs>38</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Circuit</vt:lpstr>
      <vt:lpstr>Slide 1</vt:lpstr>
      <vt:lpstr>Slide 2</vt:lpstr>
      <vt:lpstr>Slide 3</vt:lpstr>
      <vt:lpstr>Gas liquid chromatography </vt:lpstr>
      <vt:lpstr>Gas solid chromatography </vt:lpstr>
      <vt:lpstr>Instrumentation of gas chromatography </vt:lpstr>
      <vt:lpstr>Slide 7</vt:lpstr>
      <vt:lpstr>Slide 8</vt:lpstr>
      <vt:lpstr>Slide 9</vt:lpstr>
      <vt:lpstr>Sample injection port</vt:lpstr>
      <vt:lpstr>Slide 11</vt:lpstr>
      <vt:lpstr>Slide 12</vt:lpstr>
      <vt:lpstr>Gas chromatography
A packed column contains particles that either constitute or support the stationary phase, and the mobile phase flows through the channels of the interstitial spaces.</vt:lpstr>
      <vt:lpstr>capillary column is a thin, fused silica glass tube, lined with a liquid phase or adsorbent material or having a chemical bonding layer. Thin metal tubes are also sometimes used as capillary columns. (contains immobilized porous polymer/alumina, etc.)</vt:lpstr>
      <vt:lpstr>Inner view Of column </vt:lpstr>
      <vt:lpstr>Columns </vt:lpstr>
      <vt:lpstr>Flame ionisation detector </vt:lpstr>
      <vt:lpstr>Electron capture detector </vt:lpstr>
      <vt:lpstr>Slide 19</vt:lpstr>
      <vt:lpstr>Nitrogen phosphorus detector </vt:lpstr>
      <vt:lpstr>Thermal conductivity detector</vt:lpstr>
      <vt:lpstr>Slide 22</vt:lpstr>
      <vt:lpstr>Slide 23</vt:lpstr>
      <vt:lpstr>Photo ionisation detector </vt:lpstr>
      <vt:lpstr>Pyrolysis gas chromatography </vt:lpstr>
      <vt:lpstr>Slide 26</vt:lpstr>
      <vt:lpstr>Inorganic molecular sieves</vt:lpstr>
      <vt:lpstr>Ion exclusion chromatography </vt:lpstr>
      <vt:lpstr>Slide 29</vt:lpstr>
      <vt:lpstr>Countercurrent chromatography (CCC) is a liquid chromatography technique in which both the mobile and the stationary phase are liquids</vt:lpstr>
      <vt:lpstr>Counter current chromatography </vt:lpstr>
      <vt:lpstr>Affinity Chromatography is essentially a sample purification technique, used primarily. For biological molecules such as proteins.</vt:lpstr>
      <vt:lpstr>Slide 33</vt:lpstr>
      <vt:lpstr>Slide 34</vt:lpstr>
      <vt:lpstr>GC-ms</vt:lpstr>
      <vt:lpstr>Slide 36</vt:lpstr>
      <vt:lpstr>Slide 37</vt:lpstr>
      <vt:lpstr>Slide 38</vt:lpstr>
      <vt:lpstr>Interface system </vt:lpstr>
      <vt:lpstr>Quadrupole mass analyser</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Unknown User</dc:creator>
  <cp:lastModifiedBy>DNR-ORGANIC</cp:lastModifiedBy>
  <cp:revision>21</cp:revision>
  <dcterms:created xsi:type="dcterms:W3CDTF">2023-03-16T14:21:58Z</dcterms:created>
  <dcterms:modified xsi:type="dcterms:W3CDTF">2024-06-15T12:52:45Z</dcterms:modified>
</cp:coreProperties>
</file>