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9" r:id="rId11"/>
    <p:sldId id="271" r:id="rId12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76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CC363-7C72-4CAB-B11F-AE32C5E067F1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9EA4D-D74B-43F0-B958-F77BE0F370D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9EA4D-D74B-43F0-B958-F77BE0F370D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28271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43798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971283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03954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369540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72615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82089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0269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010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3541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5856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95820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39262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26644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4506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71487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1182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 txBox="1"/>
          <p:nvPr/>
        </p:nvSpPr>
        <p:spPr>
          <a:xfrm>
            <a:off x="344714" y="1804113"/>
            <a:ext cx="8327571" cy="34522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90"/>
              </a:spcBef>
              <a:tabLst>
                <a:tab pos="2787650" algn="l"/>
              </a:tabLst>
            </a:pPr>
            <a:r>
              <a:rPr lang="en-US" sz="4000" b="1" dirty="0">
                <a:solidFill>
                  <a:srgbClr val="FF0000"/>
                </a:solidFill>
                <a:latin typeface="Times New Roman"/>
                <a:cs typeface="Times New Roman"/>
              </a:rPr>
              <a:t>“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Ba</a:t>
            </a:r>
            <a:r>
              <a:rPr sz="3600" b="1">
                <a:solidFill>
                  <a:srgbClr val="FF0000"/>
                </a:solidFill>
                <a:latin typeface="Times New Roman"/>
                <a:cs typeface="Times New Roman"/>
              </a:rPr>
              <a:t>sic</a:t>
            </a:r>
            <a:r>
              <a:rPr sz="3600" b="1" spc="-1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Concept</a:t>
            </a:r>
            <a:r>
              <a:rPr sz="36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lang="en-IN"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ISO 9000 &amp;</a:t>
            </a:r>
            <a:r>
              <a:rPr sz="3600" b="1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="1" spc="5">
                <a:solidFill>
                  <a:srgbClr val="FF0000"/>
                </a:solidFill>
                <a:latin typeface="Times New Roman"/>
                <a:cs typeface="Times New Roman"/>
              </a:rPr>
              <a:t>14000</a:t>
            </a:r>
            <a:r>
              <a:rPr sz="4000" b="1" spc="5">
                <a:solidFill>
                  <a:srgbClr val="FF0000"/>
                </a:solidFill>
                <a:latin typeface="Times New Roman"/>
                <a:cs typeface="Times New Roman"/>
              </a:rPr>
              <a:t>”</a:t>
            </a:r>
            <a:endParaRPr lang="en-US" sz="4000" b="1" spc="5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90"/>
              </a:spcBef>
              <a:tabLst>
                <a:tab pos="2787650" algn="l"/>
              </a:tabLst>
            </a:pPr>
            <a:r>
              <a:rPr lang="en-US" sz="2800" b="1" spc="5" dirty="0">
                <a:solidFill>
                  <a:srgbClr val="00B0F0"/>
                </a:solidFill>
                <a:latin typeface="Times New Roman"/>
                <a:cs typeface="Times New Roman"/>
              </a:rPr>
              <a:t>     </a:t>
            </a:r>
          </a:p>
          <a:p>
            <a:pPr algn="ctr">
              <a:lnSpc>
                <a:spcPct val="100000"/>
              </a:lnSpc>
              <a:spcBef>
                <a:spcPts val="290"/>
              </a:spcBef>
              <a:tabLst>
                <a:tab pos="2787650" algn="l"/>
              </a:tabLst>
            </a:pPr>
            <a:endParaRPr lang="en-US" sz="2800" b="1" spc="5" dirty="0">
              <a:solidFill>
                <a:srgbClr val="00B0F0"/>
              </a:solidFill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90"/>
              </a:spcBef>
              <a:tabLst>
                <a:tab pos="2787650" algn="l"/>
              </a:tabLst>
            </a:pPr>
            <a:endParaRPr lang="en-US" sz="2800" b="1" spc="5" dirty="0">
              <a:solidFill>
                <a:srgbClr val="00B0F0"/>
              </a:solidFill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90"/>
              </a:spcBef>
              <a:tabLst>
                <a:tab pos="2787650" algn="l"/>
              </a:tabLst>
            </a:pPr>
            <a:r>
              <a:rPr lang="en-US" sz="2800" b="1" spc="5" dirty="0">
                <a:solidFill>
                  <a:srgbClr val="00B0F0"/>
                </a:solidFill>
                <a:latin typeface="Times New Roman"/>
                <a:cs typeface="Times New Roman"/>
              </a:rPr>
              <a:t> </a:t>
            </a:r>
            <a:r>
              <a:rPr lang="en-US" sz="2800" b="1" spc="5" dirty="0" smtClean="0">
                <a:solidFill>
                  <a:srgbClr val="00B0F0"/>
                </a:solidFill>
                <a:latin typeface="Times New Roman"/>
                <a:cs typeface="Times New Roman"/>
              </a:rPr>
              <a:t>  </a:t>
            </a:r>
            <a:r>
              <a:rPr lang="en-US" b="1" spc="5" dirty="0">
                <a:solidFill>
                  <a:srgbClr val="00B0F0"/>
                </a:solidFill>
                <a:latin typeface="Times New Roman"/>
                <a:cs typeface="Times New Roman"/>
              </a:rPr>
              <a:t>By </a:t>
            </a:r>
          </a:p>
          <a:p>
            <a:pPr algn="ctr">
              <a:lnSpc>
                <a:spcPct val="100000"/>
              </a:lnSpc>
              <a:spcBef>
                <a:spcPts val="290"/>
              </a:spcBef>
              <a:tabLst>
                <a:tab pos="2787650" algn="l"/>
              </a:tabLst>
            </a:pPr>
            <a:r>
              <a:rPr lang="en-US" b="1" spc="5" dirty="0">
                <a:solidFill>
                  <a:srgbClr val="00B0F0"/>
                </a:solidFill>
                <a:latin typeface="Times New Roman"/>
                <a:cs typeface="Times New Roman"/>
              </a:rPr>
              <a:t>           </a:t>
            </a:r>
            <a:r>
              <a:rPr lang="en-US" b="1" spc="5" dirty="0" smtClean="0">
                <a:solidFill>
                  <a:srgbClr val="00B0F0"/>
                </a:solidFill>
                <a:latin typeface="Times New Roman"/>
                <a:cs typeface="Times New Roman"/>
              </a:rPr>
              <a:t>      T.Mounica</a:t>
            </a:r>
            <a:endParaRPr lang="en-US" b="1" spc="5" dirty="0">
              <a:solidFill>
                <a:srgbClr val="00B0F0"/>
              </a:solidFill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90"/>
              </a:spcBef>
              <a:tabLst>
                <a:tab pos="2787650" algn="l"/>
              </a:tabLst>
            </a:pPr>
            <a:r>
              <a:rPr lang="en-US" b="1" spc="5" dirty="0">
                <a:solidFill>
                  <a:srgbClr val="00B0F0"/>
                </a:solidFill>
                <a:latin typeface="Times New Roman"/>
                <a:cs typeface="Times New Roman"/>
              </a:rPr>
              <a:t>                                    </a:t>
            </a:r>
            <a:r>
              <a:rPr lang="en-US" b="1" spc="5" dirty="0" smtClean="0">
                <a:solidFill>
                  <a:srgbClr val="00B0F0"/>
                </a:solidFill>
                <a:latin typeface="Times New Roman"/>
                <a:cs typeface="Times New Roman"/>
              </a:rPr>
              <a:t>Dept of PG </a:t>
            </a:r>
            <a:r>
              <a:rPr lang="en-US" b="1" spc="5" dirty="0">
                <a:solidFill>
                  <a:srgbClr val="00B0F0"/>
                </a:solidFill>
                <a:latin typeface="Times New Roman"/>
                <a:cs typeface="Times New Roman"/>
              </a:rPr>
              <a:t>Chemistry</a:t>
            </a:r>
            <a:endParaRPr lang="en-US" b="1" spc="5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90"/>
              </a:spcBef>
              <a:tabLst>
                <a:tab pos="2787650" algn="l"/>
              </a:tabLst>
            </a:pPr>
            <a:r>
              <a:rPr lang="en-US" dirty="0">
                <a:latin typeface="Times New Roman"/>
                <a:cs typeface="Times New Roman"/>
              </a:rPr>
              <a:t>                                        </a:t>
            </a:r>
            <a:r>
              <a:rPr lang="en-US" dirty="0" smtClean="0">
                <a:latin typeface="Times New Roman"/>
                <a:cs typeface="Times New Roman"/>
              </a:rPr>
              <a:t>      </a:t>
            </a:r>
            <a:r>
              <a:rPr lang="en-US" b="1" dirty="0" smtClean="0">
                <a:solidFill>
                  <a:srgbClr val="00B0F0"/>
                </a:solidFill>
                <a:latin typeface="Times New Roman"/>
                <a:cs typeface="Times New Roman"/>
              </a:rPr>
              <a:t>DNR </a:t>
            </a:r>
            <a:r>
              <a:rPr lang="en-US" b="1" dirty="0">
                <a:solidFill>
                  <a:srgbClr val="00B0F0"/>
                </a:solidFill>
                <a:latin typeface="Times New Roman"/>
                <a:cs typeface="Times New Roman"/>
              </a:rPr>
              <a:t>College, Bhimavaram</a:t>
            </a:r>
            <a:endParaRPr b="1" dirty="0">
              <a:solidFill>
                <a:srgbClr val="00B0F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6794" y="184150"/>
            <a:ext cx="347852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5" dirty="0">
                <a:solidFill>
                  <a:srgbClr val="562213"/>
                </a:solidFill>
                <a:latin typeface="Arial"/>
                <a:cs typeface="Arial"/>
              </a:rPr>
              <a:t>Adva</a:t>
            </a:r>
            <a:r>
              <a:rPr sz="4800" b="1" spc="-20" dirty="0">
                <a:solidFill>
                  <a:srgbClr val="562213"/>
                </a:solidFill>
                <a:latin typeface="Arial"/>
                <a:cs typeface="Arial"/>
              </a:rPr>
              <a:t>n</a:t>
            </a:r>
            <a:r>
              <a:rPr sz="4800" b="1" spc="-5" dirty="0">
                <a:solidFill>
                  <a:srgbClr val="562213"/>
                </a:solidFill>
                <a:latin typeface="Arial"/>
                <a:cs typeface="Arial"/>
              </a:rPr>
              <a:t>tages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8140" y="1393825"/>
            <a:ext cx="7840345" cy="520890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700"/>
              </a:spcBef>
              <a:buClr>
                <a:srgbClr val="3891A7"/>
              </a:buClr>
              <a:buSzPct val="80000"/>
              <a:buChar char=""/>
              <a:tabLst>
                <a:tab pos="296545" algn="l"/>
              </a:tabLst>
            </a:pPr>
            <a:r>
              <a:rPr sz="3000" spc="-5" dirty="0">
                <a:latin typeface="Arial"/>
                <a:cs typeface="Arial"/>
              </a:rPr>
              <a:t>Creates a more </a:t>
            </a:r>
            <a:r>
              <a:rPr sz="3000" spc="-10" dirty="0">
                <a:latin typeface="Arial"/>
                <a:cs typeface="Arial"/>
              </a:rPr>
              <a:t>efficient, effective</a:t>
            </a:r>
            <a:r>
              <a:rPr sz="3000" spc="5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operation</a:t>
            </a:r>
            <a:endParaRPr sz="3000">
              <a:latin typeface="Arial"/>
              <a:cs typeface="Arial"/>
            </a:endParaRPr>
          </a:p>
          <a:p>
            <a:pPr marL="295910" marR="6350" indent="-283845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80000"/>
              <a:buChar char=""/>
              <a:tabLst>
                <a:tab pos="296545" algn="l"/>
                <a:tab pos="2536190" algn="l"/>
                <a:tab pos="4694555" algn="l"/>
                <a:tab pos="7191375" algn="l"/>
              </a:tabLst>
            </a:pPr>
            <a:r>
              <a:rPr sz="3000" dirty="0">
                <a:latin typeface="Arial"/>
                <a:cs typeface="Arial"/>
              </a:rPr>
              <a:t>Inc</a:t>
            </a:r>
            <a:r>
              <a:rPr sz="3000" spc="-10" dirty="0">
                <a:latin typeface="Arial"/>
                <a:cs typeface="Arial"/>
              </a:rPr>
              <a:t>r</a:t>
            </a:r>
            <a:r>
              <a:rPr sz="3000" spc="-5" dirty="0">
                <a:latin typeface="Arial"/>
                <a:cs typeface="Arial"/>
              </a:rPr>
              <a:t>eas</a:t>
            </a:r>
            <a:r>
              <a:rPr sz="3000" spc="-20" dirty="0">
                <a:latin typeface="Arial"/>
                <a:cs typeface="Arial"/>
              </a:rPr>
              <a:t>e</a:t>
            </a:r>
            <a:r>
              <a:rPr sz="3000" dirty="0">
                <a:latin typeface="Arial"/>
                <a:cs typeface="Arial"/>
              </a:rPr>
              <a:t>s	customer	satisfac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spc="-5" dirty="0">
                <a:latin typeface="Arial"/>
                <a:cs typeface="Arial"/>
              </a:rPr>
              <a:t>ion</a:t>
            </a:r>
            <a:r>
              <a:rPr sz="3000" dirty="0">
                <a:latin typeface="Arial"/>
                <a:cs typeface="Arial"/>
              </a:rPr>
              <a:t>	</a:t>
            </a:r>
            <a:r>
              <a:rPr sz="3000" spc="-5" dirty="0">
                <a:latin typeface="Arial"/>
                <a:cs typeface="Arial"/>
              </a:rPr>
              <a:t>a</a:t>
            </a:r>
            <a:r>
              <a:rPr sz="3000" spc="-20" dirty="0">
                <a:latin typeface="Arial"/>
                <a:cs typeface="Arial"/>
              </a:rPr>
              <a:t>n</a:t>
            </a:r>
            <a:r>
              <a:rPr sz="3000" spc="-5" dirty="0">
                <a:latin typeface="Arial"/>
                <a:cs typeface="Arial"/>
              </a:rPr>
              <a:t>d  retention</a:t>
            </a:r>
            <a:endParaRPr sz="300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Char char=""/>
              <a:tabLst>
                <a:tab pos="296545" algn="l"/>
              </a:tabLst>
            </a:pPr>
            <a:r>
              <a:rPr sz="3000" spc="-5" dirty="0">
                <a:latin typeface="Arial"/>
                <a:cs typeface="Arial"/>
              </a:rPr>
              <a:t>Reduces</a:t>
            </a:r>
            <a:r>
              <a:rPr sz="3000" spc="-3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audits</a:t>
            </a:r>
            <a:endParaRPr sz="300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Char char=""/>
              <a:tabLst>
                <a:tab pos="296545" algn="l"/>
              </a:tabLst>
            </a:pPr>
            <a:r>
              <a:rPr sz="3000" spc="-5" dirty="0">
                <a:latin typeface="Arial"/>
                <a:cs typeface="Arial"/>
              </a:rPr>
              <a:t>Enhances</a:t>
            </a:r>
            <a:r>
              <a:rPr sz="3000" spc="-3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marketing</a:t>
            </a:r>
            <a:endParaRPr sz="3000">
              <a:latin typeface="Arial"/>
              <a:cs typeface="Arial"/>
            </a:endParaRPr>
          </a:p>
          <a:p>
            <a:pPr marL="295910" marR="508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Char char=""/>
              <a:tabLst>
                <a:tab pos="296545" algn="l"/>
                <a:tab pos="2036445" algn="l"/>
                <a:tab pos="3862704" algn="l"/>
                <a:tab pos="5878830" algn="l"/>
              </a:tabLst>
            </a:pPr>
            <a:r>
              <a:rPr sz="3000" dirty="0">
                <a:latin typeface="Arial"/>
                <a:cs typeface="Arial"/>
              </a:rPr>
              <a:t>I</a:t>
            </a:r>
            <a:r>
              <a:rPr sz="3000" spc="-10" dirty="0">
                <a:latin typeface="Arial"/>
                <a:cs typeface="Arial"/>
              </a:rPr>
              <a:t>m</a:t>
            </a:r>
            <a:r>
              <a:rPr sz="3000" spc="-5" dirty="0">
                <a:latin typeface="Arial"/>
                <a:cs typeface="Arial"/>
              </a:rPr>
              <a:t>proves</a:t>
            </a:r>
            <a:r>
              <a:rPr sz="3000" dirty="0">
                <a:latin typeface="Arial"/>
                <a:cs typeface="Arial"/>
              </a:rPr>
              <a:t>	</a:t>
            </a:r>
            <a:r>
              <a:rPr sz="3000" spc="-5" dirty="0">
                <a:latin typeface="Arial"/>
                <a:cs typeface="Arial"/>
              </a:rPr>
              <a:t>employee</a:t>
            </a:r>
            <a:r>
              <a:rPr sz="3000" dirty="0">
                <a:latin typeface="Arial"/>
                <a:cs typeface="Arial"/>
              </a:rPr>
              <a:t>	motiva</a:t>
            </a:r>
            <a:r>
              <a:rPr sz="3000" spc="-10" dirty="0">
                <a:latin typeface="Arial"/>
                <a:cs typeface="Arial"/>
              </a:rPr>
              <a:t>t</a:t>
            </a:r>
            <a:r>
              <a:rPr sz="3000" spc="-5" dirty="0">
                <a:latin typeface="Arial"/>
                <a:cs typeface="Arial"/>
              </a:rPr>
              <a:t>ion,</a:t>
            </a:r>
            <a:r>
              <a:rPr sz="3000" dirty="0">
                <a:latin typeface="Arial"/>
                <a:cs typeface="Arial"/>
              </a:rPr>
              <a:t>	</a:t>
            </a:r>
            <a:r>
              <a:rPr sz="3000" spc="-5" dirty="0">
                <a:latin typeface="Arial"/>
                <a:cs typeface="Arial"/>
              </a:rPr>
              <a:t>a</a:t>
            </a:r>
            <a:r>
              <a:rPr sz="3000" dirty="0">
                <a:latin typeface="Arial"/>
                <a:cs typeface="Arial"/>
              </a:rPr>
              <a:t>w</a:t>
            </a:r>
            <a:r>
              <a:rPr sz="3000" spc="-5" dirty="0">
                <a:latin typeface="Arial"/>
                <a:cs typeface="Arial"/>
              </a:rPr>
              <a:t>ar</a:t>
            </a:r>
            <a:r>
              <a:rPr sz="3000" spc="-15" dirty="0">
                <a:latin typeface="Arial"/>
                <a:cs typeface="Arial"/>
              </a:rPr>
              <a:t>e</a:t>
            </a:r>
            <a:r>
              <a:rPr sz="3000" spc="-5" dirty="0">
                <a:latin typeface="Arial"/>
                <a:cs typeface="Arial"/>
              </a:rPr>
              <a:t>ness,  and</a:t>
            </a:r>
            <a:r>
              <a:rPr sz="3000" spc="-2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morale.</a:t>
            </a:r>
            <a:endParaRPr sz="300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80000"/>
              <a:buChar char=""/>
              <a:tabLst>
                <a:tab pos="296545" algn="l"/>
              </a:tabLst>
            </a:pPr>
            <a:r>
              <a:rPr sz="3000" spc="-5" dirty="0">
                <a:latin typeface="Arial"/>
                <a:cs typeface="Arial"/>
              </a:rPr>
              <a:t>Promotes international</a:t>
            </a:r>
            <a:r>
              <a:rPr sz="300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trade</a:t>
            </a:r>
            <a:endParaRPr sz="300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Char char=""/>
              <a:tabLst>
                <a:tab pos="296545" algn="l"/>
              </a:tabLst>
            </a:pPr>
            <a:r>
              <a:rPr sz="3000" spc="-5" dirty="0">
                <a:latin typeface="Arial"/>
                <a:cs typeface="Arial"/>
              </a:rPr>
              <a:t>Increases</a:t>
            </a:r>
            <a:r>
              <a:rPr sz="3000" spc="-1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profit</a:t>
            </a:r>
            <a:endParaRPr sz="300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Char char=""/>
              <a:tabLst>
                <a:tab pos="296545" algn="l"/>
              </a:tabLst>
            </a:pPr>
            <a:r>
              <a:rPr sz="3000" spc="-5" dirty="0">
                <a:latin typeface="Arial"/>
                <a:cs typeface="Arial"/>
              </a:rPr>
              <a:t>Reduces waste and </a:t>
            </a:r>
            <a:r>
              <a:rPr sz="3000" dirty="0">
                <a:latin typeface="Arial"/>
                <a:cs typeface="Arial"/>
              </a:rPr>
              <a:t>increases</a:t>
            </a:r>
            <a:r>
              <a:rPr sz="3000" spc="-5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productivity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0532091-31C2-664B-9E42-27BAF4C5AD44}"/>
              </a:ext>
            </a:extLst>
          </p:cNvPr>
          <p:cNvSpPr txBox="1"/>
          <p:nvPr/>
        </p:nvSpPr>
        <p:spPr>
          <a:xfrm>
            <a:off x="1687287" y="2657929"/>
            <a:ext cx="60506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600" b="1">
                <a:latin typeface="Algerian" pitchFamily="82" charset="0"/>
                <a:ea typeface="Baskerville Old Face" panose="02000000000000000000" pitchFamily="2" charset="0"/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xmlns="" val="2139504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8194" y="517905"/>
            <a:ext cx="3426206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5" dirty="0">
                <a:solidFill>
                  <a:srgbClr val="562213"/>
                </a:solidFill>
              </a:rPr>
              <a:t>ISO</a:t>
            </a:r>
            <a:r>
              <a:rPr sz="4300" spc="-80" dirty="0">
                <a:solidFill>
                  <a:srgbClr val="562213"/>
                </a:solidFill>
              </a:rPr>
              <a:t> </a:t>
            </a:r>
            <a:r>
              <a:rPr sz="4300" spc="-5" dirty="0">
                <a:solidFill>
                  <a:srgbClr val="562213"/>
                </a:solidFill>
              </a:rPr>
              <a:t>9000</a:t>
            </a:r>
            <a:endParaRPr sz="4300" dirty="0"/>
          </a:p>
        </p:txBody>
      </p:sp>
      <p:sp>
        <p:nvSpPr>
          <p:cNvPr id="4" name="object 4"/>
          <p:cNvSpPr txBox="1"/>
          <p:nvPr/>
        </p:nvSpPr>
        <p:spPr>
          <a:xfrm>
            <a:off x="1075740" y="1621281"/>
            <a:ext cx="799147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95"/>
              </a:spcBef>
              <a:tabLst>
                <a:tab pos="1298575" algn="l"/>
                <a:tab pos="1729739" algn="l"/>
                <a:tab pos="3295650" algn="l"/>
                <a:tab pos="4889500" algn="l"/>
                <a:tab pos="5537200" algn="l"/>
                <a:tab pos="7054215" algn="l"/>
              </a:tabLst>
            </a:pPr>
            <a:r>
              <a:rPr sz="2250" spc="-595" dirty="0">
                <a:solidFill>
                  <a:srgbClr val="3891A7"/>
                </a:solidFill>
                <a:latin typeface="Arial"/>
                <a:cs typeface="Arial"/>
              </a:rPr>
              <a:t>                                </a:t>
            </a:r>
            <a:r>
              <a:rPr sz="2250" spc="-585" dirty="0">
                <a:solidFill>
                  <a:srgbClr val="3891A7"/>
                </a:solidFill>
                <a:latin typeface="Arial"/>
                <a:cs typeface="Arial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Series	</a:t>
            </a:r>
            <a:r>
              <a:rPr sz="2800" dirty="0">
                <a:latin typeface="Times New Roman"/>
                <a:cs typeface="Times New Roman"/>
              </a:rPr>
              <a:t>of	</a:t>
            </a:r>
            <a:r>
              <a:rPr sz="2800" spc="-5" dirty="0">
                <a:latin typeface="Times New Roman"/>
                <a:cs typeface="Times New Roman"/>
              </a:rPr>
              <a:t>standards,	developed	and	published	</a:t>
            </a:r>
            <a:r>
              <a:rPr sz="2800" dirty="0">
                <a:latin typeface="Times New Roman"/>
                <a:cs typeface="Times New Roman"/>
              </a:rPr>
              <a:t>by the  </a:t>
            </a:r>
            <a:r>
              <a:rPr sz="2800" spc="-5" dirty="0">
                <a:latin typeface="Times New Roman"/>
                <a:cs typeface="Times New Roman"/>
              </a:rPr>
              <a:t>International </a:t>
            </a:r>
            <a:r>
              <a:rPr sz="2800" spc="-10" dirty="0">
                <a:latin typeface="Times New Roman"/>
                <a:cs typeface="Times New Roman"/>
              </a:rPr>
              <a:t>Organization </a:t>
            </a:r>
            <a:r>
              <a:rPr sz="2800" dirty="0">
                <a:latin typeface="Times New Roman"/>
                <a:cs typeface="Times New Roman"/>
              </a:rPr>
              <a:t>for </a:t>
            </a:r>
            <a:r>
              <a:rPr sz="2800" spc="-5" dirty="0">
                <a:latin typeface="Times New Roman"/>
                <a:cs typeface="Times New Roman"/>
              </a:rPr>
              <a:t>Standardization (</a:t>
            </a:r>
            <a:r>
              <a:rPr sz="2800" b="1" spc="-5" dirty="0">
                <a:latin typeface="Times New Roman"/>
                <a:cs typeface="Times New Roman"/>
              </a:rPr>
              <a:t>ISO</a:t>
            </a:r>
            <a:r>
              <a:rPr sz="2800" spc="-5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06466" y="2978023"/>
            <a:ext cx="40589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60730" algn="l"/>
                <a:tab pos="2239645" algn="l"/>
                <a:tab pos="2811145" algn="l"/>
              </a:tabLst>
            </a:pPr>
            <a:r>
              <a:rPr sz="2800" spc="-5">
                <a:latin typeface="Times New Roman"/>
                <a:cs typeface="Times New Roman"/>
              </a:rPr>
              <a:t>and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Times New Roman"/>
                <a:cs typeface="Times New Roman"/>
              </a:rPr>
              <a:t>m</a:t>
            </a:r>
            <a:r>
              <a:rPr sz="2800" spc="-5" dirty="0">
                <a:latin typeface="Times New Roman"/>
                <a:cs typeface="Times New Roman"/>
              </a:rPr>
              <a:t>aintain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Times New Roman"/>
                <a:cs typeface="Times New Roman"/>
              </a:rPr>
              <a:t>a</a:t>
            </a:r>
            <a:r>
              <a:rPr sz="2800" spc="-5" dirty="0">
                <a:latin typeface="Times New Roman"/>
                <a:cs typeface="Times New Roman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-55" dirty="0">
                <a:latin typeface="Times New Roman"/>
                <a:cs typeface="Times New Roman"/>
              </a:rPr>
              <a:t>f</a:t>
            </a:r>
            <a:r>
              <a:rPr sz="2800" spc="-5" dirty="0">
                <a:latin typeface="Times New Roman"/>
                <a:cs typeface="Times New Roman"/>
              </a:rPr>
              <a:t>fect</a:t>
            </a:r>
            <a:r>
              <a:rPr sz="2800" spc="-20" dirty="0">
                <a:latin typeface="Times New Roman"/>
                <a:cs typeface="Times New Roman"/>
              </a:rPr>
              <a:t>i</a:t>
            </a:r>
            <a:r>
              <a:rPr sz="2800" spc="-5" dirty="0">
                <a:latin typeface="Times New Roman"/>
                <a:cs typeface="Times New Roman"/>
              </a:rPr>
              <a:t>ve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75740" y="2978023"/>
            <a:ext cx="3720465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95"/>
              </a:spcBef>
              <a:tabLst>
                <a:tab pos="1548765" algn="l"/>
                <a:tab pos="1606550" algn="l"/>
                <a:tab pos="2376170" algn="l"/>
              </a:tabLst>
            </a:pPr>
            <a:r>
              <a:rPr sz="2250" spc="-595" dirty="0">
                <a:solidFill>
                  <a:srgbClr val="3891A7"/>
                </a:solidFill>
                <a:latin typeface="Arial"/>
                <a:cs typeface="Arial"/>
              </a:rPr>
              <a:t> </a:t>
            </a:r>
            <a:r>
              <a:rPr sz="2250" spc="-265" dirty="0">
                <a:solidFill>
                  <a:srgbClr val="3891A7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Define</a:t>
            </a:r>
            <a:r>
              <a:rPr sz="2800" spc="-5" dirty="0">
                <a:latin typeface="Times New Roman"/>
                <a:cs typeface="Times New Roman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>
                <a:latin typeface="Times New Roman"/>
                <a:cs typeface="Times New Roman"/>
              </a:rPr>
              <a:t>	</a:t>
            </a:r>
            <a:r>
              <a:rPr lang="en-GB" sz="2800">
                <a:latin typeface="Times New Roman"/>
                <a:cs typeface="Times New Roman"/>
              </a:rPr>
              <a:t>as establish</a:t>
            </a:r>
            <a:r>
              <a:rPr sz="2800" spc="-5">
                <a:latin typeface="Times New Roman"/>
                <a:cs typeface="Times New Roman"/>
              </a:rPr>
              <a:t>,  </a:t>
            </a:r>
            <a:r>
              <a:rPr sz="2800" spc="-5" dirty="0">
                <a:latin typeface="Times New Roman"/>
                <a:cs typeface="Times New Roman"/>
              </a:rPr>
              <a:t>quality	assurance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56659" y="3404438"/>
            <a:ext cx="480568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62380" algn="l"/>
                <a:tab pos="1945005" algn="l"/>
                <a:tab pos="4281805" algn="l"/>
              </a:tabLst>
            </a:pPr>
            <a:r>
              <a:rPr sz="2800" spc="-15" dirty="0">
                <a:latin typeface="Times New Roman"/>
                <a:cs typeface="Times New Roman"/>
              </a:rPr>
              <a:t>s</a:t>
            </a:r>
            <a:r>
              <a:rPr sz="2800" spc="-5" dirty="0">
                <a:latin typeface="Times New Roman"/>
                <a:cs typeface="Times New Roman"/>
              </a:rPr>
              <a:t>ys</a:t>
            </a:r>
            <a:r>
              <a:rPr sz="2800" dirty="0">
                <a:latin typeface="Times New Roman"/>
                <a:cs typeface="Times New Roman"/>
              </a:rPr>
              <a:t>t</a:t>
            </a:r>
            <a:r>
              <a:rPr sz="2800" spc="-5" dirty="0">
                <a:latin typeface="Times New Roman"/>
                <a:cs typeface="Times New Roman"/>
              </a:rPr>
              <a:t>em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for</a:t>
            </a:r>
            <a:r>
              <a:rPr sz="2800">
                <a:latin typeface="Times New Roman"/>
                <a:cs typeface="Times New Roman"/>
              </a:rPr>
              <a:t>	</a:t>
            </a:r>
            <a:r>
              <a:rPr sz="2800" spc="-25">
                <a:latin typeface="Times New Roman"/>
                <a:cs typeface="Times New Roman"/>
              </a:rPr>
              <a:t>m</a:t>
            </a:r>
            <a:r>
              <a:rPr sz="2800" spc="-5">
                <a:latin typeface="Times New Roman"/>
                <a:cs typeface="Times New Roman"/>
              </a:rPr>
              <a:t>anufacturing</a:t>
            </a:r>
            <a:r>
              <a:rPr lang="en-GB" sz="2800" spc="-5">
                <a:latin typeface="Times New Roman"/>
                <a:cs typeface="Times New Roman"/>
              </a:rPr>
              <a:t> and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59153" y="3831716"/>
            <a:ext cx="2594610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GB" sz="2800" spc="-5">
                <a:latin typeface="Times New Roman"/>
                <a:cs typeface="Times New Roman"/>
              </a:rPr>
              <a:t> service</a:t>
            </a:r>
            <a:r>
              <a:rPr sz="2800" spc="-65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industries.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856858" y="4616875"/>
            <a:ext cx="3287142" cy="2241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69644" y="225678"/>
            <a:ext cx="5262245" cy="1214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900" dirty="0">
                <a:solidFill>
                  <a:srgbClr val="562213"/>
                </a:solidFill>
                <a:latin typeface="Arial"/>
                <a:cs typeface="Arial"/>
              </a:rPr>
              <a:t>ISO 9000 </a:t>
            </a:r>
            <a:r>
              <a:rPr sz="3900" spc="-5" dirty="0">
                <a:solidFill>
                  <a:srgbClr val="562213"/>
                </a:solidFill>
                <a:latin typeface="Arial"/>
                <a:cs typeface="Arial"/>
              </a:rPr>
              <a:t>series</a:t>
            </a:r>
            <a:r>
              <a:rPr sz="3900" spc="-35" dirty="0">
                <a:solidFill>
                  <a:srgbClr val="562213"/>
                </a:solidFill>
                <a:latin typeface="Arial"/>
                <a:cs typeface="Arial"/>
              </a:rPr>
              <a:t> </a:t>
            </a:r>
            <a:r>
              <a:rPr sz="3900" dirty="0">
                <a:solidFill>
                  <a:srgbClr val="562213"/>
                </a:solidFill>
                <a:latin typeface="Arial"/>
                <a:cs typeface="Arial"/>
              </a:rPr>
              <a:t>Quality  </a:t>
            </a:r>
            <a:r>
              <a:rPr sz="3900" spc="-5" dirty="0">
                <a:solidFill>
                  <a:srgbClr val="562213"/>
                </a:solidFill>
                <a:latin typeface="Arial"/>
                <a:cs typeface="Arial"/>
              </a:rPr>
              <a:t>Management</a:t>
            </a:r>
            <a:r>
              <a:rPr sz="3900" spc="10" dirty="0">
                <a:solidFill>
                  <a:srgbClr val="562213"/>
                </a:solidFill>
                <a:latin typeface="Arial"/>
                <a:cs typeface="Arial"/>
              </a:rPr>
              <a:t> </a:t>
            </a:r>
            <a:r>
              <a:rPr sz="3900" spc="-5" dirty="0">
                <a:solidFill>
                  <a:srgbClr val="562213"/>
                </a:solidFill>
                <a:latin typeface="Arial"/>
                <a:cs typeface="Arial"/>
              </a:rPr>
              <a:t>Principles</a:t>
            </a:r>
            <a:endParaRPr sz="3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60489" y="1700225"/>
            <a:ext cx="21031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man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ge</a:t>
            </a:r>
            <a:r>
              <a:rPr sz="2800" spc="10" dirty="0">
                <a:latin typeface="Arial"/>
                <a:cs typeface="Arial"/>
              </a:rPr>
              <a:t>m</a:t>
            </a:r>
            <a:r>
              <a:rPr sz="2800" spc="-5" dirty="0">
                <a:latin typeface="Arial"/>
                <a:cs typeface="Arial"/>
              </a:rPr>
              <a:t>ent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28140" y="1700225"/>
            <a:ext cx="5375275" cy="879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95"/>
              </a:spcBef>
              <a:tabLst>
                <a:tab pos="873125" algn="l"/>
                <a:tab pos="2225675" algn="l"/>
                <a:tab pos="3002915" algn="l"/>
                <a:tab pos="4333240" algn="l"/>
              </a:tabLst>
            </a:pPr>
            <a:r>
              <a:rPr sz="2250" spc="-595" dirty="0">
                <a:solidFill>
                  <a:srgbClr val="3891A7"/>
                </a:solidFill>
                <a:latin typeface="Arial"/>
                <a:cs typeface="Arial"/>
              </a:rPr>
              <a:t> </a:t>
            </a:r>
            <a:r>
              <a:rPr sz="2250" spc="-265" dirty="0">
                <a:solidFill>
                  <a:srgbClr val="3891A7"/>
                </a:solidFill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It	</a:t>
            </a:r>
            <a:r>
              <a:rPr sz="2800" spc="-5" dirty="0">
                <a:latin typeface="Arial"/>
                <a:cs typeface="Arial"/>
              </a:rPr>
              <a:t>based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on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seven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qu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lity  </a:t>
            </a:r>
            <a:r>
              <a:rPr sz="2800" dirty="0">
                <a:latin typeface="Arial"/>
                <a:cs typeface="Arial"/>
              </a:rPr>
              <a:t>principles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28140" y="3056407"/>
            <a:ext cx="7012940" cy="354711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700"/>
              </a:spcBef>
              <a:buClr>
                <a:srgbClr val="3891A7"/>
              </a:buClr>
              <a:buSzPct val="80357"/>
              <a:buChar char=""/>
              <a:tabLst>
                <a:tab pos="296545" algn="l"/>
              </a:tabLst>
            </a:pPr>
            <a:r>
              <a:rPr sz="2800" spc="-5" dirty="0">
                <a:latin typeface="Arial"/>
                <a:cs typeface="Arial"/>
              </a:rPr>
              <a:t>QMP 1 – </a:t>
            </a:r>
            <a:r>
              <a:rPr sz="2800" dirty="0">
                <a:latin typeface="Arial"/>
                <a:cs typeface="Arial"/>
              </a:rPr>
              <a:t>Customer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focus</a:t>
            </a:r>
            <a:endParaRPr sz="280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80357"/>
              <a:buChar char=""/>
              <a:tabLst>
                <a:tab pos="296545" algn="l"/>
              </a:tabLst>
            </a:pPr>
            <a:r>
              <a:rPr sz="2800" spc="-5" dirty="0">
                <a:latin typeface="Arial"/>
                <a:cs typeface="Arial"/>
              </a:rPr>
              <a:t>QMP 2 –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Leadership</a:t>
            </a:r>
            <a:endParaRPr sz="280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357"/>
              <a:buChar char=""/>
              <a:tabLst>
                <a:tab pos="296545" algn="l"/>
              </a:tabLst>
            </a:pPr>
            <a:r>
              <a:rPr sz="2800" spc="-5" dirty="0">
                <a:latin typeface="Arial"/>
                <a:cs typeface="Arial"/>
              </a:rPr>
              <a:t>QMP 3 – </a:t>
            </a:r>
            <a:r>
              <a:rPr sz="2800" dirty="0">
                <a:latin typeface="Arial"/>
                <a:cs typeface="Arial"/>
              </a:rPr>
              <a:t>Engagement of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people</a:t>
            </a:r>
            <a:endParaRPr sz="280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357"/>
              <a:buChar char=""/>
              <a:tabLst>
                <a:tab pos="296545" algn="l"/>
              </a:tabLst>
            </a:pPr>
            <a:r>
              <a:rPr sz="2800" spc="-5" dirty="0">
                <a:latin typeface="Arial"/>
                <a:cs typeface="Arial"/>
              </a:rPr>
              <a:t>QMP 4 – </a:t>
            </a:r>
            <a:r>
              <a:rPr sz="2800" dirty="0">
                <a:latin typeface="Arial"/>
                <a:cs typeface="Arial"/>
              </a:rPr>
              <a:t>Process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approach</a:t>
            </a:r>
            <a:endParaRPr sz="280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357"/>
              <a:buChar char=""/>
              <a:tabLst>
                <a:tab pos="296545" algn="l"/>
              </a:tabLst>
            </a:pPr>
            <a:r>
              <a:rPr sz="2800" spc="-5" dirty="0">
                <a:latin typeface="Arial"/>
                <a:cs typeface="Arial"/>
              </a:rPr>
              <a:t>QMP 5 –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Improvement</a:t>
            </a:r>
            <a:endParaRPr sz="280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357"/>
              <a:buChar char=""/>
              <a:tabLst>
                <a:tab pos="296545" algn="l"/>
              </a:tabLst>
            </a:pPr>
            <a:r>
              <a:rPr sz="2800" spc="-5" dirty="0">
                <a:latin typeface="Arial"/>
                <a:cs typeface="Arial"/>
              </a:rPr>
              <a:t>QMP 6 – </a:t>
            </a:r>
            <a:r>
              <a:rPr sz="2800" dirty="0">
                <a:latin typeface="Arial"/>
                <a:cs typeface="Arial"/>
              </a:rPr>
              <a:t>Evidence-based </a:t>
            </a:r>
            <a:r>
              <a:rPr sz="2800" spc="-5" dirty="0">
                <a:latin typeface="Arial"/>
                <a:cs typeface="Arial"/>
              </a:rPr>
              <a:t>decision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spc="-55" dirty="0">
                <a:latin typeface="Arial"/>
                <a:cs typeface="Arial"/>
              </a:rPr>
              <a:t>making</a:t>
            </a:r>
            <a:endParaRPr sz="280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357"/>
              <a:buChar char=""/>
              <a:tabLst>
                <a:tab pos="296545" algn="l"/>
              </a:tabLst>
            </a:pPr>
            <a:r>
              <a:rPr sz="2800" spc="-5" dirty="0">
                <a:latin typeface="Arial"/>
                <a:cs typeface="Arial"/>
              </a:rPr>
              <a:t>QMP 7 – </a:t>
            </a:r>
            <a:r>
              <a:rPr sz="2800" dirty="0">
                <a:latin typeface="Arial"/>
                <a:cs typeface="Arial"/>
              </a:rPr>
              <a:t>Relationship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management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8140" y="334467"/>
            <a:ext cx="556006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625" dirty="0">
                <a:solidFill>
                  <a:srgbClr val="3891A7"/>
                </a:solidFill>
                <a:latin typeface="Arial"/>
                <a:cs typeface="Arial"/>
              </a:rPr>
              <a:t></a:t>
            </a:r>
            <a:r>
              <a:rPr sz="2400" spc="-625" dirty="0">
                <a:latin typeface="Arial"/>
                <a:cs typeface="Arial"/>
              </a:rPr>
              <a:t> </a:t>
            </a:r>
            <a:r>
              <a:rPr sz="3000" b="1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Principle </a:t>
            </a:r>
            <a:r>
              <a:rPr sz="3000" b="1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 – Customer</a:t>
            </a:r>
            <a:r>
              <a:rPr sz="3000" b="1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000" b="1" spc="-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focus</a:t>
            </a:r>
            <a:endParaRPr sz="3000" dirty="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92503" y="962936"/>
          <a:ext cx="7386319" cy="9285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661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40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924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4284">
                <a:tc>
                  <a:txBody>
                    <a:bodyPr/>
                    <a:lstStyle/>
                    <a:p>
                      <a:pPr marL="1236980">
                        <a:lnSpc>
                          <a:spcPts val="3315"/>
                        </a:lnSpc>
                      </a:pPr>
                      <a:r>
                        <a:rPr sz="3000" spc="-5" dirty="0">
                          <a:latin typeface="Arial"/>
                          <a:cs typeface="Arial"/>
                        </a:rPr>
                        <a:t>Organizations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63525">
                        <a:lnSpc>
                          <a:spcPts val="3315"/>
                        </a:lnSpc>
                      </a:pPr>
                      <a:r>
                        <a:rPr sz="3000" spc="-10" dirty="0">
                          <a:latin typeface="Arial"/>
                          <a:cs typeface="Arial"/>
                        </a:rPr>
                        <a:t>depend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5255">
                        <a:lnSpc>
                          <a:spcPts val="3315"/>
                        </a:lnSpc>
                      </a:pPr>
                      <a:r>
                        <a:rPr sz="3000" spc="-5" dirty="0">
                          <a:latin typeface="Arial"/>
                          <a:cs typeface="Arial"/>
                        </a:rPr>
                        <a:t>on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ts val="3315"/>
                        </a:lnSpc>
                      </a:pPr>
                      <a:r>
                        <a:rPr sz="300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3000" spc="-2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3000" dirty="0">
                          <a:latin typeface="Arial"/>
                          <a:cs typeface="Arial"/>
                        </a:rPr>
                        <a:t>ir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4284">
                <a:tc>
                  <a:txBody>
                    <a:bodyPr/>
                    <a:lstStyle/>
                    <a:p>
                      <a:pPr marL="31750">
                        <a:lnSpc>
                          <a:spcPts val="3535"/>
                        </a:lnSpc>
                        <a:spcBef>
                          <a:spcPts val="20"/>
                        </a:spcBef>
                        <a:tabLst>
                          <a:tab pos="2549525" algn="l"/>
                        </a:tabLst>
                      </a:pPr>
                      <a:r>
                        <a:rPr sz="3000" spc="-5" dirty="0">
                          <a:latin typeface="Arial"/>
                          <a:cs typeface="Arial"/>
                        </a:rPr>
                        <a:t>customers	and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ts val="3535"/>
                        </a:lnSpc>
                        <a:spcBef>
                          <a:spcPts val="20"/>
                        </a:spcBef>
                      </a:pPr>
                      <a:r>
                        <a:rPr sz="3000" spc="-5" dirty="0">
                          <a:latin typeface="Arial"/>
                          <a:cs typeface="Arial"/>
                        </a:rPr>
                        <a:t>therefore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535"/>
                        </a:lnSpc>
                        <a:spcBef>
                          <a:spcPts val="20"/>
                        </a:spcBef>
                      </a:pPr>
                      <a:r>
                        <a:rPr sz="3000" dirty="0">
                          <a:latin typeface="Arial"/>
                          <a:cs typeface="Arial"/>
                        </a:rPr>
                        <a:t>should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511553" y="1874646"/>
            <a:ext cx="7345045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  <a:tabLst>
                <a:tab pos="2179955" algn="l"/>
                <a:tab pos="3627754" algn="l"/>
                <a:tab pos="4528820" algn="l"/>
                <a:tab pos="5765165" algn="l"/>
              </a:tabLst>
            </a:pPr>
            <a:r>
              <a:rPr sz="3000" spc="-5" dirty="0">
                <a:latin typeface="Arial"/>
                <a:cs typeface="Arial"/>
              </a:rPr>
              <a:t>un</a:t>
            </a:r>
            <a:r>
              <a:rPr sz="3000" spc="-20" dirty="0">
                <a:latin typeface="Arial"/>
                <a:cs typeface="Arial"/>
              </a:rPr>
              <a:t>d</a:t>
            </a:r>
            <a:r>
              <a:rPr sz="3000" spc="-5" dirty="0">
                <a:latin typeface="Arial"/>
                <a:cs typeface="Arial"/>
              </a:rPr>
              <a:t>erst</a:t>
            </a:r>
            <a:r>
              <a:rPr sz="3000" spc="-15" dirty="0">
                <a:latin typeface="Arial"/>
                <a:cs typeface="Arial"/>
              </a:rPr>
              <a:t>a</a:t>
            </a:r>
            <a:r>
              <a:rPr sz="3000" spc="-5" dirty="0">
                <a:latin typeface="Arial"/>
                <a:cs typeface="Arial"/>
              </a:rPr>
              <a:t>nd</a:t>
            </a:r>
            <a:r>
              <a:rPr sz="3000" dirty="0">
                <a:latin typeface="Arial"/>
                <a:cs typeface="Arial"/>
              </a:rPr>
              <a:t>	current	</a:t>
            </a:r>
            <a:r>
              <a:rPr sz="3000" spc="-5" dirty="0">
                <a:latin typeface="Arial"/>
                <a:cs typeface="Arial"/>
              </a:rPr>
              <a:t>and</a:t>
            </a:r>
            <a:r>
              <a:rPr sz="3000" dirty="0">
                <a:latin typeface="Arial"/>
                <a:cs typeface="Arial"/>
              </a:rPr>
              <a:t>	fu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spc="-5" dirty="0">
                <a:latin typeface="Arial"/>
                <a:cs typeface="Arial"/>
              </a:rPr>
              <a:t>ure</a:t>
            </a:r>
            <a:r>
              <a:rPr sz="3000" dirty="0">
                <a:latin typeface="Arial"/>
                <a:cs typeface="Arial"/>
              </a:rPr>
              <a:t>	</a:t>
            </a:r>
            <a:r>
              <a:rPr sz="3000" spc="5" dirty="0">
                <a:latin typeface="Arial"/>
                <a:cs typeface="Arial"/>
              </a:rPr>
              <a:t>c</a:t>
            </a:r>
            <a:r>
              <a:rPr sz="3000" dirty="0">
                <a:latin typeface="Arial"/>
                <a:cs typeface="Arial"/>
              </a:rPr>
              <a:t>usto</a:t>
            </a:r>
            <a:r>
              <a:rPr sz="3000" spc="-10" dirty="0">
                <a:latin typeface="Arial"/>
                <a:cs typeface="Arial"/>
              </a:rPr>
              <a:t>m</a:t>
            </a:r>
            <a:r>
              <a:rPr sz="3000" spc="-5" dirty="0">
                <a:latin typeface="Arial"/>
                <a:cs typeface="Arial"/>
              </a:rPr>
              <a:t>er  needs, should </a:t>
            </a:r>
            <a:r>
              <a:rPr sz="3000" dirty="0">
                <a:latin typeface="Arial"/>
                <a:cs typeface="Arial"/>
              </a:rPr>
              <a:t>meet customer</a:t>
            </a:r>
            <a:r>
              <a:rPr sz="3000" spc="-6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requirements</a:t>
            </a:r>
            <a:endParaRPr sz="3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65669" y="2926207"/>
            <a:ext cx="158940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5" dirty="0">
                <a:latin typeface="Arial"/>
                <a:cs typeface="Arial"/>
              </a:rPr>
              <a:t>c</a:t>
            </a:r>
            <a:r>
              <a:rPr sz="3000" dirty="0">
                <a:latin typeface="Arial"/>
                <a:cs typeface="Arial"/>
              </a:rPr>
              <a:t>usto</a:t>
            </a:r>
            <a:r>
              <a:rPr sz="3000" spc="-10" dirty="0">
                <a:latin typeface="Arial"/>
                <a:cs typeface="Arial"/>
              </a:rPr>
              <a:t>m</a:t>
            </a:r>
            <a:r>
              <a:rPr sz="3000" spc="-5" dirty="0">
                <a:latin typeface="Arial"/>
                <a:cs typeface="Arial"/>
              </a:rPr>
              <a:t>er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28140" y="2880828"/>
            <a:ext cx="5449570" cy="2189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5910" marR="57150">
              <a:lnSpc>
                <a:spcPct val="110000"/>
              </a:lnSpc>
              <a:spcBef>
                <a:spcPts val="95"/>
              </a:spcBef>
              <a:tabLst>
                <a:tab pos="1597025" algn="l"/>
                <a:tab pos="3171825" algn="l"/>
                <a:tab pos="4156710" algn="l"/>
              </a:tabLst>
            </a:pPr>
            <a:r>
              <a:rPr sz="3000" spc="-5" dirty="0">
                <a:latin typeface="Arial"/>
                <a:cs typeface="Arial"/>
              </a:rPr>
              <a:t>and	</a:t>
            </a:r>
            <a:r>
              <a:rPr sz="3000" spc="-15" dirty="0">
                <a:latin typeface="Arial"/>
                <a:cs typeface="Arial"/>
              </a:rPr>
              <a:t>s</a:t>
            </a:r>
            <a:r>
              <a:rPr sz="3000" dirty="0">
                <a:latin typeface="Arial"/>
                <a:cs typeface="Arial"/>
              </a:rPr>
              <a:t>t</a:t>
            </a:r>
            <a:r>
              <a:rPr sz="3000" spc="-10" dirty="0">
                <a:latin typeface="Arial"/>
                <a:cs typeface="Arial"/>
              </a:rPr>
              <a:t>r</a:t>
            </a:r>
            <a:r>
              <a:rPr sz="3000" spc="-5" dirty="0">
                <a:latin typeface="Arial"/>
                <a:cs typeface="Arial"/>
              </a:rPr>
              <a:t>ive</a:t>
            </a:r>
            <a:r>
              <a:rPr sz="3000" dirty="0">
                <a:latin typeface="Arial"/>
                <a:cs typeface="Arial"/>
              </a:rPr>
              <a:t>	</a:t>
            </a:r>
            <a:r>
              <a:rPr sz="3000" spc="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o	ex</a:t>
            </a:r>
            <a:r>
              <a:rPr sz="3000" spc="-15" dirty="0">
                <a:latin typeface="Arial"/>
                <a:cs typeface="Arial"/>
              </a:rPr>
              <a:t>c</a:t>
            </a:r>
            <a:r>
              <a:rPr sz="3000" spc="-5" dirty="0">
                <a:latin typeface="Arial"/>
                <a:cs typeface="Arial"/>
              </a:rPr>
              <a:t>eed  expectations.</a:t>
            </a:r>
            <a:endParaRPr sz="3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2400" spc="-630" dirty="0">
                <a:solidFill>
                  <a:srgbClr val="3891A7"/>
                </a:solidFill>
                <a:latin typeface="Arial"/>
                <a:cs typeface="Arial"/>
              </a:rPr>
              <a:t></a:t>
            </a:r>
            <a:r>
              <a:rPr sz="2400" spc="-630" dirty="0">
                <a:latin typeface="Arial"/>
                <a:cs typeface="Arial"/>
              </a:rPr>
              <a:t> </a:t>
            </a:r>
            <a:r>
              <a:rPr sz="3000" b="1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Principle 2 </a:t>
            </a:r>
            <a:r>
              <a:rPr sz="3000" b="1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–</a:t>
            </a:r>
            <a:r>
              <a:rPr sz="3000" b="1" spc="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000" b="1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Leadership</a:t>
            </a:r>
            <a:endParaRPr sz="3000" dirty="0">
              <a:latin typeface="Arial"/>
              <a:cs typeface="Arial"/>
            </a:endParaRPr>
          </a:p>
          <a:p>
            <a:pPr marL="2032000">
              <a:lnSpc>
                <a:spcPct val="100000"/>
              </a:lnSpc>
              <a:spcBef>
                <a:spcPts val="960"/>
              </a:spcBef>
              <a:tabLst>
                <a:tab pos="3934460" algn="l"/>
              </a:tabLst>
            </a:pPr>
            <a:r>
              <a:rPr sz="3000" spc="-5" dirty="0">
                <a:latin typeface="Arial"/>
                <a:cs typeface="Arial"/>
              </a:rPr>
              <a:t>Lea</a:t>
            </a:r>
            <a:r>
              <a:rPr sz="3000" spc="-20" dirty="0">
                <a:latin typeface="Arial"/>
                <a:cs typeface="Arial"/>
              </a:rPr>
              <a:t>d</a:t>
            </a:r>
            <a:r>
              <a:rPr sz="3000" spc="-5" dirty="0">
                <a:latin typeface="Arial"/>
                <a:cs typeface="Arial"/>
              </a:rPr>
              <a:t>ers</a:t>
            </a:r>
            <a:r>
              <a:rPr sz="3000" dirty="0">
                <a:latin typeface="Arial"/>
                <a:cs typeface="Arial"/>
              </a:rPr>
              <a:t>	</a:t>
            </a:r>
            <a:r>
              <a:rPr sz="3000" spc="-5" dirty="0">
                <a:latin typeface="Arial"/>
                <a:cs typeface="Arial"/>
              </a:rPr>
              <a:t>estab</a:t>
            </a:r>
            <a:r>
              <a:rPr sz="3000" spc="-20" dirty="0">
                <a:latin typeface="Arial"/>
                <a:cs typeface="Arial"/>
              </a:rPr>
              <a:t>l</a:t>
            </a:r>
            <a:r>
              <a:rPr sz="3000" spc="-5" dirty="0">
                <a:latin typeface="Arial"/>
                <a:cs typeface="Arial"/>
              </a:rPr>
              <a:t>ish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78802" y="4587620"/>
            <a:ext cx="167513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44295" algn="l"/>
              </a:tabLst>
            </a:pPr>
            <a:r>
              <a:rPr sz="3000" spc="-5" dirty="0">
                <a:latin typeface="Arial"/>
                <a:cs typeface="Arial"/>
              </a:rPr>
              <a:t>unity	of</a:t>
            </a:r>
            <a:endParaRPr sz="3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11553" y="5045252"/>
            <a:ext cx="7346950" cy="1534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0000"/>
              </a:lnSpc>
              <a:spcBef>
                <a:spcPts val="100"/>
              </a:spcBef>
            </a:pPr>
            <a:r>
              <a:rPr sz="3000" spc="-5" dirty="0">
                <a:latin typeface="Arial"/>
                <a:cs typeface="Arial"/>
              </a:rPr>
              <a:t>purpose and direction </a:t>
            </a:r>
            <a:r>
              <a:rPr sz="3000" dirty="0">
                <a:latin typeface="Arial"/>
                <a:cs typeface="Arial"/>
              </a:rPr>
              <a:t>of the </a:t>
            </a:r>
            <a:r>
              <a:rPr sz="3000" spc="-5" dirty="0">
                <a:latin typeface="Arial"/>
                <a:cs typeface="Arial"/>
              </a:rPr>
              <a:t>organization.  They should create and maintain </a:t>
            </a:r>
            <a:r>
              <a:rPr sz="3000" dirty="0">
                <a:latin typeface="Arial"/>
                <a:cs typeface="Arial"/>
              </a:rPr>
              <a:t>the  </a:t>
            </a:r>
            <a:r>
              <a:rPr sz="3000" spc="-5" dirty="0">
                <a:latin typeface="Arial"/>
                <a:cs typeface="Arial"/>
              </a:rPr>
              <a:t>internal environment </a:t>
            </a:r>
            <a:r>
              <a:rPr sz="3000" dirty="0">
                <a:latin typeface="Arial"/>
                <a:cs typeface="Arial"/>
              </a:rPr>
              <a:t>in </a:t>
            </a:r>
            <a:r>
              <a:rPr sz="3000" spc="-5" dirty="0">
                <a:latin typeface="Arial"/>
                <a:cs typeface="Arial"/>
              </a:rPr>
              <a:t>which people</a:t>
            </a:r>
            <a:r>
              <a:rPr sz="3000" spc="2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can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8140" y="22352"/>
            <a:ext cx="674814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630" dirty="0">
                <a:solidFill>
                  <a:srgbClr val="3891A7"/>
                </a:solidFill>
                <a:latin typeface="Arial"/>
                <a:cs typeface="Arial"/>
              </a:rPr>
              <a:t></a:t>
            </a:r>
            <a:r>
              <a:rPr sz="2400" spc="-630" dirty="0">
                <a:latin typeface="Arial"/>
                <a:cs typeface="Arial"/>
              </a:rPr>
              <a:t> </a:t>
            </a:r>
            <a:r>
              <a:rPr sz="3000" b="1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Principle 3 </a:t>
            </a:r>
            <a:r>
              <a:rPr sz="3000" b="1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– Engagement of </a:t>
            </a:r>
            <a:r>
              <a:rPr sz="3000" b="1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people</a:t>
            </a:r>
            <a:endParaRPr sz="3000" dirty="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92503" y="604796"/>
          <a:ext cx="7625079" cy="8828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84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68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8082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9151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4142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3315"/>
                        </a:lnSpc>
                        <a:tabLst>
                          <a:tab pos="1460500" algn="l"/>
                          <a:tab pos="2042795" algn="l"/>
                          <a:tab pos="2688590" algn="l"/>
                          <a:tab pos="3926840" algn="l"/>
                        </a:tabLst>
                      </a:pPr>
                      <a:r>
                        <a:rPr sz="3000" spc="-5" dirty="0">
                          <a:latin typeface="Arial"/>
                          <a:cs typeface="Arial"/>
                        </a:rPr>
                        <a:t>People	</a:t>
                      </a:r>
                      <a:r>
                        <a:rPr sz="3000" dirty="0">
                          <a:latin typeface="Arial"/>
                          <a:cs typeface="Arial"/>
                        </a:rPr>
                        <a:t>at	</a:t>
                      </a:r>
                      <a:r>
                        <a:rPr sz="3000" spc="-5" dirty="0">
                          <a:latin typeface="Arial"/>
                          <a:cs typeface="Arial"/>
                        </a:rPr>
                        <a:t>all	levels	are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3315"/>
                        </a:lnSpc>
                      </a:pPr>
                      <a:r>
                        <a:rPr sz="3000" dirty="0">
                          <a:latin typeface="Arial"/>
                          <a:cs typeface="Arial"/>
                        </a:rPr>
                        <a:t>the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1424">
                <a:tc>
                  <a:txBody>
                    <a:bodyPr/>
                    <a:lstStyle/>
                    <a:p>
                      <a:pPr marL="31750">
                        <a:lnSpc>
                          <a:spcPts val="3375"/>
                        </a:lnSpc>
                      </a:pPr>
                      <a:r>
                        <a:rPr sz="3000" spc="-5" dirty="0">
                          <a:latin typeface="Arial"/>
                          <a:cs typeface="Arial"/>
                        </a:rPr>
                        <a:t>essence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3375"/>
                        </a:lnSpc>
                      </a:pPr>
                      <a:r>
                        <a:rPr sz="3000" dirty="0">
                          <a:latin typeface="Arial"/>
                          <a:cs typeface="Arial"/>
                        </a:rPr>
                        <a:t>of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ts val="3375"/>
                        </a:lnSpc>
                        <a:tabLst>
                          <a:tab pos="685800" algn="l"/>
                          <a:tab pos="2996565" algn="l"/>
                          <a:tab pos="3870325" algn="l"/>
                        </a:tabLst>
                      </a:pPr>
                      <a:r>
                        <a:rPr sz="3000" spc="-5" dirty="0">
                          <a:latin typeface="Arial"/>
                          <a:cs typeface="Arial"/>
                        </a:rPr>
                        <a:t>an	organization	</a:t>
                      </a:r>
                      <a:r>
                        <a:rPr sz="3000" spc="-10" dirty="0">
                          <a:latin typeface="Arial"/>
                          <a:cs typeface="Arial"/>
                        </a:rPr>
                        <a:t>and	</a:t>
                      </a:r>
                      <a:r>
                        <a:rPr sz="3000" spc="-5" dirty="0">
                          <a:latin typeface="Arial"/>
                          <a:cs typeface="Arial"/>
                        </a:rPr>
                        <a:t>their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7150" algn="r">
                        <a:lnSpc>
                          <a:spcPts val="3375"/>
                        </a:lnSpc>
                      </a:pPr>
                      <a:r>
                        <a:rPr sz="3000" dirty="0">
                          <a:latin typeface="Arial"/>
                          <a:cs typeface="Arial"/>
                        </a:rPr>
                        <a:t>fu</a:t>
                      </a:r>
                      <a:r>
                        <a:rPr sz="3000" spc="-1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3000" dirty="0">
                          <a:latin typeface="Arial"/>
                          <a:cs typeface="Arial"/>
                        </a:rPr>
                        <a:t>l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228140" y="1470405"/>
            <a:ext cx="7840345" cy="3455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5080" algn="just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latin typeface="Arial"/>
                <a:cs typeface="Arial"/>
              </a:rPr>
              <a:t>involvement enables their abilities to </a:t>
            </a:r>
            <a:r>
              <a:rPr sz="3000" spc="5" dirty="0">
                <a:latin typeface="Arial"/>
                <a:cs typeface="Arial"/>
              </a:rPr>
              <a:t>be  </a:t>
            </a:r>
            <a:r>
              <a:rPr sz="3000" spc="-5" dirty="0">
                <a:latin typeface="Arial"/>
                <a:cs typeface="Arial"/>
              </a:rPr>
              <a:t>used </a:t>
            </a:r>
            <a:r>
              <a:rPr sz="3000" dirty="0">
                <a:latin typeface="Arial"/>
                <a:cs typeface="Arial"/>
              </a:rPr>
              <a:t>for the </a:t>
            </a:r>
            <a:r>
              <a:rPr sz="3000" spc="-5" dirty="0">
                <a:latin typeface="Arial"/>
                <a:cs typeface="Arial"/>
              </a:rPr>
              <a:t>organization's</a:t>
            </a:r>
            <a:r>
              <a:rPr sz="3000" spc="-4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benefit.</a:t>
            </a:r>
            <a:endParaRPr sz="3000" dirty="0">
              <a:latin typeface="Arial"/>
              <a:cs typeface="Arial"/>
            </a:endParaRPr>
          </a:p>
          <a:p>
            <a:pPr marL="295910" indent="-283845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Arial"/>
              <a:buChar char=""/>
              <a:tabLst>
                <a:tab pos="296545" algn="l"/>
              </a:tabLst>
            </a:pPr>
            <a:r>
              <a:rPr sz="3000" b="1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Principle 4 </a:t>
            </a:r>
            <a:r>
              <a:rPr sz="3000" b="1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– </a:t>
            </a:r>
            <a:r>
              <a:rPr sz="3000" b="1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Process</a:t>
            </a:r>
            <a:r>
              <a:rPr sz="3000" b="1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000" b="1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approach</a:t>
            </a:r>
            <a:endParaRPr sz="3000" dirty="0">
              <a:latin typeface="Arial"/>
              <a:cs typeface="Arial"/>
            </a:endParaRPr>
          </a:p>
          <a:p>
            <a:pPr marL="295910" marR="5715" indent="2353310" algn="just">
              <a:lnSpc>
                <a:spcPct val="100000"/>
              </a:lnSpc>
              <a:spcBef>
                <a:spcPts val="600"/>
              </a:spcBef>
            </a:pPr>
            <a:r>
              <a:rPr sz="3000" dirty="0">
                <a:latin typeface="Arial"/>
                <a:cs typeface="Arial"/>
              </a:rPr>
              <a:t>A </a:t>
            </a:r>
            <a:r>
              <a:rPr sz="3000" spc="-5" dirty="0">
                <a:latin typeface="Arial"/>
                <a:cs typeface="Arial"/>
              </a:rPr>
              <a:t>desired result </a:t>
            </a:r>
            <a:r>
              <a:rPr sz="3000" dirty="0">
                <a:latin typeface="Arial"/>
                <a:cs typeface="Arial"/>
              </a:rPr>
              <a:t>is </a:t>
            </a:r>
            <a:r>
              <a:rPr sz="3000" spc="-5" dirty="0">
                <a:latin typeface="Arial"/>
                <a:cs typeface="Arial"/>
              </a:rPr>
              <a:t>achieved  more </a:t>
            </a:r>
            <a:r>
              <a:rPr sz="3000" spc="-10" dirty="0">
                <a:latin typeface="Arial"/>
                <a:cs typeface="Arial"/>
              </a:rPr>
              <a:t>efficiently </a:t>
            </a:r>
            <a:r>
              <a:rPr sz="3000" spc="-5" dirty="0">
                <a:latin typeface="Arial"/>
                <a:cs typeface="Arial"/>
              </a:rPr>
              <a:t>when activities </a:t>
            </a:r>
            <a:r>
              <a:rPr sz="3000" spc="-10" dirty="0">
                <a:latin typeface="Arial"/>
                <a:cs typeface="Arial"/>
              </a:rPr>
              <a:t>and </a:t>
            </a:r>
            <a:r>
              <a:rPr sz="3000" spc="-5" dirty="0">
                <a:latin typeface="Arial"/>
                <a:cs typeface="Arial"/>
              </a:rPr>
              <a:t>related  resources are managed as a</a:t>
            </a:r>
            <a:r>
              <a:rPr sz="3000" spc="-3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process.</a:t>
            </a:r>
            <a:endParaRPr sz="3000" dirty="0">
              <a:latin typeface="Arial"/>
              <a:cs typeface="Arial"/>
            </a:endParaRPr>
          </a:p>
          <a:p>
            <a:pPr marL="295910" indent="-283845" algn="just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80000"/>
              <a:buFont typeface="Arial"/>
              <a:buChar char=""/>
              <a:tabLst>
                <a:tab pos="296545" algn="l"/>
              </a:tabLst>
            </a:pPr>
            <a:r>
              <a:rPr sz="3000" b="1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Principle 5 </a:t>
            </a:r>
            <a:r>
              <a:rPr sz="3000" b="1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–</a:t>
            </a:r>
            <a:r>
              <a:rPr sz="3000" b="1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000" b="1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Improvement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86327" y="4975936"/>
            <a:ext cx="3605529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74060" algn="l"/>
              </a:tabLst>
            </a:pPr>
            <a:r>
              <a:rPr sz="3000" dirty="0">
                <a:latin typeface="Arial"/>
                <a:cs typeface="Arial"/>
              </a:rPr>
              <a:t>Improv</a:t>
            </a:r>
            <a:r>
              <a:rPr sz="3000" spc="-25" dirty="0">
                <a:latin typeface="Arial"/>
                <a:cs typeface="Arial"/>
              </a:rPr>
              <a:t>e</a:t>
            </a:r>
            <a:r>
              <a:rPr sz="3000" dirty="0">
                <a:latin typeface="Arial"/>
                <a:cs typeface="Arial"/>
              </a:rPr>
              <a:t>ment	</a:t>
            </a:r>
            <a:r>
              <a:rPr sz="3000" spc="-5" dirty="0">
                <a:latin typeface="Arial"/>
                <a:cs typeface="Arial"/>
              </a:rPr>
              <a:t>of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11553" y="5433771"/>
            <a:ext cx="61626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20010" algn="l"/>
                <a:tab pos="4013200" algn="l"/>
              </a:tabLst>
            </a:pPr>
            <a:r>
              <a:rPr sz="3000" spc="-5" dirty="0">
                <a:latin typeface="Arial"/>
                <a:cs typeface="Arial"/>
              </a:rPr>
              <a:t>organization's	overall	performance</a:t>
            </a:r>
            <a:endParaRPr sz="3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20990" y="4975936"/>
            <a:ext cx="114681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8801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latin typeface="Arial"/>
                <a:cs typeface="Arial"/>
              </a:rPr>
              <a:t>the  </a:t>
            </a:r>
            <a:r>
              <a:rPr sz="3000" spc="-5" dirty="0">
                <a:latin typeface="Arial"/>
                <a:cs typeface="Arial"/>
              </a:rPr>
              <a:t>sho</a:t>
            </a:r>
            <a:r>
              <a:rPr sz="3000" spc="-20" dirty="0">
                <a:latin typeface="Arial"/>
                <a:cs typeface="Arial"/>
              </a:rPr>
              <a:t>u</a:t>
            </a:r>
            <a:r>
              <a:rPr sz="3000" spc="-5" dirty="0">
                <a:latin typeface="Arial"/>
                <a:cs typeface="Arial"/>
              </a:rPr>
              <a:t>ld</a:t>
            </a:r>
            <a:endParaRPr sz="3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11553" y="5890971"/>
            <a:ext cx="64801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79805" algn="l"/>
                <a:tab pos="1736089" algn="l"/>
                <a:tab pos="4102100" algn="l"/>
                <a:tab pos="6146165" algn="l"/>
              </a:tabLst>
            </a:pPr>
            <a:r>
              <a:rPr sz="3000" spc="-5" dirty="0">
                <a:latin typeface="Arial"/>
                <a:cs typeface="Arial"/>
              </a:rPr>
              <a:t>be	a	permanent	o</a:t>
            </a:r>
            <a:r>
              <a:rPr sz="3000" spc="-20" dirty="0">
                <a:latin typeface="Arial"/>
                <a:cs typeface="Arial"/>
              </a:rPr>
              <a:t>b</a:t>
            </a:r>
            <a:r>
              <a:rPr sz="3000" spc="-5" dirty="0">
                <a:latin typeface="Arial"/>
                <a:cs typeface="Arial"/>
              </a:rPr>
              <a:t>jective</a:t>
            </a:r>
            <a:r>
              <a:rPr sz="3000" dirty="0">
                <a:latin typeface="Arial"/>
                <a:cs typeface="Arial"/>
              </a:rPr>
              <a:t>	</a:t>
            </a:r>
            <a:r>
              <a:rPr sz="3000" spc="10" dirty="0">
                <a:latin typeface="Arial"/>
                <a:cs typeface="Arial"/>
              </a:rPr>
              <a:t>of</a:t>
            </a:r>
            <a:endParaRPr sz="3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510778" y="5890971"/>
            <a:ext cx="55499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latin typeface="Arial"/>
                <a:cs typeface="Arial"/>
              </a:rPr>
              <a:t>the</a:t>
            </a:r>
            <a:endParaRPr sz="3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11553" y="6347866"/>
            <a:ext cx="220599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latin typeface="Arial"/>
                <a:cs typeface="Arial"/>
              </a:rPr>
              <a:t>organization.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8140" y="326847"/>
            <a:ext cx="7630159" cy="4827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5715" indent="-283845" algn="just">
              <a:lnSpc>
                <a:spcPct val="100000"/>
              </a:lnSpc>
              <a:spcBef>
                <a:spcPts val="100"/>
              </a:spcBef>
              <a:buClr>
                <a:srgbClr val="3891A7"/>
              </a:buClr>
              <a:buSzPct val="80000"/>
              <a:buFont typeface="Arial"/>
              <a:buChar char=""/>
              <a:tabLst>
                <a:tab pos="296545" algn="l"/>
              </a:tabLst>
            </a:pPr>
            <a:r>
              <a:rPr sz="3000" b="1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Principle 6 – Evidence-based </a:t>
            </a:r>
            <a:r>
              <a:rPr sz="3000" b="1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decision  </a:t>
            </a:r>
            <a:r>
              <a:rPr sz="3000" b="1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making</a:t>
            </a:r>
            <a:endParaRPr sz="3000" dirty="0">
              <a:latin typeface="Arial"/>
              <a:cs typeface="Arial"/>
            </a:endParaRPr>
          </a:p>
          <a:p>
            <a:pPr marL="295910" marR="7620" indent="2160905" algn="just">
              <a:lnSpc>
                <a:spcPct val="100000"/>
              </a:lnSpc>
              <a:spcBef>
                <a:spcPts val="605"/>
              </a:spcBef>
            </a:pPr>
            <a:r>
              <a:rPr sz="3000" spc="-5" dirty="0">
                <a:latin typeface="Arial"/>
                <a:cs typeface="Arial"/>
              </a:rPr>
              <a:t>Effective decisions are </a:t>
            </a:r>
            <a:r>
              <a:rPr sz="3000" spc="-10" dirty="0">
                <a:latin typeface="Arial"/>
                <a:cs typeface="Arial"/>
              </a:rPr>
              <a:t>based  </a:t>
            </a:r>
            <a:r>
              <a:rPr sz="3000" spc="-5" dirty="0">
                <a:latin typeface="Arial"/>
                <a:cs typeface="Arial"/>
              </a:rPr>
              <a:t>on </a:t>
            </a:r>
            <a:r>
              <a:rPr sz="3000" dirty="0">
                <a:latin typeface="Arial"/>
                <a:cs typeface="Arial"/>
              </a:rPr>
              <a:t>the analysis </a:t>
            </a:r>
            <a:r>
              <a:rPr sz="3000" spc="-5" dirty="0">
                <a:latin typeface="Arial"/>
                <a:cs typeface="Arial"/>
              </a:rPr>
              <a:t>of data and</a:t>
            </a:r>
            <a:r>
              <a:rPr sz="3000" spc="-6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information.</a:t>
            </a:r>
            <a:endParaRPr sz="3000" dirty="0">
              <a:latin typeface="Arial"/>
              <a:cs typeface="Arial"/>
            </a:endParaRPr>
          </a:p>
          <a:p>
            <a:pPr marL="295910" indent="-283845" algn="just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Arial"/>
              <a:buChar char=""/>
              <a:tabLst>
                <a:tab pos="296545" algn="l"/>
              </a:tabLst>
            </a:pPr>
            <a:r>
              <a:rPr sz="3000" b="1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Principle 7 </a:t>
            </a:r>
            <a:r>
              <a:rPr sz="3000" b="1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– </a:t>
            </a:r>
            <a:r>
              <a:rPr sz="3000" b="1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Relationship</a:t>
            </a:r>
            <a:r>
              <a:rPr sz="3000" b="1" spc="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000" b="1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management</a:t>
            </a:r>
            <a:endParaRPr sz="3000" dirty="0">
              <a:latin typeface="Arial"/>
              <a:cs typeface="Arial"/>
            </a:endParaRPr>
          </a:p>
          <a:p>
            <a:pPr marL="295910" marR="5080" indent="2246630" algn="just">
              <a:lnSpc>
                <a:spcPct val="100000"/>
              </a:lnSpc>
              <a:spcBef>
                <a:spcPts val="600"/>
              </a:spcBef>
            </a:pPr>
            <a:r>
              <a:rPr sz="3000" spc="-5" dirty="0">
                <a:latin typeface="Arial"/>
                <a:cs typeface="Arial"/>
              </a:rPr>
              <a:t>An organization and </a:t>
            </a:r>
            <a:r>
              <a:rPr sz="3000" dirty="0">
                <a:latin typeface="Arial"/>
                <a:cs typeface="Arial"/>
              </a:rPr>
              <a:t>its  </a:t>
            </a:r>
            <a:r>
              <a:rPr sz="3000" spc="-5" dirty="0">
                <a:latin typeface="Arial"/>
                <a:cs typeface="Arial"/>
              </a:rPr>
              <a:t>external providers (suppliers, contractors,  service providers) are interdependent and  a mutually beneficial relationship enhances  the ability </a:t>
            </a:r>
            <a:r>
              <a:rPr sz="3000" dirty="0">
                <a:latin typeface="Arial"/>
                <a:cs typeface="Arial"/>
              </a:rPr>
              <a:t>of </a:t>
            </a:r>
            <a:r>
              <a:rPr sz="3000" spc="-5" dirty="0">
                <a:latin typeface="Arial"/>
                <a:cs typeface="Arial"/>
              </a:rPr>
              <a:t>both to create</a:t>
            </a:r>
            <a:r>
              <a:rPr sz="3000" spc="-1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value.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2" y="487806"/>
            <a:ext cx="246634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b="1" spc="-5" dirty="0">
                <a:solidFill>
                  <a:srgbClr val="562213"/>
                </a:solidFill>
                <a:latin typeface="Times New Roman"/>
                <a:cs typeface="Times New Roman"/>
              </a:rPr>
              <a:t>ISO</a:t>
            </a:r>
            <a:r>
              <a:rPr sz="4300" b="1" spc="-80" dirty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sz="4300" b="1" spc="-5" dirty="0">
                <a:solidFill>
                  <a:srgbClr val="562213"/>
                </a:solidFill>
                <a:latin typeface="Times New Roman"/>
                <a:cs typeface="Times New Roman"/>
              </a:rPr>
              <a:t>14000</a:t>
            </a:r>
            <a:endParaRPr sz="43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6897" y="1388958"/>
            <a:ext cx="7259320" cy="1824989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705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6545" algn="l"/>
              </a:tabLst>
            </a:pPr>
            <a:r>
              <a:rPr sz="3600" spc="-5" dirty="0">
                <a:latin typeface="Times New Roman"/>
                <a:cs typeface="Times New Roman"/>
              </a:rPr>
              <a:t>Environmental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management</a:t>
            </a:r>
            <a:endParaRPr sz="3600">
              <a:latin typeface="Times New Roman"/>
              <a:cs typeface="Times New Roman"/>
            </a:endParaRPr>
          </a:p>
          <a:p>
            <a:pPr marL="295910" marR="508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166"/>
              <a:buFont typeface="Arial"/>
              <a:buChar char=""/>
              <a:tabLst>
                <a:tab pos="296545" algn="l"/>
                <a:tab pos="1469390" algn="l"/>
                <a:tab pos="4211320" algn="l"/>
                <a:tab pos="4851400" algn="l"/>
                <a:tab pos="6077585" algn="l"/>
              </a:tabLst>
            </a:pPr>
            <a:r>
              <a:rPr sz="3600" dirty="0">
                <a:latin typeface="Times New Roman"/>
                <a:cs typeface="Times New Roman"/>
              </a:rPr>
              <a:t>Help	o</a:t>
            </a:r>
            <a:r>
              <a:rPr sz="3600" spc="-60" dirty="0">
                <a:latin typeface="Times New Roman"/>
                <a:cs typeface="Times New Roman"/>
              </a:rPr>
              <a:t>r</a:t>
            </a:r>
            <a:r>
              <a:rPr sz="3600" dirty="0">
                <a:latin typeface="Times New Roman"/>
                <a:cs typeface="Times New Roman"/>
              </a:rPr>
              <a:t>ganizations	</a:t>
            </a:r>
            <a:r>
              <a:rPr sz="3600" spc="-5" dirty="0">
                <a:latin typeface="Times New Roman"/>
                <a:cs typeface="Times New Roman"/>
              </a:rPr>
              <a:t>t</a:t>
            </a:r>
            <a:r>
              <a:rPr sz="3600" dirty="0">
                <a:latin typeface="Times New Roman"/>
                <a:cs typeface="Times New Roman"/>
              </a:rPr>
              <a:t>o	work	within  </a:t>
            </a:r>
            <a:r>
              <a:rPr sz="3600" spc="-5" dirty="0">
                <a:latin typeface="Times New Roman"/>
                <a:cs typeface="Times New Roman"/>
              </a:rPr>
              <a:t>healthy</a:t>
            </a:r>
            <a:r>
              <a:rPr sz="3600" spc="1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environment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43400" y="3352800"/>
            <a:ext cx="3962400" cy="3070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145844" y="519810"/>
            <a:ext cx="7228840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dirty="0">
                <a:solidFill>
                  <a:srgbClr val="562213"/>
                </a:solidFill>
                <a:latin typeface="Times New Roman"/>
                <a:cs typeface="Times New Roman"/>
              </a:rPr>
              <a:t>Standards </a:t>
            </a:r>
            <a:r>
              <a:rPr sz="3900" b="1" spc="-5" dirty="0">
                <a:solidFill>
                  <a:srgbClr val="562213"/>
                </a:solidFill>
                <a:latin typeface="Times New Roman"/>
                <a:cs typeface="Times New Roman"/>
              </a:rPr>
              <a:t>under ISO </a:t>
            </a:r>
            <a:r>
              <a:rPr sz="3900" b="1" dirty="0">
                <a:solidFill>
                  <a:srgbClr val="562213"/>
                </a:solidFill>
                <a:latin typeface="Times New Roman"/>
                <a:cs typeface="Times New Roman"/>
              </a:rPr>
              <a:t>14000</a:t>
            </a:r>
            <a:r>
              <a:rPr sz="3900" b="1" spc="-95" dirty="0">
                <a:solidFill>
                  <a:srgbClr val="562213"/>
                </a:solidFill>
                <a:latin typeface="Times New Roman"/>
                <a:cs typeface="Times New Roman"/>
              </a:rPr>
              <a:t> </a:t>
            </a:r>
            <a:r>
              <a:rPr sz="3900" b="1" spc="-5" dirty="0">
                <a:solidFill>
                  <a:srgbClr val="562213"/>
                </a:solidFill>
                <a:latin typeface="Times New Roman"/>
                <a:cs typeface="Times New Roman"/>
              </a:rPr>
              <a:t>series</a:t>
            </a:r>
            <a:endParaRPr sz="3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96897" y="1391386"/>
            <a:ext cx="7261225" cy="3897629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550" spc="-665" dirty="0">
                <a:solidFill>
                  <a:srgbClr val="3891A7"/>
                </a:solidFill>
                <a:latin typeface="Arial"/>
                <a:cs typeface="Arial"/>
              </a:rPr>
              <a:t> </a:t>
            </a:r>
            <a:r>
              <a:rPr sz="3200" b="1" dirty="0">
                <a:latin typeface="Times New Roman"/>
                <a:cs typeface="Times New Roman"/>
              </a:rPr>
              <a:t>ISO</a:t>
            </a:r>
            <a:r>
              <a:rPr sz="3200" b="1" spc="-30" dirty="0">
                <a:latin typeface="Times New Roman"/>
                <a:cs typeface="Times New Roman"/>
              </a:rPr>
              <a:t> </a:t>
            </a:r>
            <a:r>
              <a:rPr sz="3200" b="1" spc="5" dirty="0">
                <a:latin typeface="Times New Roman"/>
                <a:cs typeface="Times New Roman"/>
              </a:rPr>
              <a:t>14001</a:t>
            </a:r>
            <a:endParaRPr sz="3200">
              <a:latin typeface="Times New Roman"/>
              <a:cs typeface="Times New Roman"/>
            </a:endParaRPr>
          </a:p>
          <a:p>
            <a:pPr marL="1638935">
              <a:lnSpc>
                <a:spcPct val="100000"/>
              </a:lnSpc>
              <a:spcBef>
                <a:spcPts val="605"/>
              </a:spcBef>
            </a:pPr>
            <a:r>
              <a:rPr sz="3200" dirty="0">
                <a:latin typeface="Times New Roman"/>
                <a:cs typeface="Times New Roman"/>
              </a:rPr>
              <a:t>Set criteria for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EMS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550" spc="-665" dirty="0">
                <a:solidFill>
                  <a:srgbClr val="3891A7"/>
                </a:solidFill>
                <a:latin typeface="Arial"/>
                <a:cs typeface="Arial"/>
              </a:rPr>
              <a:t> </a:t>
            </a:r>
            <a:r>
              <a:rPr sz="3200" b="1" dirty="0">
                <a:latin typeface="Times New Roman"/>
                <a:cs typeface="Times New Roman"/>
              </a:rPr>
              <a:t>ISO</a:t>
            </a:r>
            <a:r>
              <a:rPr sz="3200" b="1" spc="-30" dirty="0">
                <a:latin typeface="Times New Roman"/>
                <a:cs typeface="Times New Roman"/>
              </a:rPr>
              <a:t> </a:t>
            </a:r>
            <a:r>
              <a:rPr sz="3200" b="1" spc="5" dirty="0">
                <a:latin typeface="Times New Roman"/>
                <a:cs typeface="Times New Roman"/>
              </a:rPr>
              <a:t>14010</a:t>
            </a:r>
            <a:endParaRPr sz="3200">
              <a:latin typeface="Times New Roman"/>
              <a:cs typeface="Times New Roman"/>
            </a:endParaRPr>
          </a:p>
          <a:p>
            <a:pPr marL="1638935">
              <a:lnSpc>
                <a:spcPct val="100000"/>
              </a:lnSpc>
              <a:spcBef>
                <a:spcPts val="600"/>
              </a:spcBef>
            </a:pPr>
            <a:r>
              <a:rPr sz="3200" dirty="0">
                <a:latin typeface="Times New Roman"/>
                <a:cs typeface="Times New Roman"/>
              </a:rPr>
              <a:t>Standards about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auditing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550" spc="-665" dirty="0">
                <a:solidFill>
                  <a:srgbClr val="3891A7"/>
                </a:solidFill>
                <a:latin typeface="Arial"/>
                <a:cs typeface="Arial"/>
              </a:rPr>
              <a:t> </a:t>
            </a:r>
            <a:r>
              <a:rPr sz="3200" b="1" dirty="0">
                <a:latin typeface="Times New Roman"/>
                <a:cs typeface="Times New Roman"/>
              </a:rPr>
              <a:t>ISO</a:t>
            </a:r>
            <a:r>
              <a:rPr sz="3200" b="1" spc="-30" dirty="0">
                <a:latin typeface="Times New Roman"/>
                <a:cs typeface="Times New Roman"/>
              </a:rPr>
              <a:t> </a:t>
            </a:r>
            <a:r>
              <a:rPr sz="3200" b="1" spc="5" dirty="0">
                <a:latin typeface="Times New Roman"/>
                <a:cs typeface="Times New Roman"/>
              </a:rPr>
              <a:t>14020</a:t>
            </a:r>
            <a:endParaRPr sz="3200">
              <a:latin typeface="Times New Roman"/>
              <a:cs typeface="Times New Roman"/>
            </a:endParaRPr>
          </a:p>
          <a:p>
            <a:pPr marL="1741170">
              <a:lnSpc>
                <a:spcPct val="100000"/>
              </a:lnSpc>
              <a:spcBef>
                <a:spcPts val="600"/>
              </a:spcBef>
              <a:tabLst>
                <a:tab pos="3670300" algn="l"/>
                <a:tab pos="4899025" algn="l"/>
              </a:tabLst>
            </a:pPr>
            <a:r>
              <a:rPr sz="3200" dirty="0">
                <a:latin typeface="Times New Roman"/>
                <a:cs typeface="Times New Roman"/>
              </a:rPr>
              <a:t>St</a:t>
            </a:r>
            <a:r>
              <a:rPr sz="3200" spc="-20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ndards	a</a:t>
            </a:r>
            <a:r>
              <a:rPr sz="3200" spc="-15" dirty="0">
                <a:latin typeface="Times New Roman"/>
                <a:cs typeface="Times New Roman"/>
              </a:rPr>
              <a:t>b</a:t>
            </a:r>
            <a:r>
              <a:rPr sz="3200" dirty="0">
                <a:latin typeface="Times New Roman"/>
                <a:cs typeface="Times New Roman"/>
              </a:rPr>
              <a:t>out	envir</a:t>
            </a:r>
            <a:r>
              <a:rPr sz="3200" spc="-15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nmental</a:t>
            </a:r>
            <a:endParaRPr sz="3200">
              <a:latin typeface="Times New Roman"/>
              <a:cs typeface="Times New Roman"/>
            </a:endParaRPr>
          </a:p>
          <a:p>
            <a:pPr marL="295910">
              <a:lnSpc>
                <a:spcPct val="100000"/>
              </a:lnSpc>
            </a:pPr>
            <a:r>
              <a:rPr sz="3200" dirty="0">
                <a:latin typeface="Times New Roman"/>
                <a:cs typeface="Times New Roman"/>
              </a:rPr>
              <a:t>labeling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45844" y="487806"/>
            <a:ext cx="270827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5" dirty="0">
                <a:solidFill>
                  <a:srgbClr val="562213"/>
                </a:solidFill>
              </a:rPr>
              <a:t>Continue….</a:t>
            </a:r>
            <a:endParaRPr sz="4300"/>
          </a:p>
        </p:txBody>
      </p:sp>
      <p:sp>
        <p:nvSpPr>
          <p:cNvPr id="7" name="object 7"/>
          <p:cNvSpPr txBox="1">
            <a:spLocks noGrp="1"/>
          </p:cNvSpPr>
          <p:nvPr>
            <p:ph idx="1"/>
          </p:nvPr>
        </p:nvSpPr>
        <p:spPr>
          <a:xfrm>
            <a:off x="1676400" y="2133600"/>
            <a:ext cx="6591985" cy="1449051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295910">
              <a:lnSpc>
                <a:spcPct val="100000"/>
              </a:lnSpc>
              <a:spcBef>
                <a:spcPts val="695"/>
              </a:spcBef>
            </a:pPr>
            <a:r>
              <a:rPr dirty="0"/>
              <a:t>performance</a:t>
            </a:r>
            <a:r>
              <a:rPr spc="-60" dirty="0"/>
              <a:t> </a:t>
            </a:r>
            <a:r>
              <a:rPr dirty="0"/>
              <a:t>evaluation</a:t>
            </a: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550" spc="-665" dirty="0">
                <a:solidFill>
                  <a:srgbClr val="3891A7"/>
                </a:solidFill>
                <a:latin typeface="Arial"/>
                <a:cs typeface="Arial"/>
              </a:rPr>
              <a:t></a:t>
            </a:r>
            <a:r>
              <a:rPr lang="en-IN" sz="2550" spc="-665" dirty="0">
                <a:solidFill>
                  <a:srgbClr val="3891A7"/>
                </a:solidFill>
                <a:latin typeface="Arial"/>
                <a:cs typeface="Arial"/>
              </a:rPr>
              <a:t>                                              </a:t>
            </a:r>
            <a:r>
              <a:rPr b="1" dirty="0">
                <a:latin typeface="Times New Roman"/>
                <a:cs typeface="Times New Roman"/>
              </a:rPr>
              <a:t>ISO</a:t>
            </a:r>
            <a:r>
              <a:rPr b="1" spc="-3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14040</a:t>
            </a:r>
            <a:endParaRPr sz="2550" dirty="0">
              <a:latin typeface="Times New Roman"/>
              <a:cs typeface="Times New Roman"/>
            </a:endParaRPr>
          </a:p>
          <a:p>
            <a:pPr marL="12700" marR="190500" indent="1116965">
              <a:lnSpc>
                <a:spcPct val="115599"/>
              </a:lnSpc>
              <a:spcBef>
                <a:spcPts val="5"/>
              </a:spcBef>
            </a:pPr>
            <a:r>
              <a:rPr dirty="0"/>
              <a:t>Standards </a:t>
            </a:r>
            <a:r>
              <a:rPr spc="5" dirty="0"/>
              <a:t>on  </a:t>
            </a:r>
            <a:r>
              <a:rPr dirty="0"/>
              <a:t>environmental life</a:t>
            </a:r>
            <a:r>
              <a:rPr spc="-100" dirty="0"/>
              <a:t> </a:t>
            </a:r>
            <a:r>
              <a:rPr dirty="0"/>
              <a:t>cycle  assessment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47800" y="990600"/>
            <a:ext cx="6849060" cy="2290371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550" spc="-665" dirty="0">
                <a:solidFill>
                  <a:srgbClr val="3891A7"/>
                </a:solidFill>
                <a:latin typeface="Arial"/>
                <a:cs typeface="Arial"/>
              </a:rPr>
              <a:t> </a:t>
            </a:r>
            <a:r>
              <a:rPr sz="3200" b="1" dirty="0">
                <a:latin typeface="Times New Roman"/>
                <a:cs typeface="Times New Roman"/>
              </a:rPr>
              <a:t>ISO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spc="5" dirty="0">
                <a:latin typeface="Times New Roman"/>
                <a:cs typeface="Times New Roman"/>
              </a:rPr>
              <a:t>14030</a:t>
            </a:r>
            <a:endParaRPr sz="3200" dirty="0">
              <a:latin typeface="Times New Roman"/>
              <a:cs typeface="Times New Roman"/>
            </a:endParaRPr>
          </a:p>
          <a:p>
            <a:pPr marL="1434465">
              <a:spcBef>
                <a:spcPts val="605"/>
              </a:spcBef>
            </a:pPr>
            <a:r>
              <a:rPr sz="3200" dirty="0">
                <a:latin typeface="Times New Roman"/>
                <a:cs typeface="Times New Roman"/>
              </a:rPr>
              <a:t>Standar</a:t>
            </a:r>
            <a:r>
              <a:rPr sz="3200" spc="-15" dirty="0">
                <a:latin typeface="Times New Roman"/>
                <a:cs typeface="Times New Roman"/>
              </a:rPr>
              <a:t>d</a:t>
            </a:r>
            <a:r>
              <a:rPr sz="3200" dirty="0">
                <a:latin typeface="Times New Roman"/>
                <a:cs typeface="Times New Roman"/>
              </a:rPr>
              <a:t>s</a:t>
            </a:r>
            <a:r>
              <a:rPr lang="en-IN" sz="3200" dirty="0">
                <a:latin typeface="Times New Roman"/>
                <a:cs typeface="Times New Roman"/>
              </a:rPr>
              <a:t> </a:t>
            </a:r>
            <a:r>
              <a:rPr lang="en-IN" sz="3200" spc="-10" dirty="0">
                <a:latin typeface="Times New Roman"/>
                <a:cs typeface="Times New Roman"/>
              </a:rPr>
              <a:t>on </a:t>
            </a:r>
            <a:r>
              <a:rPr lang="en-IN" sz="3200" spc="-5" dirty="0">
                <a:latin typeface="Times New Roman"/>
                <a:cs typeface="Times New Roman"/>
              </a:rPr>
              <a:t>environmental</a:t>
            </a:r>
            <a:endParaRPr lang="en-IN" sz="3200" dirty="0">
              <a:latin typeface="Times New Roman"/>
              <a:cs typeface="Times New Roman"/>
            </a:endParaRPr>
          </a:p>
          <a:p>
            <a:pPr marL="1434465">
              <a:spcBef>
                <a:spcPts val="605"/>
              </a:spcBef>
            </a:pPr>
            <a:endParaRPr lang="en-IN" sz="3200" dirty="0">
              <a:latin typeface="Times New Roman"/>
              <a:cs typeface="Times New Roman"/>
            </a:endParaRPr>
          </a:p>
          <a:p>
            <a:pPr marL="1434465">
              <a:lnSpc>
                <a:spcPct val="100000"/>
              </a:lnSpc>
              <a:spcBef>
                <a:spcPts val="605"/>
              </a:spcBef>
            </a:pP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829300" y="2819400"/>
            <a:ext cx="3314700" cy="3467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</TotalTime>
  <Words>289</Words>
  <Application>Microsoft Office PowerPoint</Application>
  <PresentationFormat>On-screen Show (4:3)</PresentationFormat>
  <Paragraphs>88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Wisp</vt:lpstr>
      <vt:lpstr>Slide 1</vt:lpstr>
      <vt:lpstr>ISO 9000</vt:lpstr>
      <vt:lpstr>ISO 9000 series Quality  Management Principles</vt:lpstr>
      <vt:lpstr> Principle 1 – Customer focus</vt:lpstr>
      <vt:lpstr> Principle 3 – Engagement of people</vt:lpstr>
      <vt:lpstr>Slide 6</vt:lpstr>
      <vt:lpstr>ISO 14000</vt:lpstr>
      <vt:lpstr>Standards under ISO 14000 series</vt:lpstr>
      <vt:lpstr>Continue….</vt:lpstr>
      <vt:lpstr>Advantages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BHARAT RAJU</dc:creator>
  <cp:lastModifiedBy>ORG</cp:lastModifiedBy>
  <cp:revision>12</cp:revision>
  <dcterms:created xsi:type="dcterms:W3CDTF">2020-08-03T15:40:35Z</dcterms:created>
  <dcterms:modified xsi:type="dcterms:W3CDTF">2020-09-26T08:28:51Z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2017-03-04T00:00:00Z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2020-08-03T00:00:00Z</vt:filetime>
  </property>
</Properties>
</file>