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2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08" y="1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6844" y="1010792"/>
            <a:ext cx="615632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41500" marR="5080" indent="-1829435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000000"/>
                </a:solidFill>
              </a:rPr>
              <a:t>DIFFERENTIAL</a:t>
            </a:r>
            <a:r>
              <a:rPr sz="4000" spc="-204" dirty="0">
                <a:solidFill>
                  <a:srgbClr val="000000"/>
                </a:solidFill>
              </a:rPr>
              <a:t> </a:t>
            </a:r>
            <a:r>
              <a:rPr sz="4000" spc="-10" dirty="0">
                <a:solidFill>
                  <a:srgbClr val="000000"/>
                </a:solidFill>
              </a:rPr>
              <a:t>THERMAL </a:t>
            </a:r>
            <a:r>
              <a:rPr sz="4000" spc="-985" dirty="0">
                <a:solidFill>
                  <a:srgbClr val="000000"/>
                </a:solidFill>
              </a:rPr>
              <a:t> </a:t>
            </a:r>
            <a:r>
              <a:rPr sz="4000" spc="-60" dirty="0">
                <a:solidFill>
                  <a:srgbClr val="000000"/>
                </a:solidFill>
              </a:rPr>
              <a:t>ANALYSIS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1905000" y="2667000"/>
            <a:ext cx="5887085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70180" algn="ctr">
              <a:lnSpc>
                <a:spcPct val="100000"/>
              </a:lnSpc>
              <a:spcBef>
                <a:spcPts val="100"/>
              </a:spcBef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00">
              <a:latin typeface="Times New Roman"/>
              <a:cs typeface="Times New Roman"/>
            </a:endParaRPr>
          </a:p>
          <a:p>
            <a:pPr marL="1612900"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91000" y="2664688"/>
            <a:ext cx="3581400" cy="1528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656590" algn="just">
              <a:lnSpc>
                <a:spcPct val="100000"/>
              </a:lnSpc>
              <a:spcBef>
                <a:spcPts val="95"/>
              </a:spcBef>
            </a:pPr>
            <a:r>
              <a:rPr lang="en-US" dirty="0" err="1" smtClean="0">
                <a:latin typeface="Times New Roman"/>
                <a:cs typeface="Times New Roman"/>
              </a:rPr>
              <a:t>B.Madhavi</a:t>
            </a:r>
            <a:endParaRPr lang="en-US" dirty="0" smtClean="0">
              <a:latin typeface="Times New Roman"/>
              <a:cs typeface="Times New Roman"/>
            </a:endParaRPr>
          </a:p>
          <a:p>
            <a:pPr marL="12700" marR="656590" algn="just">
              <a:lnSpc>
                <a:spcPct val="100000"/>
              </a:lnSpc>
              <a:spcBef>
                <a:spcPts val="95"/>
              </a:spcBef>
            </a:pPr>
            <a:r>
              <a:rPr lang="en-US" dirty="0" err="1" smtClean="0">
                <a:latin typeface="Times New Roman"/>
                <a:cs typeface="Times New Roman"/>
              </a:rPr>
              <a:t>Asst.Professor</a:t>
            </a:r>
            <a:endParaRPr lang="en-US" dirty="0" smtClean="0">
              <a:latin typeface="Times New Roman"/>
              <a:cs typeface="Times New Roman"/>
            </a:endParaRPr>
          </a:p>
          <a:p>
            <a:pPr marL="12700" marR="656590" algn="just">
              <a:lnSpc>
                <a:spcPct val="100000"/>
              </a:lnSpc>
              <a:spcBef>
                <a:spcPts val="95"/>
              </a:spcBef>
            </a:pPr>
            <a:r>
              <a:rPr lang="en-US" dirty="0" err="1" smtClean="0">
                <a:latin typeface="Times New Roman"/>
                <a:cs typeface="Times New Roman"/>
              </a:rPr>
              <a:t>Dept.of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P.G.Chemistry</a:t>
            </a:r>
            <a:endParaRPr lang="en-US" dirty="0" smtClean="0">
              <a:latin typeface="Times New Roman"/>
              <a:cs typeface="Times New Roman"/>
            </a:endParaRPr>
          </a:p>
          <a:p>
            <a:pPr marL="12700" marR="656590" algn="just">
              <a:lnSpc>
                <a:spcPct val="100000"/>
              </a:lnSpc>
              <a:spcBef>
                <a:spcPts val="95"/>
              </a:spcBef>
            </a:pPr>
            <a:r>
              <a:rPr lang="en-US" dirty="0" err="1" smtClean="0">
                <a:latin typeface="Times New Roman"/>
                <a:cs typeface="Times New Roman"/>
              </a:rPr>
              <a:t>D.N.R.College</a:t>
            </a:r>
            <a:endParaRPr lang="en-US" dirty="0" smtClean="0">
              <a:latin typeface="Times New Roman"/>
              <a:cs typeface="Times New Roman"/>
            </a:endParaRPr>
          </a:p>
          <a:p>
            <a:pPr marL="12700" marR="656590" algn="just">
              <a:lnSpc>
                <a:spcPct val="100000"/>
              </a:lnSpc>
              <a:spcBef>
                <a:spcPts val="95"/>
              </a:spcBef>
            </a:pPr>
            <a:r>
              <a:rPr lang="en-US" dirty="0" err="1" smtClean="0">
                <a:latin typeface="Times New Roman"/>
                <a:cs typeface="Times New Roman"/>
              </a:rPr>
              <a:t>Bhimavaram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sz="quarter" idx="1"/>
          </p:nvPr>
        </p:nvSpPr>
        <p:spPr>
          <a:xfrm rot="9752965" flipV="1">
            <a:off x="3033504" y="2318010"/>
            <a:ext cx="3144504" cy="78794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Thank you</a:t>
            </a:r>
            <a:endParaRPr lang="en-US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6790" y="512191"/>
            <a:ext cx="75692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000000"/>
                </a:solidFill>
              </a:rPr>
              <a:t>Differential</a:t>
            </a:r>
            <a:r>
              <a:rPr sz="4000" spc="-60" dirty="0">
                <a:solidFill>
                  <a:srgbClr val="000000"/>
                </a:solidFill>
              </a:rPr>
              <a:t> </a:t>
            </a:r>
            <a:r>
              <a:rPr sz="4000" spc="-5" dirty="0">
                <a:solidFill>
                  <a:srgbClr val="000000"/>
                </a:solidFill>
              </a:rPr>
              <a:t>Thermal</a:t>
            </a:r>
            <a:r>
              <a:rPr sz="4000" spc="-204" dirty="0">
                <a:solidFill>
                  <a:srgbClr val="000000"/>
                </a:solidFill>
              </a:rPr>
              <a:t> </a:t>
            </a:r>
            <a:r>
              <a:rPr sz="4000" spc="-5" dirty="0">
                <a:solidFill>
                  <a:srgbClr val="000000"/>
                </a:solidFill>
              </a:rPr>
              <a:t>Analysis</a:t>
            </a:r>
            <a:r>
              <a:rPr sz="4000" spc="10" dirty="0">
                <a:solidFill>
                  <a:srgbClr val="000000"/>
                </a:solidFill>
              </a:rPr>
              <a:t> </a:t>
            </a:r>
            <a:r>
              <a:rPr sz="4000" spc="-75" dirty="0">
                <a:solidFill>
                  <a:srgbClr val="000000"/>
                </a:solidFill>
              </a:rPr>
              <a:t>(DTA)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400683"/>
            <a:ext cx="8074025" cy="1407795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262255" indent="-250190">
              <a:lnSpc>
                <a:spcPct val="100000"/>
              </a:lnSpc>
              <a:spcBef>
                <a:spcPts val="840"/>
              </a:spcBef>
              <a:buFont typeface="Calibri"/>
              <a:buChar char="•"/>
              <a:tabLst>
                <a:tab pos="262890" algn="l"/>
              </a:tabLst>
            </a:pPr>
            <a:r>
              <a:rPr sz="2700" dirty="0">
                <a:latin typeface="Times New Roman"/>
                <a:cs typeface="Times New Roman"/>
              </a:rPr>
              <a:t>Principle:</a:t>
            </a:r>
            <a:endParaRPr sz="2700">
              <a:latin typeface="Times New Roman"/>
              <a:cs typeface="Times New Roman"/>
            </a:endParaRPr>
          </a:p>
          <a:p>
            <a:pPr marL="355600" marR="5080">
              <a:lnSpc>
                <a:spcPts val="2920"/>
              </a:lnSpc>
              <a:spcBef>
                <a:spcPts val="1110"/>
              </a:spcBef>
            </a:pPr>
            <a:r>
              <a:rPr sz="2700" spc="-5" dirty="0">
                <a:latin typeface="Calibri"/>
                <a:cs typeface="Calibri"/>
              </a:rPr>
              <a:t>The</a:t>
            </a:r>
            <a:r>
              <a:rPr sz="2700" spc="24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basic</a:t>
            </a:r>
            <a:r>
              <a:rPr sz="2700" spc="229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principle</a:t>
            </a:r>
            <a:r>
              <a:rPr sz="2700" spc="25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involved</a:t>
            </a:r>
            <a:r>
              <a:rPr sz="2700" spc="25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in</a:t>
            </a:r>
            <a:r>
              <a:rPr sz="2700" spc="229" dirty="0">
                <a:latin typeface="Calibri"/>
                <a:cs typeface="Calibri"/>
              </a:rPr>
              <a:t> </a:t>
            </a:r>
            <a:r>
              <a:rPr sz="2700" spc="-90" dirty="0">
                <a:latin typeface="Calibri"/>
                <a:cs typeface="Calibri"/>
              </a:rPr>
              <a:t>DTA</a:t>
            </a:r>
            <a:r>
              <a:rPr sz="2700" spc="25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is</a:t>
            </a:r>
            <a:r>
              <a:rPr sz="2700" spc="24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the</a:t>
            </a:r>
            <a:r>
              <a:rPr sz="2700" spc="235" dirty="0">
                <a:latin typeface="Calibri"/>
                <a:cs typeface="Calibri"/>
              </a:rPr>
              <a:t> </a:t>
            </a:r>
            <a:r>
              <a:rPr sz="2700" spc="-20" dirty="0">
                <a:solidFill>
                  <a:srgbClr val="FF0000"/>
                </a:solidFill>
                <a:latin typeface="Calibri"/>
                <a:cs typeface="Calibri"/>
              </a:rPr>
              <a:t>temperature </a:t>
            </a:r>
            <a:r>
              <a:rPr sz="2700" spc="-59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spc="-20" dirty="0">
                <a:solidFill>
                  <a:srgbClr val="FF0000"/>
                </a:solidFill>
                <a:latin typeface="Calibri"/>
                <a:cs typeface="Calibri"/>
              </a:rPr>
              <a:t>difference</a:t>
            </a:r>
            <a:r>
              <a:rPr sz="2700" spc="3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0000"/>
                </a:solidFill>
                <a:latin typeface="Calibri"/>
                <a:cs typeface="Calibri"/>
              </a:rPr>
              <a:t>(∆T)</a:t>
            </a:r>
            <a:r>
              <a:rPr sz="2700" spc="3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between</a:t>
            </a:r>
            <a:r>
              <a:rPr sz="2700" spc="35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the</a:t>
            </a:r>
            <a:r>
              <a:rPr sz="2700" spc="360" dirty="0">
                <a:latin typeface="Calibri"/>
                <a:cs typeface="Calibri"/>
              </a:rPr>
              <a:t> </a:t>
            </a:r>
            <a:r>
              <a:rPr sz="2700" u="heavy" spc="-25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Calibri"/>
                <a:cs typeface="Calibri"/>
              </a:rPr>
              <a:t>test</a:t>
            </a:r>
            <a:r>
              <a:rPr sz="2700" u="heavy" spc="350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Calibri"/>
                <a:cs typeface="Calibri"/>
              </a:rPr>
              <a:t> </a:t>
            </a:r>
            <a:r>
              <a:rPr sz="2700" u="heavy" spc="-5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Calibri"/>
                <a:cs typeface="Calibri"/>
              </a:rPr>
              <a:t>sample</a:t>
            </a:r>
            <a:r>
              <a:rPr sz="2700" u="heavy" spc="360" dirty="0">
                <a:uFill>
                  <a:solidFill>
                    <a:srgbClr val="6F2F9F"/>
                  </a:solidFill>
                </a:uFill>
                <a:latin typeface="Calibri"/>
                <a:cs typeface="Calibri"/>
              </a:rPr>
              <a:t> </a:t>
            </a:r>
            <a:r>
              <a:rPr sz="2700" u="heavy" dirty="0">
                <a:uFill>
                  <a:solidFill>
                    <a:srgbClr val="6F2F9F"/>
                  </a:solidFill>
                </a:uFill>
                <a:latin typeface="Calibri"/>
                <a:cs typeface="Calibri"/>
              </a:rPr>
              <a:t>and</a:t>
            </a:r>
            <a:r>
              <a:rPr sz="2700" u="heavy" spc="350" dirty="0">
                <a:uFill>
                  <a:solidFill>
                    <a:srgbClr val="6F2F9F"/>
                  </a:solidFill>
                </a:uFill>
                <a:latin typeface="Calibri"/>
                <a:cs typeface="Calibri"/>
              </a:rPr>
              <a:t> </a:t>
            </a:r>
            <a:r>
              <a:rPr sz="2700" u="heavy" spc="-5" dirty="0">
                <a:uFill>
                  <a:solidFill>
                    <a:srgbClr val="6F2F9F"/>
                  </a:solidFill>
                </a:uFill>
                <a:latin typeface="Calibri"/>
                <a:cs typeface="Calibri"/>
              </a:rPr>
              <a:t>an</a:t>
            </a:r>
            <a:r>
              <a:rPr sz="2700" u="heavy" spc="345" dirty="0">
                <a:uFill>
                  <a:solidFill>
                    <a:srgbClr val="6F2F9F"/>
                  </a:solidFill>
                </a:uFill>
                <a:latin typeface="Calibri"/>
                <a:cs typeface="Calibri"/>
              </a:rPr>
              <a:t> </a:t>
            </a:r>
            <a:r>
              <a:rPr sz="2700" u="heavy" spc="-5" dirty="0">
                <a:solidFill>
                  <a:srgbClr val="006FC0"/>
                </a:solidFill>
                <a:uFill>
                  <a:solidFill>
                    <a:srgbClr val="6F2F9F"/>
                  </a:solidFill>
                </a:uFill>
                <a:latin typeface="Calibri"/>
                <a:cs typeface="Calibri"/>
              </a:rPr>
              <a:t>inert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9144" y="2742057"/>
            <a:ext cx="545401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23060" algn="l"/>
                <a:tab pos="2909570" algn="l"/>
                <a:tab pos="4023995" algn="l"/>
              </a:tabLst>
            </a:pPr>
            <a:r>
              <a:rPr sz="2700" u="heavy" spc="-2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reference	</a:t>
            </a:r>
            <a:r>
              <a:rPr sz="2700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sample</a:t>
            </a:r>
            <a:r>
              <a:rPr sz="2700" spc="-5" dirty="0">
                <a:solidFill>
                  <a:srgbClr val="006FC0"/>
                </a:solidFill>
                <a:latin typeface="Calibri"/>
                <a:cs typeface="Calibri"/>
              </a:rPr>
              <a:t>	</a:t>
            </a:r>
            <a:r>
              <a:rPr sz="2700" spc="-5" dirty="0">
                <a:latin typeface="Calibri"/>
                <a:cs typeface="Calibri"/>
              </a:rPr>
              <a:t>under	</a:t>
            </a:r>
            <a:r>
              <a:rPr sz="2700" spc="-15" dirty="0">
                <a:latin typeface="Calibri"/>
                <a:cs typeface="Calibri"/>
              </a:rPr>
              <a:t>controlled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9144" y="3112389"/>
            <a:ext cx="554736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19910" algn="l"/>
                <a:tab pos="2466340" algn="l"/>
                <a:tab pos="3870325" algn="l"/>
                <a:tab pos="4530090" algn="l"/>
              </a:tabLst>
            </a:pPr>
            <a:r>
              <a:rPr sz="2700" spc="-30" dirty="0">
                <a:latin typeface="Calibri"/>
                <a:cs typeface="Calibri"/>
              </a:rPr>
              <a:t>c</a:t>
            </a:r>
            <a:r>
              <a:rPr sz="2700" spc="-5" dirty="0">
                <a:latin typeface="Calibri"/>
                <a:cs typeface="Calibri"/>
              </a:rPr>
              <a:t>onditi</a:t>
            </a:r>
            <a:r>
              <a:rPr sz="2700" dirty="0">
                <a:latin typeface="Calibri"/>
                <a:cs typeface="Calibri"/>
              </a:rPr>
              <a:t>o</a:t>
            </a:r>
            <a:r>
              <a:rPr sz="2700" spc="-15" dirty="0">
                <a:latin typeface="Calibri"/>
                <a:cs typeface="Calibri"/>
              </a:rPr>
              <a:t>n</a:t>
            </a:r>
            <a:r>
              <a:rPr sz="2700" dirty="0">
                <a:latin typeface="Calibri"/>
                <a:cs typeface="Calibri"/>
              </a:rPr>
              <a:t>s	</a:t>
            </a:r>
            <a:r>
              <a:rPr sz="2700" spc="5" dirty="0">
                <a:latin typeface="Calibri"/>
                <a:cs typeface="Calibri"/>
              </a:rPr>
              <a:t>o</a:t>
            </a:r>
            <a:r>
              <a:rPr sz="2700" dirty="0">
                <a:latin typeface="Calibri"/>
                <a:cs typeface="Calibri"/>
              </a:rPr>
              <a:t>f	</a:t>
            </a:r>
            <a:r>
              <a:rPr sz="2700" spc="-5" dirty="0">
                <a:latin typeface="Calibri"/>
                <a:cs typeface="Calibri"/>
              </a:rPr>
              <a:t>h</a:t>
            </a:r>
            <a:r>
              <a:rPr sz="2700" spc="-15" dirty="0">
                <a:latin typeface="Calibri"/>
                <a:cs typeface="Calibri"/>
              </a:rPr>
              <a:t>e</a:t>
            </a:r>
            <a:r>
              <a:rPr sz="2700" spc="-35" dirty="0">
                <a:latin typeface="Calibri"/>
                <a:cs typeface="Calibri"/>
              </a:rPr>
              <a:t>a</a:t>
            </a:r>
            <a:r>
              <a:rPr sz="2700" dirty="0">
                <a:latin typeface="Calibri"/>
                <a:cs typeface="Calibri"/>
              </a:rPr>
              <a:t>ting	or	</a:t>
            </a:r>
            <a:r>
              <a:rPr sz="2700" spc="-30" dirty="0">
                <a:latin typeface="Calibri"/>
                <a:cs typeface="Calibri"/>
              </a:rPr>
              <a:t>c</a:t>
            </a:r>
            <a:r>
              <a:rPr sz="2700" spc="-5" dirty="0">
                <a:latin typeface="Calibri"/>
                <a:cs typeface="Calibri"/>
              </a:rPr>
              <a:t>o</a:t>
            </a:r>
            <a:r>
              <a:rPr sz="2700" spc="5" dirty="0">
                <a:latin typeface="Calibri"/>
                <a:cs typeface="Calibri"/>
              </a:rPr>
              <a:t>o</a:t>
            </a:r>
            <a:r>
              <a:rPr sz="2700" dirty="0">
                <a:latin typeface="Calibri"/>
                <a:cs typeface="Calibri"/>
              </a:rPr>
              <a:t>ling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92061" y="2742057"/>
            <a:ext cx="2018030" cy="80772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81610" marR="5080" indent="-169545">
              <a:lnSpc>
                <a:spcPts val="2920"/>
              </a:lnSpc>
              <a:spcBef>
                <a:spcPts val="459"/>
              </a:spcBef>
              <a:tabLst>
                <a:tab pos="754380" algn="l"/>
                <a:tab pos="821690" algn="l"/>
              </a:tabLst>
            </a:pPr>
            <a:r>
              <a:rPr sz="2700" dirty="0">
                <a:latin typeface="Calibri"/>
                <a:cs typeface="Calibri"/>
              </a:rPr>
              <a:t>and		i</a:t>
            </a:r>
            <a:r>
              <a:rPr sz="2700" spc="-10" dirty="0">
                <a:latin typeface="Calibri"/>
                <a:cs typeface="Calibri"/>
              </a:rPr>
              <a:t>d</a:t>
            </a:r>
            <a:r>
              <a:rPr sz="2700" dirty="0">
                <a:latin typeface="Calibri"/>
                <a:cs typeface="Calibri"/>
              </a:rPr>
              <a:t>e</a:t>
            </a:r>
            <a:r>
              <a:rPr sz="2700" spc="-30" dirty="0">
                <a:latin typeface="Calibri"/>
                <a:cs typeface="Calibri"/>
              </a:rPr>
              <a:t>n</a:t>
            </a:r>
            <a:r>
              <a:rPr sz="2700" spc="-20" dirty="0">
                <a:latin typeface="Calibri"/>
                <a:cs typeface="Calibri"/>
              </a:rPr>
              <a:t>t</a:t>
            </a:r>
            <a:r>
              <a:rPr sz="2700" dirty="0">
                <a:latin typeface="Calibri"/>
                <a:cs typeface="Calibri"/>
              </a:rPr>
              <a:t>i</a:t>
            </a:r>
            <a:r>
              <a:rPr sz="2700" spc="-25" dirty="0">
                <a:latin typeface="Calibri"/>
                <a:cs typeface="Calibri"/>
              </a:rPr>
              <a:t>c</a:t>
            </a:r>
            <a:r>
              <a:rPr sz="2700" dirty="0">
                <a:latin typeface="Calibri"/>
                <a:cs typeface="Calibri"/>
              </a:rPr>
              <a:t>al  is	</a:t>
            </a:r>
            <a:r>
              <a:rPr sz="2700" spc="-45" dirty="0">
                <a:latin typeface="Calibri"/>
                <a:cs typeface="Calibri"/>
              </a:rPr>
              <a:t>r</a:t>
            </a:r>
            <a:r>
              <a:rPr sz="2700" dirty="0">
                <a:latin typeface="Calibri"/>
                <a:cs typeface="Calibri"/>
              </a:rPr>
              <a:t>e</a:t>
            </a:r>
            <a:r>
              <a:rPr sz="2700" spc="-30" dirty="0">
                <a:latin typeface="Calibri"/>
                <a:cs typeface="Calibri"/>
              </a:rPr>
              <a:t>c</a:t>
            </a:r>
            <a:r>
              <a:rPr sz="2700" spc="-5" dirty="0">
                <a:latin typeface="Calibri"/>
                <a:cs typeface="Calibri"/>
              </a:rPr>
              <a:t>o</a:t>
            </a:r>
            <a:r>
              <a:rPr sz="2700" spc="-50" dirty="0">
                <a:latin typeface="Calibri"/>
                <a:cs typeface="Calibri"/>
              </a:rPr>
              <a:t>r</a:t>
            </a:r>
            <a:r>
              <a:rPr sz="2700" spc="-15" dirty="0">
                <a:latin typeface="Calibri"/>
                <a:cs typeface="Calibri"/>
              </a:rPr>
              <a:t>d</a:t>
            </a:r>
            <a:r>
              <a:rPr sz="2700" dirty="0">
                <a:latin typeface="Calibri"/>
                <a:cs typeface="Calibri"/>
              </a:rPr>
              <a:t>ed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9144" y="3482720"/>
            <a:ext cx="7730490" cy="11779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425"/>
              </a:spcBef>
            </a:pPr>
            <a:r>
              <a:rPr sz="2700" spc="-10" dirty="0">
                <a:latin typeface="Calibri"/>
                <a:cs typeface="Calibri"/>
              </a:rPr>
              <a:t>continuously </a:t>
            </a:r>
            <a:r>
              <a:rPr sz="2700" dirty="0">
                <a:latin typeface="Calibri"/>
                <a:cs typeface="Calibri"/>
              </a:rPr>
              <a:t>as a </a:t>
            </a:r>
            <a:r>
              <a:rPr sz="2700" spc="-5" dirty="0">
                <a:latin typeface="Calibri"/>
                <a:cs typeface="Calibri"/>
              </a:rPr>
              <a:t>function </a:t>
            </a:r>
            <a:r>
              <a:rPr sz="2700" dirty="0">
                <a:latin typeface="Calibri"/>
                <a:cs typeface="Calibri"/>
              </a:rPr>
              <a:t>of </a:t>
            </a:r>
            <a:r>
              <a:rPr sz="2700" spc="-20" dirty="0">
                <a:latin typeface="Calibri"/>
                <a:cs typeface="Calibri"/>
              </a:rPr>
              <a:t>temperature </a:t>
            </a:r>
            <a:r>
              <a:rPr sz="2700" spc="-5" dirty="0">
                <a:latin typeface="Calibri"/>
                <a:cs typeface="Calibri"/>
              </a:rPr>
              <a:t>or </a:t>
            </a:r>
            <a:r>
              <a:rPr sz="2700" dirty="0">
                <a:latin typeface="Calibri"/>
                <a:cs typeface="Calibri"/>
              </a:rPr>
              <a:t>time, </a:t>
            </a:r>
            <a:r>
              <a:rPr sz="2700" spc="-10" dirty="0">
                <a:latin typeface="Calibri"/>
                <a:cs typeface="Calibri"/>
              </a:rPr>
              <a:t>thus </a:t>
            </a:r>
            <a:r>
              <a:rPr sz="2700" spc="-60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15" dirty="0">
                <a:latin typeface="Calibri"/>
                <a:cs typeface="Calibri"/>
              </a:rPr>
              <a:t>heat </a:t>
            </a:r>
            <a:r>
              <a:rPr sz="2700" spc="-10" dirty="0">
                <a:latin typeface="Calibri"/>
                <a:cs typeface="Calibri"/>
              </a:rPr>
              <a:t>absorbed </a:t>
            </a:r>
            <a:r>
              <a:rPr sz="2700" dirty="0">
                <a:latin typeface="Calibri"/>
                <a:cs typeface="Calibri"/>
              </a:rPr>
              <a:t>or </a:t>
            </a:r>
            <a:r>
              <a:rPr sz="2700" spc="-15" dirty="0">
                <a:latin typeface="Calibri"/>
                <a:cs typeface="Calibri"/>
              </a:rPr>
              <a:t>emitted by </a:t>
            </a:r>
            <a:r>
              <a:rPr sz="2700" dirty="0">
                <a:latin typeface="Calibri"/>
                <a:cs typeface="Calibri"/>
              </a:rPr>
              <a:t>a </a:t>
            </a:r>
            <a:r>
              <a:rPr sz="2700" spc="-10" dirty="0">
                <a:latin typeface="Calibri"/>
                <a:cs typeface="Calibri"/>
              </a:rPr>
              <a:t>chemical </a:t>
            </a:r>
            <a:r>
              <a:rPr sz="2700" spc="-25" dirty="0">
                <a:latin typeface="Calibri"/>
                <a:cs typeface="Calibri"/>
              </a:rPr>
              <a:t>system </a:t>
            </a:r>
            <a:r>
              <a:rPr sz="2700" spc="-10" dirty="0">
                <a:latin typeface="Calibri"/>
                <a:cs typeface="Calibri"/>
              </a:rPr>
              <a:t>is 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determined.</a:t>
            </a:r>
            <a:endParaRPr sz="27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340608" y="3569208"/>
            <a:ext cx="4598035" cy="407034"/>
            <a:chOff x="3340608" y="3569208"/>
            <a:chExt cx="4598035" cy="407034"/>
          </a:xfrm>
        </p:grpSpPr>
        <p:sp>
          <p:nvSpPr>
            <p:cNvPr id="9" name="object 9"/>
            <p:cNvSpPr/>
            <p:nvPr/>
          </p:nvSpPr>
          <p:spPr>
            <a:xfrm>
              <a:off x="3353562" y="3582162"/>
              <a:ext cx="4572000" cy="381000"/>
            </a:xfrm>
            <a:custGeom>
              <a:avLst/>
              <a:gdLst/>
              <a:ahLst/>
              <a:cxnLst/>
              <a:rect l="l" t="t" r="r" b="b"/>
              <a:pathLst>
                <a:path w="4572000" h="381000">
                  <a:moveTo>
                    <a:pt x="4508499" y="0"/>
                  </a:moveTo>
                  <a:lnTo>
                    <a:pt x="63500" y="0"/>
                  </a:lnTo>
                  <a:lnTo>
                    <a:pt x="38790" y="4992"/>
                  </a:lnTo>
                  <a:lnTo>
                    <a:pt x="18605" y="18605"/>
                  </a:lnTo>
                  <a:lnTo>
                    <a:pt x="4992" y="38790"/>
                  </a:lnTo>
                  <a:lnTo>
                    <a:pt x="0" y="63500"/>
                  </a:lnTo>
                  <a:lnTo>
                    <a:pt x="0" y="317500"/>
                  </a:lnTo>
                  <a:lnTo>
                    <a:pt x="4992" y="342209"/>
                  </a:lnTo>
                  <a:lnTo>
                    <a:pt x="18605" y="362394"/>
                  </a:lnTo>
                  <a:lnTo>
                    <a:pt x="38790" y="376007"/>
                  </a:lnTo>
                  <a:lnTo>
                    <a:pt x="63500" y="381000"/>
                  </a:lnTo>
                  <a:lnTo>
                    <a:pt x="4508499" y="381000"/>
                  </a:lnTo>
                  <a:lnTo>
                    <a:pt x="4533209" y="376007"/>
                  </a:lnTo>
                  <a:lnTo>
                    <a:pt x="4553394" y="362394"/>
                  </a:lnTo>
                  <a:lnTo>
                    <a:pt x="4567007" y="342209"/>
                  </a:lnTo>
                  <a:lnTo>
                    <a:pt x="4571999" y="317500"/>
                  </a:lnTo>
                  <a:lnTo>
                    <a:pt x="4571999" y="63500"/>
                  </a:lnTo>
                  <a:lnTo>
                    <a:pt x="4567007" y="38790"/>
                  </a:lnTo>
                  <a:lnTo>
                    <a:pt x="4553394" y="18605"/>
                  </a:lnTo>
                  <a:lnTo>
                    <a:pt x="4533209" y="4992"/>
                  </a:lnTo>
                  <a:lnTo>
                    <a:pt x="4508499" y="0"/>
                  </a:lnTo>
                  <a:close/>
                </a:path>
              </a:pathLst>
            </a:custGeom>
            <a:solidFill>
              <a:srgbClr val="4F81BC">
                <a:alpha val="2196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353562" y="3582162"/>
              <a:ext cx="4572000" cy="381000"/>
            </a:xfrm>
            <a:custGeom>
              <a:avLst/>
              <a:gdLst/>
              <a:ahLst/>
              <a:cxnLst/>
              <a:rect l="l" t="t" r="r" b="b"/>
              <a:pathLst>
                <a:path w="4572000" h="381000">
                  <a:moveTo>
                    <a:pt x="0" y="63500"/>
                  </a:moveTo>
                  <a:lnTo>
                    <a:pt x="4992" y="38790"/>
                  </a:lnTo>
                  <a:lnTo>
                    <a:pt x="18605" y="18605"/>
                  </a:lnTo>
                  <a:lnTo>
                    <a:pt x="38790" y="4992"/>
                  </a:lnTo>
                  <a:lnTo>
                    <a:pt x="63500" y="0"/>
                  </a:lnTo>
                  <a:lnTo>
                    <a:pt x="4508499" y="0"/>
                  </a:lnTo>
                  <a:lnTo>
                    <a:pt x="4533209" y="4992"/>
                  </a:lnTo>
                  <a:lnTo>
                    <a:pt x="4553394" y="18605"/>
                  </a:lnTo>
                  <a:lnTo>
                    <a:pt x="4567007" y="38790"/>
                  </a:lnTo>
                  <a:lnTo>
                    <a:pt x="4571999" y="63500"/>
                  </a:lnTo>
                  <a:lnTo>
                    <a:pt x="4571999" y="317500"/>
                  </a:lnTo>
                  <a:lnTo>
                    <a:pt x="4567007" y="342209"/>
                  </a:lnTo>
                  <a:lnTo>
                    <a:pt x="4553394" y="362394"/>
                  </a:lnTo>
                  <a:lnTo>
                    <a:pt x="4533209" y="376007"/>
                  </a:lnTo>
                  <a:lnTo>
                    <a:pt x="4508499" y="381000"/>
                  </a:lnTo>
                  <a:lnTo>
                    <a:pt x="63500" y="381000"/>
                  </a:lnTo>
                  <a:lnTo>
                    <a:pt x="38790" y="376007"/>
                  </a:lnTo>
                  <a:lnTo>
                    <a:pt x="18605" y="362394"/>
                  </a:lnTo>
                  <a:lnTo>
                    <a:pt x="4992" y="342209"/>
                  </a:lnTo>
                  <a:lnTo>
                    <a:pt x="0" y="317500"/>
                  </a:lnTo>
                  <a:lnTo>
                    <a:pt x="0" y="63500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3029" y="4754518"/>
            <a:ext cx="4218639" cy="184476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35610"/>
            <a:ext cx="8074025" cy="548830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marR="6985" indent="-343535" algn="just">
              <a:lnSpc>
                <a:spcPts val="3020"/>
              </a:lnSpc>
              <a:spcBef>
                <a:spcPts val="480"/>
              </a:spcBef>
              <a:buFont typeface="Arial MT"/>
              <a:buChar char="•"/>
              <a:tabLst>
                <a:tab pos="356235" algn="l"/>
              </a:tabLst>
            </a:pPr>
            <a:r>
              <a:rPr sz="2800" spc="-5" dirty="0">
                <a:latin typeface="Times New Roman"/>
                <a:cs typeface="Times New Roman"/>
              </a:rPr>
              <a:t>If any reaction takes place in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sample, then the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temperature difference will occur between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sample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and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reference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material.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3800">
              <a:latin typeface="Times New Roman"/>
              <a:cs typeface="Times New Roman"/>
            </a:endParaRPr>
          </a:p>
          <a:p>
            <a:pPr marL="355600" marR="5080" indent="-343535" algn="just">
              <a:lnSpc>
                <a:spcPts val="3020"/>
              </a:lnSpc>
              <a:buFont typeface="Arial MT"/>
              <a:buChar char="•"/>
              <a:tabLst>
                <a:tab pos="444500" algn="l"/>
              </a:tabLst>
            </a:pPr>
            <a:r>
              <a:rPr dirty="0"/>
              <a:t>	</a:t>
            </a:r>
            <a:r>
              <a:rPr sz="2800" spc="-5" dirty="0">
                <a:latin typeface="Times New Roman"/>
                <a:cs typeface="Times New Roman"/>
              </a:rPr>
              <a:t>In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an</a:t>
            </a:r>
            <a:r>
              <a:rPr sz="2800" spc="-5" dirty="0">
                <a:latin typeface="Times New Roman"/>
                <a:cs typeface="Times New Roman"/>
              </a:rPr>
              <a:t> endothermic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change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(such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melting</a:t>
            </a:r>
            <a:r>
              <a:rPr sz="2800" dirty="0">
                <a:latin typeface="Times New Roman"/>
                <a:cs typeface="Times New Roman"/>
              </a:rPr>
              <a:t> or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dehydration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the sample)</a:t>
            </a:r>
            <a:endParaRPr sz="2800">
              <a:latin typeface="Times New Roman"/>
              <a:cs typeface="Times New Roman"/>
            </a:endParaRPr>
          </a:p>
          <a:p>
            <a:pPr marL="355600" marR="5080" algn="just">
              <a:lnSpc>
                <a:spcPts val="3020"/>
              </a:lnSpc>
              <a:spcBef>
                <a:spcPts val="685"/>
              </a:spcBef>
            </a:pP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temperature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the sample </a:t>
            </a:r>
            <a:r>
              <a:rPr sz="2800" dirty="0">
                <a:latin typeface="Times New Roman"/>
                <a:cs typeface="Times New Roman"/>
              </a:rPr>
              <a:t>is </a:t>
            </a:r>
            <a:r>
              <a:rPr sz="2800" spc="-5" dirty="0">
                <a:latin typeface="Times New Roman"/>
                <a:cs typeface="Times New Roman"/>
              </a:rPr>
              <a:t>lower than that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reference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material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(i.e)</a:t>
            </a:r>
            <a:r>
              <a:rPr sz="2800" dirty="0">
                <a:latin typeface="Times New Roman"/>
                <a:cs typeface="Times New Roman"/>
              </a:rPr>
              <a:t> ∆T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=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-ve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(for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endothermic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process)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800">
              <a:latin typeface="Times New Roman"/>
              <a:cs typeface="Times New Roman"/>
            </a:endParaRPr>
          </a:p>
          <a:p>
            <a:pPr marL="355600" marR="5080" indent="-343535" algn="just">
              <a:lnSpc>
                <a:spcPts val="3030"/>
              </a:lnSpc>
              <a:buFont typeface="Arial MT"/>
              <a:buChar char="•"/>
              <a:tabLst>
                <a:tab pos="356235" algn="l"/>
              </a:tabLst>
            </a:pPr>
            <a:r>
              <a:rPr sz="2800" spc="-5" dirty="0">
                <a:latin typeface="Times New Roman"/>
                <a:cs typeface="Times New Roman"/>
              </a:rPr>
              <a:t>In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an</a:t>
            </a:r>
            <a:r>
              <a:rPr sz="2800" spc="-5" dirty="0">
                <a:latin typeface="Times New Roman"/>
                <a:cs typeface="Times New Roman"/>
              </a:rPr>
              <a:t> exothermic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change</a:t>
            </a:r>
            <a:r>
              <a:rPr sz="2800" dirty="0">
                <a:latin typeface="Times New Roman"/>
                <a:cs typeface="Times New Roman"/>
              </a:rPr>
              <a:t> or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process</a:t>
            </a:r>
            <a:r>
              <a:rPr sz="2800" dirty="0">
                <a:latin typeface="Times New Roman"/>
                <a:cs typeface="Times New Roman"/>
              </a:rPr>
              <a:t> the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sample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temperature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higher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than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that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of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reference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material.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•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(i.e)</a:t>
            </a:r>
            <a:r>
              <a:rPr sz="2800" dirty="0">
                <a:latin typeface="Times New Roman"/>
                <a:cs typeface="Times New Roman"/>
              </a:rPr>
              <a:t> ∆T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=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+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ve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(exothermic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process)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9144" y="296012"/>
            <a:ext cx="7957184" cy="897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2600" dirty="0">
                <a:solidFill>
                  <a:srgbClr val="000000"/>
                </a:solidFill>
              </a:rPr>
              <a:t>The</a:t>
            </a:r>
            <a:r>
              <a:rPr sz="2600" spc="220" dirty="0">
                <a:solidFill>
                  <a:srgbClr val="000000"/>
                </a:solidFill>
              </a:rPr>
              <a:t> </a:t>
            </a:r>
            <a:r>
              <a:rPr sz="2600" spc="-5" dirty="0">
                <a:solidFill>
                  <a:srgbClr val="000000"/>
                </a:solidFill>
              </a:rPr>
              <a:t>shape</a:t>
            </a:r>
            <a:r>
              <a:rPr sz="2600" spc="220" dirty="0">
                <a:solidFill>
                  <a:srgbClr val="000000"/>
                </a:solidFill>
              </a:rPr>
              <a:t> </a:t>
            </a:r>
            <a:r>
              <a:rPr sz="2600" spc="-5" dirty="0">
                <a:solidFill>
                  <a:srgbClr val="000000"/>
                </a:solidFill>
              </a:rPr>
              <a:t>and</a:t>
            </a:r>
            <a:r>
              <a:rPr sz="2600" spc="240" dirty="0">
                <a:solidFill>
                  <a:srgbClr val="000000"/>
                </a:solidFill>
              </a:rPr>
              <a:t> </a:t>
            </a:r>
            <a:r>
              <a:rPr sz="2600" dirty="0">
                <a:solidFill>
                  <a:srgbClr val="000000"/>
                </a:solidFill>
              </a:rPr>
              <a:t>the</a:t>
            </a:r>
            <a:r>
              <a:rPr sz="2600" spc="220" dirty="0">
                <a:solidFill>
                  <a:srgbClr val="000000"/>
                </a:solidFill>
              </a:rPr>
              <a:t> </a:t>
            </a:r>
            <a:r>
              <a:rPr sz="2600" spc="-5" dirty="0">
                <a:solidFill>
                  <a:srgbClr val="000000"/>
                </a:solidFill>
              </a:rPr>
              <a:t>size</a:t>
            </a:r>
            <a:r>
              <a:rPr sz="2600" spc="220" dirty="0">
                <a:solidFill>
                  <a:srgbClr val="000000"/>
                </a:solidFill>
              </a:rPr>
              <a:t> </a:t>
            </a:r>
            <a:r>
              <a:rPr sz="2600" dirty="0">
                <a:solidFill>
                  <a:srgbClr val="000000"/>
                </a:solidFill>
              </a:rPr>
              <a:t>of</a:t>
            </a:r>
            <a:r>
              <a:rPr sz="2600" spc="225" dirty="0">
                <a:solidFill>
                  <a:srgbClr val="000000"/>
                </a:solidFill>
              </a:rPr>
              <a:t> </a:t>
            </a:r>
            <a:r>
              <a:rPr sz="2600" dirty="0">
                <a:solidFill>
                  <a:srgbClr val="000000"/>
                </a:solidFill>
              </a:rPr>
              <a:t>the</a:t>
            </a:r>
            <a:r>
              <a:rPr sz="2600" spc="215" dirty="0">
                <a:solidFill>
                  <a:srgbClr val="000000"/>
                </a:solidFill>
              </a:rPr>
              <a:t> </a:t>
            </a:r>
            <a:r>
              <a:rPr sz="2600" spc="-5" dirty="0">
                <a:solidFill>
                  <a:srgbClr val="000000"/>
                </a:solidFill>
              </a:rPr>
              <a:t>peak</a:t>
            </a:r>
            <a:r>
              <a:rPr sz="2600" spc="225" dirty="0">
                <a:solidFill>
                  <a:srgbClr val="000000"/>
                </a:solidFill>
              </a:rPr>
              <a:t> </a:t>
            </a:r>
            <a:r>
              <a:rPr sz="2600" spc="-5" dirty="0">
                <a:solidFill>
                  <a:srgbClr val="000000"/>
                </a:solidFill>
              </a:rPr>
              <a:t>give</a:t>
            </a:r>
            <a:r>
              <a:rPr sz="2600" spc="229" dirty="0">
                <a:solidFill>
                  <a:srgbClr val="000000"/>
                </a:solidFill>
              </a:rPr>
              <a:t> </a:t>
            </a:r>
            <a:r>
              <a:rPr sz="2600" spc="-5" dirty="0">
                <a:solidFill>
                  <a:srgbClr val="000000"/>
                </a:solidFill>
              </a:rPr>
              <a:t>information</a:t>
            </a:r>
            <a:r>
              <a:rPr sz="2600" spc="235" dirty="0">
                <a:solidFill>
                  <a:srgbClr val="000000"/>
                </a:solidFill>
              </a:rPr>
              <a:t> </a:t>
            </a:r>
            <a:r>
              <a:rPr sz="2600" spc="-5" dirty="0">
                <a:solidFill>
                  <a:srgbClr val="000000"/>
                </a:solidFill>
              </a:rPr>
              <a:t>about </a:t>
            </a:r>
            <a:r>
              <a:rPr sz="2600" spc="-635" dirty="0">
                <a:solidFill>
                  <a:srgbClr val="000000"/>
                </a:solidFill>
              </a:rPr>
              <a:t> </a:t>
            </a:r>
            <a:r>
              <a:rPr sz="2600" dirty="0">
                <a:solidFill>
                  <a:srgbClr val="000000"/>
                </a:solidFill>
              </a:rPr>
              <a:t>the</a:t>
            </a:r>
            <a:r>
              <a:rPr sz="2600" spc="-10" dirty="0">
                <a:solidFill>
                  <a:srgbClr val="000000"/>
                </a:solidFill>
              </a:rPr>
              <a:t> </a:t>
            </a:r>
            <a:r>
              <a:rPr sz="2600" dirty="0">
                <a:solidFill>
                  <a:srgbClr val="000000"/>
                </a:solidFill>
              </a:rPr>
              <a:t>nature</a:t>
            </a:r>
            <a:r>
              <a:rPr sz="2600" spc="-20" dirty="0">
                <a:solidFill>
                  <a:srgbClr val="000000"/>
                </a:solidFill>
              </a:rPr>
              <a:t> </a:t>
            </a:r>
            <a:r>
              <a:rPr sz="2600" dirty="0">
                <a:solidFill>
                  <a:srgbClr val="000000"/>
                </a:solidFill>
              </a:rPr>
              <a:t>of</a:t>
            </a:r>
            <a:r>
              <a:rPr sz="2600" spc="-20" dirty="0">
                <a:solidFill>
                  <a:srgbClr val="000000"/>
                </a:solidFill>
              </a:rPr>
              <a:t> </a:t>
            </a:r>
            <a:r>
              <a:rPr sz="2600" dirty="0">
                <a:solidFill>
                  <a:srgbClr val="000000"/>
                </a:solidFill>
              </a:rPr>
              <a:t>the</a:t>
            </a:r>
            <a:r>
              <a:rPr sz="2600" spc="-5" dirty="0">
                <a:solidFill>
                  <a:srgbClr val="000000"/>
                </a:solidFill>
              </a:rPr>
              <a:t> test</a:t>
            </a:r>
            <a:r>
              <a:rPr sz="2600" dirty="0">
                <a:solidFill>
                  <a:srgbClr val="000000"/>
                </a:solidFill>
              </a:rPr>
              <a:t> </a:t>
            </a:r>
            <a:r>
              <a:rPr sz="2600" spc="-5" dirty="0">
                <a:solidFill>
                  <a:srgbClr val="000000"/>
                </a:solidFill>
              </a:rPr>
              <a:t>sample.</a:t>
            </a:r>
            <a:endParaRPr sz="2600"/>
          </a:p>
        </p:txBody>
      </p:sp>
      <p:sp>
        <p:nvSpPr>
          <p:cNvPr id="3" name="object 3"/>
          <p:cNvSpPr txBox="1">
            <a:spLocks noGrp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46355" marR="3620770">
              <a:lnSpc>
                <a:spcPct val="132500"/>
              </a:lnSpc>
              <a:spcBef>
                <a:spcPts val="165"/>
              </a:spcBef>
            </a:pPr>
            <a:r>
              <a:rPr b="1" spc="-5" dirty="0">
                <a:latin typeface="Times New Roman"/>
                <a:cs typeface="Times New Roman"/>
              </a:rPr>
              <a:t>S</a:t>
            </a:r>
            <a:r>
              <a:rPr spc="-5" dirty="0"/>
              <a:t>harp</a:t>
            </a:r>
            <a:r>
              <a:rPr dirty="0"/>
              <a:t> </a:t>
            </a:r>
            <a:r>
              <a:rPr spc="-5" dirty="0"/>
              <a:t>endothermic</a:t>
            </a:r>
            <a:r>
              <a:rPr spc="15" dirty="0"/>
              <a:t> </a:t>
            </a:r>
            <a:r>
              <a:rPr spc="-5" dirty="0"/>
              <a:t>peaks</a:t>
            </a:r>
            <a:r>
              <a:rPr dirty="0"/>
              <a:t> </a:t>
            </a:r>
            <a:r>
              <a:rPr spc="-5" dirty="0"/>
              <a:t>indicate </a:t>
            </a:r>
            <a:r>
              <a:rPr spc="-535" dirty="0"/>
              <a:t> </a:t>
            </a:r>
            <a:r>
              <a:rPr spc="-5" dirty="0"/>
              <a:t>phase changes (such as melting, </a:t>
            </a:r>
            <a:r>
              <a:rPr dirty="0"/>
              <a:t> </a:t>
            </a:r>
            <a:r>
              <a:rPr spc="-5" dirty="0"/>
              <a:t>fusion etc.)</a:t>
            </a:r>
            <a:r>
              <a:rPr spc="10" dirty="0"/>
              <a:t> </a:t>
            </a:r>
            <a:r>
              <a:rPr spc="-5" dirty="0"/>
              <a:t>transition</a:t>
            </a:r>
            <a:r>
              <a:rPr dirty="0"/>
              <a:t> </a:t>
            </a:r>
            <a:r>
              <a:rPr spc="-5" dirty="0"/>
              <a:t>from</a:t>
            </a:r>
            <a:r>
              <a:rPr spc="25" dirty="0"/>
              <a:t> </a:t>
            </a:r>
            <a:r>
              <a:rPr spc="-5" dirty="0"/>
              <a:t>one</a:t>
            </a:r>
          </a:p>
          <a:p>
            <a:pPr marL="46355">
              <a:lnSpc>
                <a:spcPct val="100000"/>
              </a:lnSpc>
              <a:spcBef>
                <a:spcPts val="795"/>
              </a:spcBef>
            </a:pPr>
            <a:r>
              <a:rPr spc="-5" dirty="0"/>
              <a:t>crystalline form</a:t>
            </a:r>
            <a:r>
              <a:rPr spc="30" dirty="0"/>
              <a:t> </a:t>
            </a:r>
            <a:r>
              <a:rPr spc="-5" dirty="0"/>
              <a:t>to</a:t>
            </a:r>
            <a:r>
              <a:rPr spc="5" dirty="0"/>
              <a:t> </a:t>
            </a:r>
            <a:r>
              <a:rPr spc="-5" dirty="0"/>
              <a:t>another</a:t>
            </a:r>
            <a:r>
              <a:rPr spc="10" dirty="0"/>
              <a:t> </a:t>
            </a:r>
            <a:r>
              <a:rPr spc="-5" dirty="0"/>
              <a:t>crystalline</a:t>
            </a:r>
            <a:r>
              <a:rPr spc="5" dirty="0"/>
              <a:t> </a:t>
            </a:r>
            <a:r>
              <a:rPr spc="-5" dirty="0"/>
              <a:t>form.</a:t>
            </a:r>
          </a:p>
          <a:p>
            <a:pPr marL="46355">
              <a:lnSpc>
                <a:spcPct val="100000"/>
              </a:lnSpc>
              <a:spcBef>
                <a:spcPts val="1285"/>
              </a:spcBef>
            </a:pPr>
            <a:r>
              <a:rPr spc="-5" dirty="0"/>
              <a:t>Broad</a:t>
            </a:r>
            <a:r>
              <a:rPr spc="10" dirty="0"/>
              <a:t> </a:t>
            </a:r>
            <a:r>
              <a:rPr spc="-5" dirty="0"/>
              <a:t>endothermic</a:t>
            </a:r>
            <a:r>
              <a:rPr spc="25" dirty="0"/>
              <a:t> </a:t>
            </a:r>
            <a:r>
              <a:rPr spc="-5" dirty="0"/>
              <a:t>peaks</a:t>
            </a:r>
            <a:r>
              <a:rPr spc="10" dirty="0"/>
              <a:t> </a:t>
            </a:r>
            <a:r>
              <a:rPr spc="-5" dirty="0"/>
              <a:t>are</a:t>
            </a:r>
            <a:r>
              <a:rPr spc="10" dirty="0"/>
              <a:t> </a:t>
            </a:r>
            <a:r>
              <a:rPr spc="-5" dirty="0"/>
              <a:t>obtained</a:t>
            </a:r>
            <a:r>
              <a:rPr spc="5" dirty="0"/>
              <a:t> </a:t>
            </a:r>
            <a:r>
              <a:rPr spc="-5" dirty="0"/>
              <a:t>from</a:t>
            </a:r>
            <a:r>
              <a:rPr spc="15" dirty="0"/>
              <a:t> </a:t>
            </a:r>
            <a:r>
              <a:rPr dirty="0"/>
              <a:t>dehydration</a:t>
            </a:r>
            <a:r>
              <a:rPr spc="5" dirty="0"/>
              <a:t> </a:t>
            </a:r>
            <a:r>
              <a:rPr spc="-5" dirty="0"/>
              <a:t>reactions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79144" y="6252464"/>
            <a:ext cx="773620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Times New Roman"/>
                <a:cs typeface="Times New Roman"/>
              </a:rPr>
              <a:t>Chemical</a:t>
            </a:r>
            <a:r>
              <a:rPr sz="2200" spc="3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reactions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like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oxidative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reactions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are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exothermic</a:t>
            </a:r>
            <a:r>
              <a:rPr sz="2200" spc="4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reactions.</a:t>
            </a:r>
            <a:endParaRPr sz="220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6400" y="1143000"/>
            <a:ext cx="3505200" cy="236220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62200" y="4648200"/>
            <a:ext cx="4030979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Instru</a:t>
            </a:r>
            <a:r>
              <a:rPr sz="3600" spc="-15" dirty="0"/>
              <a:t>m</a:t>
            </a:r>
            <a:r>
              <a:rPr sz="3600" dirty="0"/>
              <a:t>ent</a:t>
            </a:r>
            <a:r>
              <a:rPr sz="3600" spc="-15" dirty="0"/>
              <a:t>a</a:t>
            </a:r>
            <a:r>
              <a:rPr sz="3600" dirty="0"/>
              <a:t>t</a:t>
            </a:r>
            <a:r>
              <a:rPr sz="3600" spc="-15" dirty="0"/>
              <a:t>i</a:t>
            </a:r>
            <a:r>
              <a:rPr sz="3600" dirty="0"/>
              <a:t>on</a:t>
            </a:r>
            <a:r>
              <a:rPr sz="3600" spc="15" dirty="0"/>
              <a:t> </a:t>
            </a:r>
            <a:r>
              <a:rPr sz="3600" dirty="0"/>
              <a:t>for D</a:t>
            </a:r>
            <a:r>
              <a:rPr sz="3600" spc="-295" dirty="0"/>
              <a:t>T</a:t>
            </a:r>
            <a:r>
              <a:rPr sz="3600" dirty="0"/>
              <a:t>A</a:t>
            </a:r>
            <a:r>
              <a:rPr sz="3600" spc="-204" dirty="0"/>
              <a:t> </a:t>
            </a:r>
            <a:r>
              <a:rPr sz="3600" dirty="0"/>
              <a:t>:B</a:t>
            </a:r>
            <a:r>
              <a:rPr sz="3600" spc="-15" dirty="0"/>
              <a:t>l</a:t>
            </a:r>
            <a:r>
              <a:rPr sz="3600" dirty="0"/>
              <a:t>ock Diagram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068069"/>
            <a:ext cx="8074659" cy="53225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Times New Roman"/>
                <a:cs typeface="Times New Roman"/>
              </a:rPr>
              <a:t>The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65" dirty="0">
                <a:latin typeface="Times New Roman"/>
                <a:cs typeface="Times New Roman"/>
              </a:rPr>
              <a:t>DTA</a:t>
            </a:r>
            <a:r>
              <a:rPr sz="2200" spc="-10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apparatus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consists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of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 </a:t>
            </a:r>
            <a:r>
              <a:rPr sz="2200" spc="-5" dirty="0">
                <a:latin typeface="Times New Roman"/>
                <a:cs typeface="Times New Roman"/>
              </a:rPr>
              <a:t>following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components</a:t>
            </a:r>
            <a:endParaRPr sz="22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212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1900" spc="-5" dirty="0">
                <a:latin typeface="Times New Roman"/>
                <a:cs typeface="Times New Roman"/>
              </a:rPr>
              <a:t>Furnace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sample</a:t>
            </a:r>
            <a:r>
              <a:rPr sz="1900" spc="2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and</a:t>
            </a:r>
            <a:r>
              <a:rPr sz="1900" spc="1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reference holder</a:t>
            </a:r>
            <a:r>
              <a:rPr sz="1900" spc="1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with</a:t>
            </a:r>
            <a:r>
              <a:rPr sz="1900" spc="1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thermocouple</a:t>
            </a:r>
            <a:r>
              <a:rPr sz="1900" spc="20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Times New Roman"/>
                <a:cs typeface="Times New Roman"/>
              </a:rPr>
              <a:t>assembly.</a:t>
            </a:r>
            <a:endParaRPr sz="19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13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1900" spc="-10" dirty="0">
                <a:latin typeface="Times New Roman"/>
                <a:cs typeface="Times New Roman"/>
              </a:rPr>
              <a:t>Sample</a:t>
            </a:r>
            <a:r>
              <a:rPr sz="1900" spc="2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holder furnace</a:t>
            </a:r>
            <a:r>
              <a:rPr sz="1900" spc="1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:</a:t>
            </a:r>
            <a:r>
              <a:rPr sz="1900" spc="-45" dirty="0">
                <a:latin typeface="Times New Roman"/>
                <a:cs typeface="Times New Roman"/>
              </a:rPr>
              <a:t> </a:t>
            </a:r>
            <a:r>
              <a:rPr sz="1900" spc="-70" dirty="0">
                <a:latin typeface="Times New Roman"/>
                <a:cs typeface="Times New Roman"/>
              </a:rPr>
              <a:t>To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heat the</a:t>
            </a:r>
            <a:r>
              <a:rPr sz="1900" spc="-10" dirty="0">
                <a:latin typeface="Times New Roman"/>
                <a:cs typeface="Times New Roman"/>
              </a:rPr>
              <a:t> sample</a:t>
            </a:r>
            <a:endParaRPr sz="19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13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1900" spc="-5" dirty="0">
                <a:latin typeface="Times New Roman"/>
                <a:cs typeface="Times New Roman"/>
              </a:rPr>
              <a:t>Furnace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temperature</a:t>
            </a:r>
            <a:r>
              <a:rPr sz="1900" spc="2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controller:</a:t>
            </a:r>
            <a:r>
              <a:rPr sz="1900" spc="-35" dirty="0">
                <a:latin typeface="Times New Roman"/>
                <a:cs typeface="Times New Roman"/>
              </a:rPr>
              <a:t> </a:t>
            </a:r>
            <a:r>
              <a:rPr sz="1900" spc="-70" dirty="0">
                <a:latin typeface="Times New Roman"/>
                <a:cs typeface="Times New Roman"/>
              </a:rPr>
              <a:t>To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increase</a:t>
            </a:r>
            <a:r>
              <a:rPr sz="1900" spc="1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the furnace</a:t>
            </a:r>
            <a:r>
              <a:rPr sz="1900" spc="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temperature</a:t>
            </a:r>
            <a:r>
              <a:rPr sz="1900" spc="2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steadily</a:t>
            </a:r>
            <a:endParaRPr sz="1900">
              <a:latin typeface="Times New Roman"/>
              <a:cs typeface="Times New Roman"/>
            </a:endParaRPr>
          </a:p>
          <a:p>
            <a:pPr marL="527685" marR="5080" indent="-515620">
              <a:lnSpc>
                <a:spcPct val="140000"/>
              </a:lnSpc>
              <a:spcBef>
                <a:spcPts val="45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1900" spc="-5" dirty="0">
                <a:latin typeface="Times New Roman"/>
                <a:cs typeface="Times New Roman"/>
              </a:rPr>
              <a:t>Furnace</a:t>
            </a:r>
            <a:r>
              <a:rPr sz="1900" spc="1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atmospheric</a:t>
            </a:r>
            <a:r>
              <a:rPr sz="1900" spc="3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control</a:t>
            </a:r>
            <a:r>
              <a:rPr sz="1900" spc="30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system:</a:t>
            </a:r>
            <a:r>
              <a:rPr sz="1900" spc="25" dirty="0">
                <a:latin typeface="Times New Roman"/>
                <a:cs typeface="Times New Roman"/>
              </a:rPr>
              <a:t> </a:t>
            </a:r>
            <a:r>
              <a:rPr sz="1900" spc="-70" dirty="0">
                <a:latin typeface="Times New Roman"/>
                <a:cs typeface="Times New Roman"/>
              </a:rPr>
              <a:t>To</a:t>
            </a:r>
            <a:r>
              <a:rPr sz="1900" spc="3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maintain</a:t>
            </a:r>
            <a:r>
              <a:rPr sz="1900" spc="3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a</a:t>
            </a:r>
            <a:r>
              <a:rPr sz="1900" spc="2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suitable</a:t>
            </a:r>
            <a:r>
              <a:rPr sz="1900" spc="20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atmosphere</a:t>
            </a:r>
            <a:r>
              <a:rPr sz="1900" spc="3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in</a:t>
            </a:r>
            <a:r>
              <a:rPr sz="1900" spc="2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the </a:t>
            </a:r>
            <a:r>
              <a:rPr sz="1900" spc="-459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furnace and</a:t>
            </a:r>
            <a:r>
              <a:rPr sz="1900" spc="-10" dirty="0">
                <a:latin typeface="Times New Roman"/>
                <a:cs typeface="Times New Roman"/>
              </a:rPr>
              <a:t> sample</a:t>
            </a:r>
            <a:r>
              <a:rPr sz="1900" spc="3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holder)</a:t>
            </a:r>
            <a:endParaRPr sz="19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13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1900" spc="-5" dirty="0">
                <a:latin typeface="Times New Roman"/>
                <a:cs typeface="Times New Roman"/>
              </a:rPr>
              <a:t>Low</a:t>
            </a:r>
            <a:r>
              <a:rPr sz="1900" spc="-1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level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DC</a:t>
            </a:r>
            <a:r>
              <a:rPr sz="1900" spc="-2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amplifier</a:t>
            </a:r>
            <a:endParaRPr sz="1900">
              <a:latin typeface="Times New Roman"/>
              <a:cs typeface="Times New Roman"/>
            </a:endParaRPr>
          </a:p>
          <a:p>
            <a:pPr marL="527685" indent="-515620" algn="just">
              <a:lnSpc>
                <a:spcPct val="100000"/>
              </a:lnSpc>
              <a:spcBef>
                <a:spcPts val="1370"/>
              </a:spcBef>
              <a:buAutoNum type="arabicPeriod"/>
              <a:tabLst>
                <a:tab pos="528320" algn="l"/>
              </a:tabLst>
            </a:pPr>
            <a:r>
              <a:rPr sz="1900" spc="-5" dirty="0">
                <a:latin typeface="Times New Roman"/>
                <a:cs typeface="Times New Roman"/>
              </a:rPr>
              <a:t>Recording</a:t>
            </a:r>
            <a:r>
              <a:rPr sz="1900" spc="-1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device(Recorder)</a:t>
            </a:r>
            <a:endParaRPr sz="1900">
              <a:latin typeface="Times New Roman"/>
              <a:cs typeface="Times New Roman"/>
            </a:endParaRPr>
          </a:p>
          <a:p>
            <a:pPr marL="527685" marR="5715" indent="-515620" algn="just">
              <a:lnSpc>
                <a:spcPct val="140000"/>
              </a:lnSpc>
              <a:spcBef>
                <a:spcPts val="455"/>
              </a:spcBef>
              <a:buAutoNum type="arabicPeriod"/>
              <a:tabLst>
                <a:tab pos="528320" algn="l"/>
              </a:tabLst>
            </a:pPr>
            <a:r>
              <a:rPr sz="1900" spc="-5" dirty="0">
                <a:latin typeface="Times New Roman"/>
                <a:cs typeface="Times New Roman"/>
              </a:rPr>
              <a:t>Differential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temperature</a:t>
            </a:r>
            <a:r>
              <a:rPr sz="1900" spc="-5" dirty="0">
                <a:latin typeface="Times New Roman"/>
                <a:cs typeface="Times New Roman"/>
              </a:rPr>
              <a:t> sensor: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to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measure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the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temperature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difference </a:t>
            </a:r>
            <a:r>
              <a:rPr sz="1900" spc="-5" dirty="0">
                <a:latin typeface="Times New Roman"/>
                <a:cs typeface="Times New Roman"/>
              </a:rPr>
              <a:t> between the </a:t>
            </a:r>
            <a:r>
              <a:rPr sz="1900" spc="-10" dirty="0">
                <a:latin typeface="Times New Roman"/>
                <a:cs typeface="Times New Roman"/>
              </a:rPr>
              <a:t>sample </a:t>
            </a:r>
            <a:r>
              <a:rPr sz="1900" spc="-5" dirty="0">
                <a:latin typeface="Times New Roman"/>
                <a:cs typeface="Times New Roman"/>
              </a:rPr>
              <a:t>and reference material) </a:t>
            </a:r>
            <a:r>
              <a:rPr sz="1900" spc="-10" dirty="0">
                <a:latin typeface="Times New Roman"/>
                <a:cs typeface="Times New Roman"/>
              </a:rPr>
              <a:t>the sample </a:t>
            </a:r>
            <a:r>
              <a:rPr sz="1900" spc="-5" dirty="0">
                <a:latin typeface="Times New Roman"/>
                <a:cs typeface="Times New Roman"/>
              </a:rPr>
              <a:t>and reference holder 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are kept inside the furnace </a:t>
            </a:r>
            <a:r>
              <a:rPr sz="1900" spc="-10" dirty="0">
                <a:latin typeface="Times New Roman"/>
                <a:cs typeface="Times New Roman"/>
              </a:rPr>
              <a:t>and </a:t>
            </a:r>
            <a:r>
              <a:rPr sz="1900" spc="-5" dirty="0">
                <a:latin typeface="Times New Roman"/>
                <a:cs typeface="Times New Roman"/>
              </a:rPr>
              <a:t>the temperature of the furnace and </a:t>
            </a:r>
            <a:r>
              <a:rPr sz="1900" spc="-10" dirty="0">
                <a:latin typeface="Times New Roman"/>
                <a:cs typeface="Times New Roman"/>
              </a:rPr>
              <a:t>sample </a:t>
            </a:r>
            <a:r>
              <a:rPr sz="1900" spc="-5" dirty="0">
                <a:latin typeface="Times New Roman"/>
                <a:cs typeface="Times New Roman"/>
              </a:rPr>
              <a:t> holder</a:t>
            </a:r>
            <a:r>
              <a:rPr sz="1900" spc="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is controlled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by</a:t>
            </a:r>
            <a:r>
              <a:rPr sz="1900" spc="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using</a:t>
            </a:r>
            <a:r>
              <a:rPr sz="1900" spc="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furnace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Times New Roman"/>
                <a:cs typeface="Times New Roman"/>
              </a:rPr>
              <a:t>controller.</a:t>
            </a:r>
            <a:endParaRPr sz="19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87390" y="3502306"/>
            <a:ext cx="3633134" cy="128286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0852" y="400253"/>
            <a:ext cx="616140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000000"/>
                </a:solidFill>
              </a:rPr>
              <a:t>D</a:t>
            </a:r>
            <a:r>
              <a:rPr sz="3200" spc="-254" dirty="0">
                <a:solidFill>
                  <a:srgbClr val="000000"/>
                </a:solidFill>
              </a:rPr>
              <a:t>T</a:t>
            </a:r>
            <a:r>
              <a:rPr sz="3200" dirty="0">
                <a:solidFill>
                  <a:srgbClr val="000000"/>
                </a:solidFill>
              </a:rPr>
              <a:t>A</a:t>
            </a:r>
            <a:r>
              <a:rPr sz="3200" spc="-204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of calcium</a:t>
            </a:r>
            <a:r>
              <a:rPr sz="3200" spc="-15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ox</a:t>
            </a:r>
            <a:r>
              <a:rPr sz="3200" spc="5" dirty="0">
                <a:solidFill>
                  <a:srgbClr val="000000"/>
                </a:solidFill>
              </a:rPr>
              <a:t>a</a:t>
            </a:r>
            <a:r>
              <a:rPr sz="3200" dirty="0">
                <a:solidFill>
                  <a:srgbClr val="000000"/>
                </a:solidFill>
              </a:rPr>
              <a:t>late</a:t>
            </a:r>
            <a:r>
              <a:rPr sz="3200" spc="-30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mo</a:t>
            </a:r>
            <a:r>
              <a:rPr sz="3200" spc="5" dirty="0">
                <a:solidFill>
                  <a:srgbClr val="000000"/>
                </a:solidFill>
              </a:rPr>
              <a:t>n</a:t>
            </a:r>
            <a:r>
              <a:rPr sz="3200" dirty="0">
                <a:solidFill>
                  <a:srgbClr val="000000"/>
                </a:solidFill>
              </a:rPr>
              <a:t>ohydrate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853744" y="1188268"/>
            <a:ext cx="7780020" cy="941069"/>
          </a:xfrm>
          <a:prstGeom prst="rect">
            <a:avLst/>
          </a:prstGeom>
        </p:spPr>
        <p:txBody>
          <a:bodyPr vert="horz" wrap="square" lIns="0" tIns="1657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5"/>
              </a:spcBef>
            </a:pP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440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DTA</a:t>
            </a:r>
            <a:r>
              <a:rPr sz="2000" spc="3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curve</a:t>
            </a:r>
            <a:r>
              <a:rPr sz="2000" spc="43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for</a:t>
            </a:r>
            <a:r>
              <a:rPr sz="2000" spc="4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4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decomposition</a:t>
            </a:r>
            <a:r>
              <a:rPr sz="2000" spc="4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of</a:t>
            </a:r>
            <a:r>
              <a:rPr sz="2000" spc="4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calcium</a:t>
            </a:r>
            <a:r>
              <a:rPr sz="2000" spc="4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oxalate</a:t>
            </a:r>
            <a:r>
              <a:rPr sz="2000" spc="4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monohydrate</a:t>
            </a:r>
            <a:endParaRPr sz="20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200"/>
              </a:spcBef>
            </a:pPr>
            <a:r>
              <a:rPr sz="2000" spc="5" dirty="0">
                <a:latin typeface="Times New Roman"/>
                <a:cs typeface="Times New Roman"/>
              </a:rPr>
              <a:t>(CaC</a:t>
            </a:r>
            <a:r>
              <a:rPr sz="1950" spc="7" baseline="-21367" dirty="0">
                <a:latin typeface="Times New Roman"/>
                <a:cs typeface="Times New Roman"/>
              </a:rPr>
              <a:t>2</a:t>
            </a:r>
            <a:r>
              <a:rPr sz="2000" spc="5" dirty="0">
                <a:latin typeface="Times New Roman"/>
                <a:cs typeface="Times New Roman"/>
              </a:rPr>
              <a:t>O</a:t>
            </a:r>
            <a:r>
              <a:rPr sz="1950" spc="7" baseline="-21367" dirty="0">
                <a:latin typeface="Times New Roman"/>
                <a:cs typeface="Times New Roman"/>
              </a:rPr>
              <a:t>4</a:t>
            </a:r>
            <a:r>
              <a:rPr sz="2000" spc="5" dirty="0">
                <a:latin typeface="Times New Roman"/>
                <a:cs typeface="Times New Roman"/>
              </a:rPr>
              <a:t>.H</a:t>
            </a:r>
            <a:r>
              <a:rPr sz="1950" spc="7" baseline="-21367" dirty="0">
                <a:latin typeface="Times New Roman"/>
                <a:cs typeface="Times New Roman"/>
              </a:rPr>
              <a:t>2</a:t>
            </a:r>
            <a:r>
              <a:rPr sz="2000" spc="5" dirty="0">
                <a:latin typeface="Times New Roman"/>
                <a:cs typeface="Times New Roman"/>
              </a:rPr>
              <a:t>O)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is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shown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diagram.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3744" y="4962835"/>
            <a:ext cx="7780655" cy="941069"/>
          </a:xfrm>
          <a:prstGeom prst="rect">
            <a:avLst/>
          </a:prstGeom>
        </p:spPr>
        <p:txBody>
          <a:bodyPr vert="horz" wrap="square" lIns="0" tIns="1657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5"/>
              </a:spcBef>
            </a:pP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2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thermogram</a:t>
            </a:r>
            <a:r>
              <a:rPr sz="2000" spc="2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shows</a:t>
            </a:r>
            <a:r>
              <a:rPr sz="2000" spc="29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</a:t>
            </a:r>
            <a:r>
              <a:rPr sz="2000" spc="2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decomposition</a:t>
            </a:r>
            <a:r>
              <a:rPr sz="2000" spc="28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</a:t>
            </a:r>
            <a:r>
              <a:rPr sz="2000" spc="28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CO</a:t>
            </a:r>
            <a:r>
              <a:rPr sz="1950" spc="7" baseline="-21367" dirty="0">
                <a:latin typeface="Times New Roman"/>
                <a:cs typeface="Times New Roman"/>
              </a:rPr>
              <a:t>2 </a:t>
            </a:r>
            <a:r>
              <a:rPr sz="1950" spc="195" baseline="-21367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atmosphere</a:t>
            </a:r>
            <a:r>
              <a:rPr sz="2000" spc="2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and</a:t>
            </a:r>
            <a:r>
              <a:rPr sz="2000" spc="2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</a:t>
            </a:r>
            <a:r>
              <a:rPr sz="2000" spc="2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air</a:t>
            </a:r>
            <a:endParaRPr sz="20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200"/>
              </a:spcBef>
            </a:pPr>
            <a:r>
              <a:rPr sz="2000" spc="-5" dirty="0">
                <a:latin typeface="Times New Roman"/>
                <a:cs typeface="Times New Roman"/>
              </a:rPr>
              <a:t>atmosphere.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65652" y="2457400"/>
            <a:ext cx="6498738" cy="247522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0852" y="345694"/>
            <a:ext cx="615950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000000"/>
                </a:solidFill>
              </a:rPr>
              <a:t>D</a:t>
            </a:r>
            <a:r>
              <a:rPr sz="3200" spc="-250" dirty="0">
                <a:solidFill>
                  <a:srgbClr val="000000"/>
                </a:solidFill>
              </a:rPr>
              <a:t>T</a:t>
            </a:r>
            <a:r>
              <a:rPr sz="3200" dirty="0">
                <a:solidFill>
                  <a:srgbClr val="000000"/>
                </a:solidFill>
              </a:rPr>
              <a:t>A</a:t>
            </a:r>
            <a:r>
              <a:rPr sz="3200" spc="-200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of cal</a:t>
            </a:r>
            <a:r>
              <a:rPr sz="3200" spc="5" dirty="0">
                <a:solidFill>
                  <a:srgbClr val="000000"/>
                </a:solidFill>
              </a:rPr>
              <a:t>c</a:t>
            </a:r>
            <a:r>
              <a:rPr sz="3200" dirty="0">
                <a:solidFill>
                  <a:srgbClr val="000000"/>
                </a:solidFill>
              </a:rPr>
              <a:t>ium</a:t>
            </a:r>
            <a:r>
              <a:rPr sz="3200" spc="-15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o</a:t>
            </a:r>
            <a:r>
              <a:rPr sz="3200" spc="5" dirty="0">
                <a:solidFill>
                  <a:srgbClr val="000000"/>
                </a:solidFill>
              </a:rPr>
              <a:t>x</a:t>
            </a:r>
            <a:r>
              <a:rPr sz="3200" dirty="0">
                <a:solidFill>
                  <a:srgbClr val="000000"/>
                </a:solidFill>
              </a:rPr>
              <a:t>alate</a:t>
            </a:r>
            <a:r>
              <a:rPr sz="3200" spc="-25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mo</a:t>
            </a:r>
            <a:r>
              <a:rPr sz="3200" spc="10" dirty="0">
                <a:solidFill>
                  <a:srgbClr val="000000"/>
                </a:solidFill>
              </a:rPr>
              <a:t>n</a:t>
            </a:r>
            <a:r>
              <a:rPr sz="3200" dirty="0">
                <a:solidFill>
                  <a:srgbClr val="000000"/>
                </a:solidFill>
              </a:rPr>
              <a:t>o</a:t>
            </a:r>
            <a:r>
              <a:rPr sz="3200" spc="5" dirty="0">
                <a:solidFill>
                  <a:srgbClr val="000000"/>
                </a:solidFill>
              </a:rPr>
              <a:t>h</a:t>
            </a:r>
            <a:r>
              <a:rPr sz="3200" dirty="0">
                <a:solidFill>
                  <a:srgbClr val="000000"/>
                </a:solidFill>
              </a:rPr>
              <a:t>y</a:t>
            </a:r>
            <a:r>
              <a:rPr sz="3200" spc="-15" dirty="0">
                <a:solidFill>
                  <a:srgbClr val="000000"/>
                </a:solidFill>
              </a:rPr>
              <a:t>d</a:t>
            </a:r>
            <a:r>
              <a:rPr sz="3200" dirty="0">
                <a:solidFill>
                  <a:srgbClr val="000000"/>
                </a:solidFill>
              </a:rPr>
              <a:t>rate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74040" y="1167130"/>
            <a:ext cx="8174355" cy="33191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3700" marR="66675" indent="-343535" algn="just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94335" algn="l"/>
              </a:tabLst>
            </a:pP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thermogram</a:t>
            </a:r>
            <a:r>
              <a:rPr sz="2000" dirty="0">
                <a:latin typeface="Times New Roman"/>
                <a:cs typeface="Times New Roman"/>
              </a:rPr>
              <a:t> of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calcium</a:t>
            </a:r>
            <a:r>
              <a:rPr sz="2000" dirty="0">
                <a:latin typeface="Times New Roman"/>
                <a:cs typeface="Times New Roman"/>
              </a:rPr>
              <a:t> oxalate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monohydrate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has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three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peaks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corresponding to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successive elimination of </a:t>
            </a:r>
            <a:r>
              <a:rPr sz="2000" dirty="0">
                <a:latin typeface="Times New Roman"/>
                <a:cs typeface="Times New Roman"/>
              </a:rPr>
              <a:t>H</a:t>
            </a:r>
            <a:r>
              <a:rPr sz="1950" baseline="-21367" dirty="0">
                <a:latin typeface="Times New Roman"/>
                <a:cs typeface="Times New Roman"/>
              </a:rPr>
              <a:t>2</a:t>
            </a:r>
            <a:r>
              <a:rPr sz="2000" dirty="0">
                <a:latin typeface="Times New Roman"/>
                <a:cs typeface="Times New Roman"/>
              </a:rPr>
              <a:t>O, </a:t>
            </a:r>
            <a:r>
              <a:rPr sz="2000" spc="-5" dirty="0">
                <a:latin typeface="Times New Roman"/>
                <a:cs typeface="Times New Roman"/>
              </a:rPr>
              <a:t>CO </a:t>
            </a:r>
            <a:r>
              <a:rPr sz="2000" dirty="0">
                <a:latin typeface="Times New Roman"/>
                <a:cs typeface="Times New Roman"/>
              </a:rPr>
              <a:t>and </a:t>
            </a:r>
            <a:r>
              <a:rPr sz="2000" spc="-5" dirty="0">
                <a:latin typeface="Times New Roman"/>
                <a:cs typeface="Times New Roman"/>
              </a:rPr>
              <a:t>CO</a:t>
            </a:r>
            <a:r>
              <a:rPr sz="1950" spc="-7" baseline="-21367" dirty="0">
                <a:latin typeface="Times New Roman"/>
                <a:cs typeface="Times New Roman"/>
              </a:rPr>
              <a:t>2</a:t>
            </a:r>
            <a:r>
              <a:rPr sz="2000" spc="-5" dirty="0">
                <a:latin typeface="Times New Roman"/>
                <a:cs typeface="Times New Roman"/>
              </a:rPr>
              <a:t>.These </a:t>
            </a:r>
            <a:r>
              <a:rPr sz="2000" dirty="0">
                <a:latin typeface="Times New Roman"/>
                <a:cs typeface="Times New Roman"/>
              </a:rPr>
              <a:t> three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points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weight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loss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corresponds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to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three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endothermic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process.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2900">
              <a:latin typeface="Times New Roman"/>
              <a:cs typeface="Times New Roman"/>
            </a:endParaRPr>
          </a:p>
          <a:p>
            <a:pPr marL="393700" marR="67945" indent="-343535" algn="just">
              <a:lnSpc>
                <a:spcPct val="100000"/>
              </a:lnSpc>
              <a:buFont typeface="Arial MT"/>
              <a:buChar char="•"/>
              <a:tabLst>
                <a:tab pos="394335" algn="l"/>
              </a:tabLst>
            </a:pPr>
            <a:r>
              <a:rPr sz="2000" dirty="0">
                <a:latin typeface="Times New Roman"/>
                <a:cs typeface="Times New Roman"/>
              </a:rPr>
              <a:t>Curve (b) </a:t>
            </a:r>
            <a:r>
              <a:rPr sz="2000" spc="-5" dirty="0">
                <a:latin typeface="Times New Roman"/>
                <a:cs typeface="Times New Roman"/>
              </a:rPr>
              <a:t>represents the </a:t>
            </a:r>
            <a:r>
              <a:rPr sz="2000" spc="-55" dirty="0">
                <a:latin typeface="Times New Roman"/>
                <a:cs typeface="Times New Roman"/>
              </a:rPr>
              <a:t>DTA </a:t>
            </a:r>
            <a:r>
              <a:rPr sz="2000" spc="-5" dirty="0">
                <a:latin typeface="Times New Roman"/>
                <a:cs typeface="Times New Roman"/>
              </a:rPr>
              <a:t>diagram </a:t>
            </a:r>
            <a:r>
              <a:rPr sz="2000" dirty="0">
                <a:latin typeface="Times New Roman"/>
                <a:cs typeface="Times New Roman"/>
              </a:rPr>
              <a:t>for the </a:t>
            </a:r>
            <a:r>
              <a:rPr sz="2000" spc="-5" dirty="0">
                <a:latin typeface="Times New Roman"/>
                <a:cs typeface="Times New Roman"/>
              </a:rPr>
              <a:t>same compound </a:t>
            </a:r>
            <a:r>
              <a:rPr sz="2000" spc="-10" dirty="0">
                <a:latin typeface="Times New Roman"/>
                <a:cs typeface="Times New Roman"/>
              </a:rPr>
              <a:t>in </a:t>
            </a:r>
            <a:r>
              <a:rPr sz="2000" spc="-35" dirty="0">
                <a:latin typeface="Times New Roman"/>
                <a:cs typeface="Times New Roman"/>
              </a:rPr>
              <a:t>air.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second </a:t>
            </a:r>
            <a:r>
              <a:rPr sz="2000" spc="-5" dirty="0">
                <a:latin typeface="Times New Roman"/>
                <a:cs typeface="Times New Roman"/>
              </a:rPr>
              <a:t>peak </a:t>
            </a:r>
            <a:r>
              <a:rPr sz="2000" spc="-10" dirty="0">
                <a:latin typeface="Times New Roman"/>
                <a:cs typeface="Times New Roman"/>
              </a:rPr>
              <a:t>in</a:t>
            </a:r>
            <a:r>
              <a:rPr sz="2000" spc="4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this curve </a:t>
            </a:r>
            <a:r>
              <a:rPr sz="2000" spc="-10" dirty="0">
                <a:latin typeface="Times New Roman"/>
                <a:cs typeface="Times New Roman"/>
              </a:rPr>
              <a:t>is </a:t>
            </a:r>
            <a:r>
              <a:rPr sz="2000" spc="-5" dirty="0">
                <a:latin typeface="Times New Roman"/>
                <a:cs typeface="Times New Roman"/>
              </a:rPr>
              <a:t>sharply exothermic, </a:t>
            </a:r>
            <a:r>
              <a:rPr sz="2000" dirty="0">
                <a:latin typeface="Times New Roman"/>
                <a:cs typeface="Times New Roman"/>
              </a:rPr>
              <a:t>but </a:t>
            </a:r>
            <a:r>
              <a:rPr sz="2000" spc="-5" dirty="0">
                <a:latin typeface="Times New Roman"/>
                <a:cs typeface="Times New Roman"/>
              </a:rPr>
              <a:t>corresponds to the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same</a:t>
            </a:r>
            <a:r>
              <a:rPr sz="2000" dirty="0">
                <a:latin typeface="Times New Roman"/>
                <a:cs typeface="Times New Roman"/>
              </a:rPr>
              <a:t> weight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loss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as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 </a:t>
            </a:r>
            <a:r>
              <a:rPr sz="2000" dirty="0">
                <a:latin typeface="Times New Roman"/>
                <a:cs typeface="Times New Roman"/>
              </a:rPr>
              <a:t>carbon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dioxide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atmosphere.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36449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latin typeface="Times New Roman"/>
                <a:cs typeface="Times New Roman"/>
              </a:rPr>
              <a:t>This</a:t>
            </a:r>
            <a:r>
              <a:rPr sz="2000" spc="19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peak</a:t>
            </a:r>
            <a:r>
              <a:rPr sz="2000" spc="19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represents</a:t>
            </a:r>
            <a:r>
              <a:rPr sz="2000" spc="20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</a:t>
            </a:r>
            <a:r>
              <a:rPr sz="2000" spc="20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exothermic</a:t>
            </a:r>
            <a:r>
              <a:rPr sz="2000" spc="2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burning</a:t>
            </a:r>
            <a:r>
              <a:rPr sz="2000" spc="19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of</a:t>
            </a:r>
            <a:r>
              <a:rPr sz="2000" spc="20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carbon</a:t>
            </a:r>
            <a:r>
              <a:rPr sz="2000" spc="20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monoxide</a:t>
            </a:r>
            <a:r>
              <a:rPr sz="2000" spc="204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in</a:t>
            </a:r>
            <a:r>
              <a:rPr sz="2000" spc="19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air</a:t>
            </a:r>
            <a:r>
              <a:rPr sz="2000" spc="2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at</a:t>
            </a:r>
            <a:endParaRPr sz="2000">
              <a:latin typeface="Times New Roman"/>
              <a:cs typeface="Times New Roman"/>
            </a:endParaRPr>
          </a:p>
          <a:p>
            <a:pPr marL="3937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temperature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furnace.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51918" y="4642599"/>
            <a:ext cx="4094205" cy="183558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608203"/>
            <a:ext cx="46678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000000"/>
                </a:solidFill>
              </a:rPr>
              <a:t>Factors</a:t>
            </a:r>
            <a:r>
              <a:rPr sz="2800" spc="5" dirty="0">
                <a:solidFill>
                  <a:srgbClr val="000000"/>
                </a:solidFill>
              </a:rPr>
              <a:t> </a:t>
            </a:r>
            <a:r>
              <a:rPr sz="2800" spc="-15" dirty="0">
                <a:solidFill>
                  <a:srgbClr val="000000"/>
                </a:solidFill>
              </a:rPr>
              <a:t>a</a:t>
            </a:r>
            <a:r>
              <a:rPr sz="2800" spc="-50" dirty="0">
                <a:solidFill>
                  <a:srgbClr val="000000"/>
                </a:solidFill>
              </a:rPr>
              <a:t>f</a:t>
            </a:r>
            <a:r>
              <a:rPr sz="2800" spc="-5" dirty="0">
                <a:solidFill>
                  <a:srgbClr val="000000"/>
                </a:solidFill>
              </a:rPr>
              <a:t>fecting</a:t>
            </a:r>
            <a:r>
              <a:rPr sz="2800" spc="-10" dirty="0">
                <a:solidFill>
                  <a:srgbClr val="000000"/>
                </a:solidFill>
              </a:rPr>
              <a:t> </a:t>
            </a:r>
            <a:r>
              <a:rPr sz="2800" spc="-5" dirty="0">
                <a:solidFill>
                  <a:srgbClr val="000000"/>
                </a:solidFill>
              </a:rPr>
              <a:t>t</a:t>
            </a:r>
            <a:r>
              <a:rPr sz="2800" dirty="0">
                <a:solidFill>
                  <a:srgbClr val="000000"/>
                </a:solidFill>
              </a:rPr>
              <a:t>h</a:t>
            </a:r>
            <a:r>
              <a:rPr sz="2800" spc="-5" dirty="0">
                <a:solidFill>
                  <a:srgbClr val="000000"/>
                </a:solidFill>
              </a:rPr>
              <a:t>e</a:t>
            </a:r>
            <a:r>
              <a:rPr sz="2800" spc="-10" dirty="0">
                <a:solidFill>
                  <a:srgbClr val="000000"/>
                </a:solidFill>
              </a:rPr>
              <a:t> </a:t>
            </a:r>
            <a:r>
              <a:rPr sz="2800" spc="-5" dirty="0">
                <a:solidFill>
                  <a:srgbClr val="000000"/>
                </a:solidFill>
              </a:rPr>
              <a:t>D</a:t>
            </a:r>
            <a:r>
              <a:rPr sz="2800" spc="-240" dirty="0">
                <a:solidFill>
                  <a:srgbClr val="000000"/>
                </a:solidFill>
              </a:rPr>
              <a:t>T</a:t>
            </a:r>
            <a:r>
              <a:rPr sz="2800" spc="-5" dirty="0">
                <a:solidFill>
                  <a:srgbClr val="000000"/>
                </a:solidFill>
              </a:rPr>
              <a:t>A</a:t>
            </a:r>
            <a:r>
              <a:rPr sz="2800" spc="-130" dirty="0">
                <a:solidFill>
                  <a:srgbClr val="000000"/>
                </a:solidFill>
              </a:rPr>
              <a:t> </a:t>
            </a:r>
            <a:r>
              <a:rPr sz="2800" spc="-5" dirty="0">
                <a:solidFill>
                  <a:srgbClr val="000000"/>
                </a:solidFill>
              </a:rPr>
              <a:t>Cur</a:t>
            </a:r>
            <a:r>
              <a:rPr sz="2800" dirty="0">
                <a:solidFill>
                  <a:srgbClr val="000000"/>
                </a:solidFill>
              </a:rPr>
              <a:t>v</a:t>
            </a:r>
            <a:r>
              <a:rPr sz="2800" spc="-5" dirty="0">
                <a:solidFill>
                  <a:srgbClr val="000000"/>
                </a:solidFill>
              </a:rPr>
              <a:t>e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35940" y="1264665"/>
            <a:ext cx="7387590" cy="39592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spc="-5" dirty="0">
                <a:latin typeface="Times New Roman"/>
                <a:cs typeface="Times New Roman"/>
              </a:rPr>
              <a:t>Instrumental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Factors:</a:t>
            </a:r>
            <a:endParaRPr sz="20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16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dirty="0">
                <a:latin typeface="Times New Roman"/>
                <a:cs typeface="Times New Roman"/>
              </a:rPr>
              <a:t>Size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shape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sample</a:t>
            </a:r>
            <a:r>
              <a:rPr sz="2000" dirty="0">
                <a:latin typeface="Times New Roman"/>
                <a:cs typeface="Times New Roman"/>
              </a:rPr>
              <a:t> and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furnace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holder.</a:t>
            </a:r>
            <a:endParaRPr sz="20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16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spc="-5" dirty="0">
                <a:latin typeface="Times New Roman"/>
                <a:cs typeface="Times New Roman"/>
              </a:rPr>
              <a:t>Material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from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which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sample </a:t>
            </a:r>
            <a:r>
              <a:rPr sz="2000" dirty="0">
                <a:latin typeface="Times New Roman"/>
                <a:cs typeface="Times New Roman"/>
              </a:rPr>
              <a:t>holder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made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its </a:t>
            </a:r>
            <a:r>
              <a:rPr sz="2000" dirty="0">
                <a:latin typeface="Times New Roman"/>
                <a:cs typeface="Times New Roman"/>
              </a:rPr>
              <a:t>corrosive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attack.</a:t>
            </a:r>
            <a:endParaRPr sz="20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1685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dirty="0">
                <a:latin typeface="Times New Roman"/>
                <a:cs typeface="Times New Roman"/>
              </a:rPr>
              <a:t>Heating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rate(furnace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heating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rate)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469900" algn="l"/>
                <a:tab pos="470534" algn="l"/>
              </a:tabLst>
            </a:pPr>
            <a:r>
              <a:rPr sz="2000" spc="-5" dirty="0">
                <a:latin typeface="Times New Roman"/>
                <a:cs typeface="Times New Roman"/>
              </a:rPr>
              <a:t>Sample characteristics:</a:t>
            </a:r>
            <a:endParaRPr sz="20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16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dirty="0">
                <a:latin typeface="Times New Roman"/>
                <a:cs typeface="Times New Roman"/>
              </a:rPr>
              <a:t>Amount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sample(sample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weight)</a:t>
            </a:r>
            <a:endParaRPr sz="20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16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dirty="0">
                <a:latin typeface="Times New Roman"/>
                <a:cs typeface="Times New Roman"/>
              </a:rPr>
              <a:t>Particle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size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sample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34233" y="544195"/>
            <a:ext cx="5061967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Applications</a:t>
            </a:r>
            <a:r>
              <a:rPr spc="-20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spc="-100" dirty="0"/>
              <a:t>DTA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264468"/>
            <a:ext cx="8226425" cy="4386580"/>
          </a:xfrm>
          <a:prstGeom prst="rect">
            <a:avLst/>
          </a:prstGeom>
        </p:spPr>
        <p:txBody>
          <a:bodyPr vert="horz" wrap="square" lIns="0" tIns="165735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1305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spc="-50" dirty="0">
                <a:latin typeface="Times New Roman"/>
                <a:cs typeface="Times New Roman"/>
              </a:rPr>
              <a:t>DTA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curves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for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two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substances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are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not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identical.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Hence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they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serve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as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finger</a:t>
            </a:r>
            <a:endParaRPr sz="20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latin typeface="Times New Roman"/>
                <a:cs typeface="Times New Roman"/>
              </a:rPr>
              <a:t>prints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for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various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substances.</a:t>
            </a:r>
            <a:endParaRPr sz="20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1680"/>
              </a:spcBef>
              <a:buAutoNum type="arabicPeriod" startAt="2"/>
              <a:tabLst>
                <a:tab pos="469900" algn="l"/>
                <a:tab pos="470534" algn="l"/>
              </a:tabLst>
            </a:pPr>
            <a:r>
              <a:rPr sz="2000" dirty="0">
                <a:latin typeface="Times New Roman"/>
                <a:cs typeface="Times New Roman"/>
              </a:rPr>
              <a:t>Used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to </a:t>
            </a:r>
            <a:r>
              <a:rPr sz="2000" dirty="0">
                <a:latin typeface="Times New Roman"/>
                <a:cs typeface="Times New Roman"/>
              </a:rPr>
              <a:t>study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characteristic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polymeric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material.</a:t>
            </a:r>
            <a:endParaRPr sz="2000">
              <a:latin typeface="Times New Roman"/>
              <a:cs typeface="Times New Roman"/>
            </a:endParaRPr>
          </a:p>
          <a:p>
            <a:pPr marL="469900" marR="7620" indent="-457834">
              <a:lnSpc>
                <a:spcPct val="150000"/>
              </a:lnSpc>
              <a:spcBef>
                <a:spcPts val="484"/>
              </a:spcBef>
              <a:buAutoNum type="arabicPeriod" startAt="2"/>
              <a:tabLst>
                <a:tab pos="469900" algn="l"/>
                <a:tab pos="470534" algn="l"/>
              </a:tabLst>
            </a:pPr>
            <a:r>
              <a:rPr sz="2000" dirty="0">
                <a:latin typeface="Times New Roman"/>
                <a:cs typeface="Times New Roman"/>
              </a:rPr>
              <a:t>This</a:t>
            </a:r>
            <a:r>
              <a:rPr sz="2000" spc="1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technique</a:t>
            </a:r>
            <a:r>
              <a:rPr sz="2000" spc="11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is</a:t>
            </a:r>
            <a:r>
              <a:rPr sz="2000" spc="1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used</a:t>
            </a:r>
            <a:r>
              <a:rPr sz="2000" spc="1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for</a:t>
            </a:r>
            <a:r>
              <a:rPr sz="2000" spc="1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testing</a:t>
            </a:r>
            <a:r>
              <a:rPr sz="2000" spc="1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11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purity</a:t>
            </a:r>
            <a:r>
              <a:rPr sz="2000" spc="1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1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11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drug</a:t>
            </a:r>
            <a:r>
              <a:rPr sz="2000" spc="1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sample</a:t>
            </a:r>
            <a:r>
              <a:rPr sz="2000" spc="1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1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also</a:t>
            </a:r>
            <a:r>
              <a:rPr sz="2000" spc="12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to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test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quality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control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 </a:t>
            </a:r>
            <a:r>
              <a:rPr sz="2000" spc="-5" dirty="0">
                <a:latin typeface="Times New Roman"/>
                <a:cs typeface="Times New Roman"/>
              </a:rPr>
              <a:t>number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substances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like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cement,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soil,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glass,etc.</a:t>
            </a:r>
            <a:endParaRPr sz="20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1680"/>
              </a:spcBef>
              <a:buAutoNum type="arabicPeriod" startAt="2"/>
              <a:tabLst>
                <a:tab pos="469900" algn="l"/>
                <a:tab pos="470534" algn="l"/>
              </a:tabLst>
            </a:pPr>
            <a:r>
              <a:rPr sz="2000" dirty="0">
                <a:latin typeface="Times New Roman"/>
                <a:cs typeface="Times New Roman"/>
              </a:rPr>
              <a:t>Used</a:t>
            </a:r>
            <a:r>
              <a:rPr sz="2000" spc="3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for</a:t>
            </a:r>
            <a:r>
              <a:rPr sz="2000" spc="38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</a:t>
            </a:r>
            <a:r>
              <a:rPr sz="2000" spc="3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determination</a:t>
            </a:r>
            <a:r>
              <a:rPr sz="2000" spc="3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3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heat</a:t>
            </a:r>
            <a:r>
              <a:rPr sz="2000" spc="3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of</a:t>
            </a:r>
            <a:r>
              <a:rPr sz="2000" spc="3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reaction,</a:t>
            </a:r>
            <a:r>
              <a:rPr sz="2000" spc="3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specific</a:t>
            </a:r>
            <a:r>
              <a:rPr sz="2000" spc="3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heat</a:t>
            </a:r>
            <a:r>
              <a:rPr sz="2000" spc="38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and</a:t>
            </a:r>
            <a:r>
              <a:rPr sz="2000" spc="38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energy</a:t>
            </a:r>
            <a:endParaRPr sz="20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latin typeface="Times New Roman"/>
                <a:cs typeface="Times New Roman"/>
              </a:rPr>
              <a:t>change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occurring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during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melting etc.</a:t>
            </a:r>
            <a:endParaRPr sz="2000">
              <a:latin typeface="Times New Roman"/>
              <a:cs typeface="Times New Roman"/>
            </a:endParaRPr>
          </a:p>
          <a:p>
            <a:pPr marL="469900" marR="6985" indent="-457834">
              <a:lnSpc>
                <a:spcPct val="150100"/>
              </a:lnSpc>
              <a:spcBef>
                <a:spcPts val="480"/>
              </a:spcBef>
              <a:buAutoNum type="arabicPeriod" startAt="5"/>
              <a:tabLst>
                <a:tab pos="469900" algn="l"/>
                <a:tab pos="470534" algn="l"/>
                <a:tab pos="1233170" algn="l"/>
                <a:tab pos="1594485" algn="l"/>
                <a:tab pos="2392045" algn="l"/>
                <a:tab pos="3370579" algn="l"/>
                <a:tab pos="4391660" algn="l"/>
                <a:tab pos="5370195" algn="l"/>
                <a:tab pos="5748020" algn="l"/>
                <a:tab pos="6222365" algn="l"/>
                <a:tab pos="7202170" algn="l"/>
                <a:tab pos="7901940" algn="l"/>
              </a:tabLst>
            </a:pPr>
            <a:r>
              <a:rPr sz="2000" spc="-75" dirty="0">
                <a:latin typeface="Times New Roman"/>
                <a:cs typeface="Times New Roman"/>
              </a:rPr>
              <a:t>T</a:t>
            </a:r>
            <a:r>
              <a:rPr sz="2000" dirty="0">
                <a:latin typeface="Times New Roman"/>
                <a:cs typeface="Times New Roman"/>
              </a:rPr>
              <a:t>rend	</a:t>
            </a:r>
            <a:r>
              <a:rPr sz="2000" spc="-20" dirty="0">
                <a:latin typeface="Times New Roman"/>
                <a:cs typeface="Times New Roman"/>
              </a:rPr>
              <a:t>i</a:t>
            </a:r>
            <a:r>
              <a:rPr sz="2000" dirty="0">
                <a:latin typeface="Times New Roman"/>
                <a:cs typeface="Times New Roman"/>
              </a:rPr>
              <a:t>n	l</a:t>
            </a:r>
            <a:r>
              <a:rPr sz="2000" spc="-25" dirty="0">
                <a:latin typeface="Times New Roman"/>
                <a:cs typeface="Times New Roman"/>
              </a:rPr>
              <a:t>i</a:t>
            </a:r>
            <a:r>
              <a:rPr sz="2000" dirty="0">
                <a:latin typeface="Times New Roman"/>
                <a:cs typeface="Times New Roman"/>
              </a:rPr>
              <a:t>g</a:t>
            </a:r>
            <a:r>
              <a:rPr sz="2000" spc="-10" dirty="0">
                <a:latin typeface="Times New Roman"/>
                <a:cs typeface="Times New Roman"/>
              </a:rPr>
              <a:t>a</a:t>
            </a:r>
            <a:r>
              <a:rPr sz="2000" dirty="0">
                <a:latin typeface="Times New Roman"/>
                <a:cs typeface="Times New Roman"/>
              </a:rPr>
              <a:t>nd	st</a:t>
            </a:r>
            <a:r>
              <a:rPr sz="2000" spc="-20" dirty="0">
                <a:latin typeface="Times New Roman"/>
                <a:cs typeface="Times New Roman"/>
              </a:rPr>
              <a:t>a</a:t>
            </a:r>
            <a:r>
              <a:rPr sz="2000" dirty="0">
                <a:latin typeface="Times New Roman"/>
                <a:cs typeface="Times New Roman"/>
              </a:rPr>
              <a:t>bil</a:t>
            </a:r>
            <a:r>
              <a:rPr sz="2000" spc="-10" dirty="0">
                <a:latin typeface="Times New Roman"/>
                <a:cs typeface="Times New Roman"/>
              </a:rPr>
              <a:t>i</a:t>
            </a:r>
            <a:r>
              <a:rPr sz="2000" dirty="0">
                <a:latin typeface="Times New Roman"/>
                <a:cs typeface="Times New Roman"/>
              </a:rPr>
              <a:t>ty	(</a:t>
            </a:r>
            <a:r>
              <a:rPr sz="2000" spc="-15" dirty="0">
                <a:latin typeface="Times New Roman"/>
                <a:cs typeface="Times New Roman"/>
              </a:rPr>
              <a:t>t</a:t>
            </a:r>
            <a:r>
              <a:rPr sz="2000" dirty="0">
                <a:latin typeface="Times New Roman"/>
                <a:cs typeface="Times New Roman"/>
              </a:rPr>
              <a:t>h</a:t>
            </a:r>
            <a:r>
              <a:rPr sz="2000" spc="-10" dirty="0">
                <a:latin typeface="Times New Roman"/>
                <a:cs typeface="Times New Roman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r</a:t>
            </a:r>
            <a:r>
              <a:rPr sz="2000" spc="-20" dirty="0">
                <a:latin typeface="Times New Roman"/>
                <a:cs typeface="Times New Roman"/>
              </a:rPr>
              <a:t>m</a:t>
            </a:r>
            <a:r>
              <a:rPr sz="2000" dirty="0">
                <a:latin typeface="Times New Roman"/>
                <a:cs typeface="Times New Roman"/>
              </a:rPr>
              <a:t>al	st</a:t>
            </a:r>
            <a:r>
              <a:rPr sz="2000" spc="-10" dirty="0">
                <a:latin typeface="Times New Roman"/>
                <a:cs typeface="Times New Roman"/>
              </a:rPr>
              <a:t>a</a:t>
            </a:r>
            <a:r>
              <a:rPr sz="2000" dirty="0">
                <a:latin typeface="Times New Roman"/>
                <a:cs typeface="Times New Roman"/>
              </a:rPr>
              <a:t>bil</a:t>
            </a:r>
            <a:r>
              <a:rPr sz="2000" spc="-25" dirty="0">
                <a:latin typeface="Times New Roman"/>
                <a:cs typeface="Times New Roman"/>
              </a:rPr>
              <a:t>i</a:t>
            </a:r>
            <a:r>
              <a:rPr sz="2000" spc="-20" dirty="0">
                <a:latin typeface="Times New Roman"/>
                <a:cs typeface="Times New Roman"/>
              </a:rPr>
              <a:t>t</a:t>
            </a:r>
            <a:r>
              <a:rPr sz="2000" dirty="0">
                <a:latin typeface="Times New Roman"/>
                <a:cs typeface="Times New Roman"/>
              </a:rPr>
              <a:t>y	</a:t>
            </a:r>
            <a:r>
              <a:rPr sz="2000" spc="5" dirty="0">
                <a:latin typeface="Times New Roman"/>
                <a:cs typeface="Times New Roman"/>
              </a:rPr>
              <a:t>o</a:t>
            </a:r>
            <a:r>
              <a:rPr sz="2000" dirty="0">
                <a:latin typeface="Times New Roman"/>
                <a:cs typeface="Times New Roman"/>
              </a:rPr>
              <a:t>f	</a:t>
            </a:r>
            <a:r>
              <a:rPr sz="2000" spc="-20" dirty="0">
                <a:latin typeface="Times New Roman"/>
                <a:cs typeface="Times New Roman"/>
              </a:rPr>
              <a:t>t</a:t>
            </a:r>
            <a:r>
              <a:rPr sz="2000" dirty="0">
                <a:latin typeface="Times New Roman"/>
                <a:cs typeface="Times New Roman"/>
              </a:rPr>
              <a:t>he	l</a:t>
            </a:r>
            <a:r>
              <a:rPr sz="2000" spc="-25" dirty="0">
                <a:latin typeface="Times New Roman"/>
                <a:cs typeface="Times New Roman"/>
              </a:rPr>
              <a:t>i</a:t>
            </a:r>
            <a:r>
              <a:rPr sz="2000" dirty="0">
                <a:latin typeface="Times New Roman"/>
                <a:cs typeface="Times New Roman"/>
              </a:rPr>
              <a:t>g</a:t>
            </a:r>
            <a:r>
              <a:rPr sz="2000" spc="-10" dirty="0">
                <a:latin typeface="Times New Roman"/>
                <a:cs typeface="Times New Roman"/>
              </a:rPr>
              <a:t>a</a:t>
            </a:r>
            <a:r>
              <a:rPr sz="2000" dirty="0">
                <a:latin typeface="Times New Roman"/>
                <a:cs typeface="Times New Roman"/>
              </a:rPr>
              <a:t>nd</a:t>
            </a:r>
            <a:r>
              <a:rPr sz="2000" spc="-15" dirty="0">
                <a:latin typeface="Times New Roman"/>
                <a:cs typeface="Times New Roman"/>
              </a:rPr>
              <a:t>s</a:t>
            </a:r>
            <a:r>
              <a:rPr sz="2000" dirty="0">
                <a:latin typeface="Times New Roman"/>
                <a:cs typeface="Times New Roman"/>
              </a:rPr>
              <a:t>)	g</a:t>
            </a:r>
            <a:r>
              <a:rPr sz="2000" spc="-15" dirty="0">
                <a:latin typeface="Times New Roman"/>
                <a:cs typeface="Times New Roman"/>
              </a:rPr>
              <a:t>i</a:t>
            </a:r>
            <a:r>
              <a:rPr sz="2000" dirty="0">
                <a:latin typeface="Times New Roman"/>
                <a:cs typeface="Times New Roman"/>
              </a:rPr>
              <a:t>v</a:t>
            </a:r>
            <a:r>
              <a:rPr sz="2000" spc="-10" dirty="0">
                <a:latin typeface="Times New Roman"/>
                <a:cs typeface="Times New Roman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s	</a:t>
            </a:r>
            <a:r>
              <a:rPr sz="2000" spc="-5" dirty="0">
                <a:latin typeface="Times New Roman"/>
                <a:cs typeface="Times New Roman"/>
              </a:rPr>
              <a:t>the  information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about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ligands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coordination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sphere.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62</TotalTime>
  <Words>514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Equity</vt:lpstr>
      <vt:lpstr>DIFFERENTIAL THERMAL  ANALYSIS</vt:lpstr>
      <vt:lpstr>Differential Thermal Analysis (DTA)</vt:lpstr>
      <vt:lpstr>Slide 3</vt:lpstr>
      <vt:lpstr>The shape and the size of the peak give information about  the nature of the test sample.</vt:lpstr>
      <vt:lpstr>Instrumentation for DTA :Block Diagram</vt:lpstr>
      <vt:lpstr>DTA of calcium oxalate monohydrate</vt:lpstr>
      <vt:lpstr>DTA of calcium oxalate monohydrate</vt:lpstr>
      <vt:lpstr>Factors affecting the DTA Curve</vt:lpstr>
      <vt:lpstr>Applications of DTA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DIFFERENTIAL THERMAL ANALYSIS</dc:title>
  <dc:creator>Hi</dc:creator>
  <cp:lastModifiedBy>DNR-ORGANIC</cp:lastModifiedBy>
  <cp:revision>7</cp:revision>
  <dcterms:created xsi:type="dcterms:W3CDTF">2024-06-15T08:29:24Z</dcterms:created>
  <dcterms:modified xsi:type="dcterms:W3CDTF">2024-06-15T09:52:02Z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2020-01-03T00:00:00Z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2024-06-15T00:00:00Z</vt:filetime>
  </property>
</Properties>
</file>