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4" d="100"/>
          <a:sy n="94" d="100"/>
        </p:scale>
        <p:origin x="-7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5BC6CF-6622-4D24-810B-120724A0F9BF}" type="datetimeFigureOut">
              <a:rPr lang="en-US" smtClean="0"/>
              <a:t>6/15/2024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CD437-818F-4871-ABEB-08752269C0D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5BC6CF-6622-4D24-810B-120724A0F9BF}" type="datetimeFigureOut">
              <a:rPr lang="en-US" smtClean="0"/>
              <a:t>6/15/2024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CD437-818F-4871-ABEB-08752269C0D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5BC6CF-6622-4D24-810B-120724A0F9BF}" type="datetimeFigureOut">
              <a:rPr lang="en-US" smtClean="0"/>
              <a:t>6/15/2024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CD437-818F-4871-ABEB-08752269C0D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5BC6CF-6622-4D24-810B-120724A0F9BF}" type="datetimeFigureOut">
              <a:rPr lang="en-US" smtClean="0"/>
              <a:t>6/15/2024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CD437-818F-4871-ABEB-08752269C0D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5BC6CF-6622-4D24-810B-120724A0F9BF}" type="datetimeFigureOut">
              <a:rPr lang="en-US" smtClean="0"/>
              <a:t>6/15/2024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CD437-818F-4871-ABEB-08752269C0D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65BC6CF-6622-4D24-810B-120724A0F9BF}" type="datetimeFigureOut">
              <a:rPr lang="en-US" smtClean="0"/>
              <a:t>6/15/2024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FCD437-818F-4871-ABEB-08752269C0D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5BC6CF-6622-4D24-810B-120724A0F9BF}" type="datetimeFigureOut">
              <a:rPr lang="en-US" smtClean="0"/>
              <a:t>6/15/2024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FCD437-818F-4871-ABEB-08752269C0D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5BC6CF-6622-4D24-810B-120724A0F9BF}" type="datetimeFigureOut">
              <a:rPr lang="en-US" smtClean="0"/>
              <a:t>6/15/2024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FCD437-818F-4871-ABEB-08752269C0D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5BC6CF-6622-4D24-810B-120724A0F9BF}" type="datetimeFigureOut">
              <a:rPr lang="en-US" smtClean="0"/>
              <a:t>6/15/2024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FCD437-818F-4871-ABEB-08752269C0D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5BC6CF-6622-4D24-810B-120724A0F9BF}" type="datetimeFigureOut">
              <a:rPr lang="en-US" smtClean="0"/>
              <a:t>6/15/2024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FCD437-818F-4871-ABEB-08752269C0D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5BC6CF-6622-4D24-810B-120724A0F9BF}" type="datetimeFigureOut">
              <a:rPr lang="en-US" smtClean="0"/>
              <a:t>6/15/2024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FCD437-818F-4871-ABEB-08752269C0D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5BC6CF-6622-4D24-810B-120724A0F9BF}" type="datetimeFigureOut">
              <a:rPr lang="en-US" smtClean="0"/>
              <a:t>6/15/2024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FCD437-818F-4871-ABEB-08752269C0D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0000"/>
                </a:solidFill>
              </a:rPr>
              <a:t>TOXIC ELEMENTS &amp;CARBON COMPOUNDS</a:t>
            </a:r>
            <a:endParaRPr lang="en-US" dirty="0">
              <a:solidFill>
                <a:srgbClr val="FF0000"/>
              </a:solidFill>
            </a:endParaRPr>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55000" lnSpcReduction="20000"/>
          </a:bodyPr>
          <a:lstStyle/>
          <a:p>
            <a:r>
              <a:rPr lang="en-US" b="1" dirty="0"/>
              <a:t>1. Determination of Carbon monoxide (CO):-</a:t>
            </a:r>
            <a:endParaRPr lang="en-US" dirty="0"/>
          </a:p>
          <a:p>
            <a:r>
              <a:rPr lang="en-US" b="1" dirty="0"/>
              <a:t>Sources:-</a:t>
            </a:r>
            <a:endParaRPr lang="en-US" dirty="0"/>
          </a:p>
          <a:p>
            <a:r>
              <a:rPr lang="en-US" b="1" dirty="0"/>
              <a:t>Natural sources:-</a:t>
            </a:r>
            <a:endParaRPr lang="en-US" dirty="0"/>
          </a:p>
          <a:p>
            <a:r>
              <a:rPr lang="en-US" dirty="0"/>
              <a:t>Natural sources are producing considerable pollutants but in the evolution most of these things are essential components of a balanced ecosystem. These sources are a raised from the naturally.</a:t>
            </a:r>
          </a:p>
          <a:p>
            <a:r>
              <a:rPr lang="en-US" dirty="0"/>
              <a:t>Forest fires (69%), volcanic eruption (or) action, </a:t>
            </a:r>
            <a:r>
              <a:rPr lang="en-US" dirty="0" err="1"/>
              <a:t>sulphur</a:t>
            </a:r>
            <a:r>
              <a:rPr lang="en-US" dirty="0"/>
              <a:t> springs (gas)</a:t>
            </a:r>
            <a:r>
              <a:rPr lang="en-US" b="1" dirty="0"/>
              <a:t>, </a:t>
            </a:r>
            <a:r>
              <a:rPr lang="en-US" dirty="0"/>
              <a:t>marsh gases.</a:t>
            </a:r>
          </a:p>
          <a:p>
            <a:r>
              <a:rPr lang="en-US" b="1" dirty="0"/>
              <a:t>Man made sources:-</a:t>
            </a:r>
            <a:endParaRPr lang="en-US" dirty="0"/>
          </a:p>
          <a:p>
            <a:r>
              <a:rPr lang="en-US" dirty="0"/>
              <a:t>These are sources a raised from the man activities.</a:t>
            </a:r>
          </a:p>
          <a:p>
            <a:r>
              <a:rPr lang="en-US" b="1" dirty="0"/>
              <a:t>E.g.:-</a:t>
            </a:r>
            <a:r>
              <a:rPr lang="en-US" dirty="0"/>
              <a:t>Motor vehicles (59.5%), Automobiles, burning of coals, burning of fuels. Deforestation, mining, metallurgy, agricultural activities, waste treatment plant, power generation, industrial process (iron, steel, paper, &amp; petroleum industries), Mainly CO is generated from the burning of coal, gasoline, motor exhaust.</a:t>
            </a:r>
          </a:p>
          <a:p>
            <a:r>
              <a:rPr lang="en-US" b="1" dirty="0"/>
              <a:t>Sinks of ‘CO’:-</a:t>
            </a:r>
            <a:endParaRPr lang="en-US" dirty="0"/>
          </a:p>
          <a:p>
            <a:r>
              <a:rPr lang="en-US" dirty="0"/>
              <a:t>The possible sinks of ‘CO’ are atomic oxygen, hydroxyl radicals &amp; oxides of micro organisms, plants are sinks of ‘CO’.</a:t>
            </a:r>
          </a:p>
          <a:p>
            <a:r>
              <a:rPr lang="en-US" b="1" dirty="0"/>
              <a:t>Reactions of ‘CO’:-</a:t>
            </a:r>
            <a:endParaRPr lang="en-US" dirty="0"/>
          </a:p>
          <a:p>
            <a:pPr algn="ctr">
              <a:buNone/>
            </a:pPr>
            <a:r>
              <a:rPr lang="en-US" dirty="0"/>
              <a:t>CO+O</a:t>
            </a:r>
            <a:r>
              <a:rPr lang="en-US" baseline="-25000" dirty="0"/>
              <a:t>2</a:t>
            </a:r>
            <a:r>
              <a:rPr lang="en-US" dirty="0"/>
              <a:t>→CO</a:t>
            </a:r>
            <a:r>
              <a:rPr lang="en-US" baseline="-25000" dirty="0"/>
              <a:t>2</a:t>
            </a:r>
            <a:endParaRPr lang="en-US" dirty="0"/>
          </a:p>
          <a:p>
            <a:pPr algn="ctr">
              <a:buNone/>
            </a:pPr>
            <a:r>
              <a:rPr lang="en-US" b="1" dirty="0"/>
              <a:t>꞉</a:t>
            </a:r>
            <a:r>
              <a:rPr lang="en-US" dirty="0"/>
              <a:t>OH+CO→ </a:t>
            </a:r>
            <a:r>
              <a:rPr lang="en-US" dirty="0" smtClean="0"/>
              <a:t>CO</a:t>
            </a:r>
            <a:r>
              <a:rPr lang="en-US" baseline="-25000" dirty="0" smtClean="0"/>
              <a:t>2</a:t>
            </a:r>
            <a:r>
              <a:rPr lang="en-US" dirty="0" smtClean="0"/>
              <a:t>+H</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20000"/>
          </a:bodyPr>
          <a:lstStyle/>
          <a:p>
            <a:r>
              <a:rPr lang="en-US" b="1" dirty="0"/>
              <a:t>Content in the atmosphere:-</a:t>
            </a:r>
            <a:endParaRPr lang="en-US" dirty="0"/>
          </a:p>
          <a:p>
            <a:r>
              <a:rPr lang="en-US" dirty="0"/>
              <a:t>Global concentration average = 0.1ppm</a:t>
            </a:r>
          </a:p>
          <a:p>
            <a:r>
              <a:rPr lang="en-US" dirty="0"/>
              <a:t>Local area = 0.5ppm</a:t>
            </a:r>
          </a:p>
          <a:p>
            <a:r>
              <a:rPr lang="en-US" b="1" dirty="0"/>
              <a:t>Effects:-</a:t>
            </a:r>
            <a:endParaRPr lang="en-US" dirty="0"/>
          </a:p>
          <a:p>
            <a:r>
              <a:rPr lang="en-US" b="1" dirty="0"/>
              <a:t>1.</a:t>
            </a:r>
            <a:r>
              <a:rPr lang="en-US" dirty="0"/>
              <a:t> Effects of ‘CO’ on human beings.</a:t>
            </a:r>
          </a:p>
          <a:p>
            <a:r>
              <a:rPr lang="en-US" b="1" dirty="0"/>
              <a:t>2.</a:t>
            </a:r>
            <a:r>
              <a:rPr lang="en-US" dirty="0"/>
              <a:t> Effects of ‘CO’ on building material.</a:t>
            </a:r>
          </a:p>
          <a:p>
            <a:r>
              <a:rPr lang="en-US" b="1" dirty="0"/>
              <a:t>3.</a:t>
            </a:r>
            <a:r>
              <a:rPr lang="en-US" dirty="0"/>
              <a:t> Effects of ‘CO’ on plants.</a:t>
            </a:r>
          </a:p>
          <a:p>
            <a:r>
              <a:rPr lang="en-US" b="1" dirty="0"/>
              <a:t>Effects of ‘CO’ on human beings:</a:t>
            </a:r>
            <a:endParaRPr lang="en-US" dirty="0"/>
          </a:p>
          <a:p>
            <a:r>
              <a:rPr lang="en-US" dirty="0"/>
              <a:t>Here dizziness and headache. It is formation of </a:t>
            </a:r>
            <a:r>
              <a:rPr lang="en-US" dirty="0" err="1"/>
              <a:t>carboxy</a:t>
            </a:r>
            <a:r>
              <a:rPr lang="en-US" dirty="0"/>
              <a:t> Hemoglobin in blood.</a:t>
            </a:r>
          </a:p>
          <a:p>
            <a:r>
              <a:rPr lang="en-US" dirty="0"/>
              <a:t>Hemoglobin reacts with carbon monoxide &amp; produce CO-</a:t>
            </a:r>
            <a:r>
              <a:rPr lang="en-US" dirty="0" err="1"/>
              <a:t>Hb</a:t>
            </a:r>
            <a:r>
              <a:rPr lang="en-US" dirty="0"/>
              <a:t> [</a:t>
            </a:r>
            <a:r>
              <a:rPr lang="en-US" dirty="0" err="1"/>
              <a:t>carboxy</a:t>
            </a:r>
            <a:r>
              <a:rPr lang="en-US" dirty="0"/>
              <a:t> hemoglobin]</a:t>
            </a:r>
          </a:p>
          <a:p>
            <a:r>
              <a:rPr lang="en-US" dirty="0"/>
              <a:t>O</a:t>
            </a:r>
            <a:r>
              <a:rPr lang="en-US" baseline="-25000" dirty="0"/>
              <a:t>2</a:t>
            </a:r>
            <a:r>
              <a:rPr lang="en-US" dirty="0"/>
              <a:t>Hb+CO→CO-Hb+O</a:t>
            </a:r>
            <a:r>
              <a:rPr lang="en-US" baseline="-25000" dirty="0"/>
              <a:t>2</a:t>
            </a:r>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sz="1700" dirty="0"/>
              <a:t>CO is a color less gas, odor less gas. ‘CO’ is combine with hemoglobin to produce </a:t>
            </a:r>
            <a:r>
              <a:rPr lang="en-US" sz="1700" dirty="0" err="1"/>
              <a:t>carboxy</a:t>
            </a:r>
            <a:r>
              <a:rPr lang="en-US" sz="1700" dirty="0"/>
              <a:t> hemoglobin which restricts transport of oxygen from lungs to cells will the blood stream caring less oxygen, Brain function is affected &amp; heart rate is increases in an attempt to offset the oxygen deficit.</a:t>
            </a:r>
          </a:p>
          <a:p>
            <a:r>
              <a:rPr lang="en-US" sz="1700" dirty="0"/>
              <a:t>The amount of </a:t>
            </a:r>
            <a:r>
              <a:rPr lang="en-US" sz="1700" dirty="0" err="1"/>
              <a:t>carboxy</a:t>
            </a:r>
            <a:r>
              <a:rPr lang="en-US" sz="1700" dirty="0"/>
              <a:t> Hemoglobin in the blood is normally expressed as the % of saturation level % of CO </a:t>
            </a:r>
            <a:r>
              <a:rPr lang="en-US" sz="1700" dirty="0" err="1"/>
              <a:t>Hb</a:t>
            </a:r>
            <a:r>
              <a:rPr lang="en-US" sz="1700" dirty="0"/>
              <a:t> </a:t>
            </a:r>
            <a:r>
              <a:rPr lang="en-US" sz="1700" dirty="0" err="1"/>
              <a:t>carboxy</a:t>
            </a:r>
            <a:r>
              <a:rPr lang="en-US" sz="1700" dirty="0"/>
              <a:t> hemoglobin is three factors.</a:t>
            </a:r>
          </a:p>
          <a:p>
            <a:r>
              <a:rPr lang="en-US" sz="1700" b="1" dirty="0"/>
              <a:t>1.</a:t>
            </a:r>
            <a:r>
              <a:rPr lang="en-US" sz="1700" dirty="0"/>
              <a:t> The carbon monoxide concentration</a:t>
            </a:r>
          </a:p>
          <a:p>
            <a:r>
              <a:rPr lang="en-US" sz="1700" b="1" dirty="0"/>
              <a:t>2.</a:t>
            </a:r>
            <a:r>
              <a:rPr lang="en-US" sz="1700" dirty="0"/>
              <a:t> Length of time exposed.</a:t>
            </a:r>
          </a:p>
          <a:p>
            <a:r>
              <a:rPr lang="en-US" sz="1700" b="1" dirty="0"/>
              <a:t>3.</a:t>
            </a:r>
            <a:r>
              <a:rPr lang="en-US" sz="1700" dirty="0"/>
              <a:t> Breathing rate control the extent of </a:t>
            </a:r>
            <a:r>
              <a:rPr lang="en-US" sz="1700" dirty="0" err="1"/>
              <a:t>carboxy</a:t>
            </a:r>
            <a:r>
              <a:rPr lang="en-US" sz="1700" dirty="0"/>
              <a:t> hemoglobin in blood.</a:t>
            </a:r>
          </a:p>
          <a:p>
            <a:endParaRPr lang="en-US" dirty="0"/>
          </a:p>
        </p:txBody>
      </p:sp>
      <p:pic>
        <p:nvPicPr>
          <p:cNvPr id="4" name="Picture 3"/>
          <p:cNvPicPr/>
          <p:nvPr/>
        </p:nvPicPr>
        <p:blipFill>
          <a:blip r:embed="rId2"/>
          <a:srcRect/>
          <a:stretch>
            <a:fillRect/>
          </a:stretch>
        </p:blipFill>
        <p:spPr bwMode="auto">
          <a:xfrm>
            <a:off x="2452687" y="3048000"/>
            <a:ext cx="4238625" cy="30480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62500" lnSpcReduction="20000"/>
          </a:bodyPr>
          <a:lstStyle/>
          <a:p>
            <a:r>
              <a:rPr lang="en-US" dirty="0"/>
              <a:t>The above figure represents the relative of </a:t>
            </a:r>
            <a:r>
              <a:rPr lang="en-US" dirty="0" err="1"/>
              <a:t>carboxy</a:t>
            </a:r>
            <a:r>
              <a:rPr lang="en-US" dirty="0"/>
              <a:t> hemoglobin with different exposure times of ‘CO’ that within 3 to 4 hours </a:t>
            </a:r>
            <a:r>
              <a:rPr lang="en-US" dirty="0" err="1"/>
              <a:t>carboxy</a:t>
            </a:r>
            <a:r>
              <a:rPr lang="en-US" dirty="0"/>
              <a:t> hemoglobin reaches 50% its saturation value.</a:t>
            </a:r>
          </a:p>
          <a:p>
            <a:r>
              <a:rPr lang="en-US" b="1" dirty="0"/>
              <a:t>Effect of ‘CO’ on building material:-</a:t>
            </a:r>
            <a:endParaRPr lang="en-US" dirty="0"/>
          </a:p>
          <a:p>
            <a:r>
              <a:rPr lang="en-US" dirty="0"/>
              <a:t>The building materials are damaged on reacting with carbon compounds. In atmospheric air containing more carbon compounds, these are serious effects on building materials.</a:t>
            </a:r>
          </a:p>
          <a:p>
            <a:r>
              <a:rPr lang="en-US" b="1" dirty="0"/>
              <a:t>Effects of ‘CO’ on plants:-</a:t>
            </a:r>
            <a:endParaRPr lang="en-US" dirty="0"/>
          </a:p>
          <a:p>
            <a:r>
              <a:rPr lang="en-US" dirty="0"/>
              <a:t>In atmosphere air ‘CO’ levels increases show extreme toxicity towards plants damaging growth vegetation &amp; leaves falling.</a:t>
            </a:r>
          </a:p>
          <a:p>
            <a:r>
              <a:rPr lang="en-US" b="1" dirty="0"/>
              <a:t>Control of ‘CO’ pollutants:-</a:t>
            </a:r>
            <a:endParaRPr lang="en-US" dirty="0"/>
          </a:p>
          <a:p>
            <a:r>
              <a:rPr lang="en-US" dirty="0"/>
              <a:t>The transformation sources are responsible for 74% of all ‘CO’ emissions &amp; gasoline internal combinations are primary accountable for it. The possible solutions are controlling ‘CO’ emissions into the atmosphere are, </a:t>
            </a:r>
          </a:p>
          <a:p>
            <a:r>
              <a:rPr lang="en-US" dirty="0"/>
              <a:t>Modification of internal combination engines to remove the amounts of pollutants formed during fuel combustion by using catalytic convertors. </a:t>
            </a:r>
            <a:r>
              <a:rPr lang="en-US" b="1" dirty="0"/>
              <a:t>E.g.:-</a:t>
            </a:r>
            <a:r>
              <a:rPr lang="en-US" dirty="0"/>
              <a:t> ‘Pt’ catalyst.</a:t>
            </a:r>
          </a:p>
          <a:p>
            <a:r>
              <a:rPr lang="en-US" dirty="0"/>
              <a:t>The development is exhaust system reactors, which will complete the combustion process.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0000" lnSpcReduction="20000"/>
          </a:bodyPr>
          <a:lstStyle/>
          <a:p>
            <a:r>
              <a:rPr lang="en-US" dirty="0"/>
              <a:t>Development of pollution free power sources to replace the internal combustion engine. </a:t>
            </a:r>
          </a:p>
          <a:p>
            <a:r>
              <a:rPr lang="en-US" b="1" dirty="0"/>
              <a:t>E.g.: -</a:t>
            </a:r>
            <a:r>
              <a:rPr lang="en-US" dirty="0"/>
              <a:t> Steam, electric &amp; gas turbines (machine).</a:t>
            </a:r>
          </a:p>
          <a:p>
            <a:r>
              <a:rPr lang="en-US" dirty="0"/>
              <a:t>Development of substitute fuels for gasoline.</a:t>
            </a:r>
          </a:p>
          <a:p>
            <a:r>
              <a:rPr lang="en-US" b="1" dirty="0"/>
              <a:t>E.g.: -</a:t>
            </a:r>
            <a:r>
              <a:rPr lang="en-US" dirty="0"/>
              <a:t> Natural gas in both compressed [CNG] &amp; Liquid fuel gas in both compressed [LNG]</a:t>
            </a:r>
          </a:p>
          <a:p>
            <a:r>
              <a:rPr lang="en-US" dirty="0"/>
              <a:t>These are used as fuel. Where removing of the pollutants from the process of effluent. We are using the glass, gas cleaning equipment.</a:t>
            </a:r>
          </a:p>
          <a:p>
            <a:r>
              <a:rPr lang="en-US" b="1" dirty="0"/>
              <a:t>Analysis of ‘CO’:-</a:t>
            </a:r>
            <a:endParaRPr lang="en-US" dirty="0"/>
          </a:p>
          <a:p>
            <a:r>
              <a:rPr lang="en-US" b="1" dirty="0"/>
              <a:t>Sampling of gases:-</a:t>
            </a:r>
            <a:endParaRPr lang="en-US" dirty="0"/>
          </a:p>
          <a:p>
            <a:r>
              <a:rPr lang="en-US" b="1" dirty="0"/>
              <a:t>Sampling &amp; pre concentration:-</a:t>
            </a:r>
            <a:endParaRPr lang="en-US" dirty="0"/>
          </a:p>
          <a:p>
            <a:r>
              <a:rPr lang="en-US" b="1" dirty="0"/>
              <a:t>A. Adsorption method:-</a:t>
            </a:r>
            <a:endParaRPr lang="en-US" dirty="0"/>
          </a:p>
          <a:p>
            <a:r>
              <a:rPr lang="en-US" dirty="0"/>
              <a:t>Adsorption is a surface phenomenon. This phenomenon is used for the sampling &amp; pre concentration of gaseous substances. Active charcoal is an efficient adsorbent for volatile organic compound. After adsorption the charcoal is washed with a suitable solvent, such as ‘CS</a:t>
            </a:r>
            <a:r>
              <a:rPr lang="en-US" baseline="-25000" dirty="0"/>
              <a:t>2</a:t>
            </a:r>
            <a:r>
              <a:rPr lang="en-US" dirty="0"/>
              <a:t>’ and the solution is analyzed by using the gas chromatography.</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457200" y="2209800"/>
            <a:ext cx="8229600" cy="20574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55000" lnSpcReduction="20000"/>
          </a:bodyPr>
          <a:lstStyle/>
          <a:p>
            <a:r>
              <a:rPr lang="en-US" dirty="0"/>
              <a:t>Beside the charcoal Al</a:t>
            </a:r>
            <a:r>
              <a:rPr lang="en-US" baseline="-25000" dirty="0"/>
              <a:t>2</a:t>
            </a:r>
            <a:r>
              <a:rPr lang="en-US" dirty="0"/>
              <a:t>O</a:t>
            </a:r>
            <a:r>
              <a:rPr lang="en-US" baseline="-25000" dirty="0"/>
              <a:t>3</a:t>
            </a:r>
            <a:r>
              <a:rPr lang="en-US" dirty="0"/>
              <a:t>, silicate and molecular sieves are also used as adsorbents for H</a:t>
            </a:r>
            <a:r>
              <a:rPr lang="en-US" baseline="-25000" dirty="0"/>
              <a:t>2</a:t>
            </a:r>
            <a:r>
              <a:rPr lang="en-US" dirty="0"/>
              <a:t> adsorption ‘Pd’ is used. This is adsorption process is used in purge &amp; trap system. Purge and trap system is a form lead space analysis in which the volatile </a:t>
            </a:r>
            <a:r>
              <a:rPr lang="en-US" dirty="0" err="1"/>
              <a:t>analyte</a:t>
            </a:r>
            <a:r>
              <a:rPr lang="en-US" dirty="0"/>
              <a:t> is trapped on absorbent and then thermally desorbed.</a:t>
            </a:r>
          </a:p>
          <a:p>
            <a:r>
              <a:rPr lang="en-US" b="1" dirty="0"/>
              <a:t>B.  Absorption method:-</a:t>
            </a:r>
            <a:endParaRPr lang="en-US" dirty="0"/>
          </a:p>
          <a:p>
            <a:r>
              <a:rPr lang="en-US" dirty="0"/>
              <a:t>The other technique for the sampling and pre concentration of gases is absorption phenomenon. We collection are </a:t>
            </a:r>
            <a:r>
              <a:rPr lang="en-US" dirty="0" err="1"/>
              <a:t>SO</a:t>
            </a:r>
            <a:r>
              <a:rPr lang="en-US" baseline="-25000" dirty="0" err="1"/>
              <a:t>x</a:t>
            </a:r>
            <a:r>
              <a:rPr lang="en-US" dirty="0"/>
              <a:t>, </a:t>
            </a:r>
            <a:r>
              <a:rPr lang="en-US" dirty="0" err="1"/>
              <a:t>NOx</a:t>
            </a:r>
            <a:r>
              <a:rPr lang="en-US" dirty="0"/>
              <a:t>, </a:t>
            </a:r>
            <a:r>
              <a:rPr lang="en-US" dirty="0" err="1"/>
              <a:t>HCl</a:t>
            </a:r>
            <a:r>
              <a:rPr lang="en-US" dirty="0"/>
              <a:t>, H</a:t>
            </a:r>
            <a:r>
              <a:rPr lang="en-US" baseline="-25000" dirty="0"/>
              <a:t>2</a:t>
            </a:r>
            <a:r>
              <a:rPr lang="en-US" dirty="0"/>
              <a:t>S, H</a:t>
            </a:r>
            <a:r>
              <a:rPr lang="en-US" baseline="-25000" dirty="0"/>
              <a:t>2</a:t>
            </a:r>
            <a:r>
              <a:rPr lang="en-US" dirty="0"/>
              <a:t>SO</a:t>
            </a:r>
            <a:r>
              <a:rPr lang="en-US" baseline="-25000" dirty="0"/>
              <a:t>4</a:t>
            </a:r>
            <a:r>
              <a:rPr lang="en-US" dirty="0"/>
              <a:t>. This technique is used. Impinges are used for this technique. In this gas is absorbed in a solvent by building the gas through a liquid. </a:t>
            </a:r>
          </a:p>
          <a:p>
            <a:r>
              <a:rPr lang="en-US" b="1" dirty="0"/>
              <a:t>The rate of absorption depends on optimum conditions for efficient sampling are:-</a:t>
            </a:r>
            <a:endParaRPr lang="en-US" dirty="0"/>
          </a:p>
          <a:p>
            <a:r>
              <a:rPr lang="en-US" dirty="0"/>
              <a:t>Bubble size small</a:t>
            </a:r>
          </a:p>
          <a:p>
            <a:r>
              <a:rPr lang="en-US" dirty="0"/>
              <a:t>Temperature low</a:t>
            </a:r>
          </a:p>
          <a:p>
            <a:r>
              <a:rPr lang="en-US" dirty="0"/>
              <a:t>Pressure more</a:t>
            </a:r>
          </a:p>
          <a:p>
            <a:r>
              <a:rPr lang="en-US" dirty="0"/>
              <a:t>Concentration is absorbent.</a:t>
            </a:r>
          </a:p>
          <a:p>
            <a:r>
              <a:rPr lang="en-US" dirty="0"/>
              <a:t>For collection of HF is used water as absorbing solution</a:t>
            </a:r>
          </a:p>
          <a:p>
            <a:r>
              <a:rPr lang="en-US" dirty="0"/>
              <a:t>For basic gases are used as acid solutions </a:t>
            </a:r>
          </a:p>
          <a:p>
            <a:r>
              <a:rPr lang="en-US" dirty="0"/>
              <a:t>For acidic gases are used as basic solutions </a:t>
            </a:r>
          </a:p>
          <a:p>
            <a:r>
              <a:rPr lang="en-US" dirty="0"/>
              <a:t>For oils are used as hydro carbons are used</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buNone/>
            </a:pPr>
            <a:endParaRPr lang="en-US" sz="6600" dirty="0" smtClean="0">
              <a:solidFill>
                <a:srgbClr val="C00000"/>
              </a:solidFill>
            </a:endParaRPr>
          </a:p>
          <a:p>
            <a:pPr>
              <a:buNone/>
            </a:pPr>
            <a:endParaRPr lang="en-US" sz="6600" dirty="0">
              <a:solidFill>
                <a:srgbClr val="C00000"/>
              </a:solidFill>
            </a:endParaRPr>
          </a:p>
          <a:p>
            <a:pPr algn="ctr">
              <a:buNone/>
            </a:pPr>
            <a:r>
              <a:rPr lang="en-US" sz="6600" smtClean="0">
                <a:solidFill>
                  <a:srgbClr val="C00000"/>
                </a:solidFill>
              </a:rPr>
              <a:t>THANK </a:t>
            </a:r>
            <a:r>
              <a:rPr lang="en-US" sz="6600" dirty="0" smtClean="0">
                <a:solidFill>
                  <a:srgbClr val="C00000"/>
                </a:solidFill>
              </a:rPr>
              <a:t>YOU</a:t>
            </a:r>
            <a:endParaRPr lang="en-US" sz="6600"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r>
              <a:rPr lang="en-US" b="1" dirty="0"/>
              <a:t>Toxic elements present in dust &amp; their sources:-</a:t>
            </a:r>
            <a:endParaRPr lang="en-US" dirty="0"/>
          </a:p>
          <a:p>
            <a:r>
              <a:rPr lang="en-US" dirty="0"/>
              <a:t>Heavy metals such as </a:t>
            </a:r>
            <a:r>
              <a:rPr lang="en-US" dirty="0" err="1"/>
              <a:t>arsenium</a:t>
            </a:r>
            <a:r>
              <a:rPr lang="en-US" dirty="0"/>
              <a:t>, lead and mercury can result in serious health risks (e.g. Lung damage, kidney diseases, nervous system failures) &amp; can be harmful to the environment (</a:t>
            </a:r>
            <a:r>
              <a:rPr lang="en-US" b="1" dirty="0"/>
              <a:t>e.g.</a:t>
            </a:r>
            <a:r>
              <a:rPr lang="en-US" dirty="0"/>
              <a:t> Soil &amp; water pollution, plants).</a:t>
            </a:r>
          </a:p>
          <a:p>
            <a:r>
              <a:rPr lang="en-US" b="1" dirty="0"/>
              <a:t>1. Lead (Pb</a:t>
            </a:r>
            <a:r>
              <a:rPr lang="en-US" b="1" baseline="30000" dirty="0"/>
              <a:t>+2</a:t>
            </a:r>
            <a:r>
              <a:rPr lang="en-US" b="1" dirty="0"/>
              <a:t>):-</a:t>
            </a:r>
            <a:endParaRPr lang="en-US" dirty="0"/>
          </a:p>
          <a:p>
            <a:r>
              <a:rPr lang="en-US" b="1" dirty="0"/>
              <a:t>Sources:-</a:t>
            </a:r>
            <a:endParaRPr lang="en-US" dirty="0"/>
          </a:p>
          <a:p>
            <a:r>
              <a:rPr lang="en-US" b="1" dirty="0"/>
              <a:t>The major sources are lead in atmosphere is,</a:t>
            </a:r>
            <a:endParaRPr lang="en-US" dirty="0"/>
          </a:p>
          <a:p>
            <a:r>
              <a:rPr lang="en-US" b="1" dirty="0"/>
              <a:t>1.</a:t>
            </a:r>
            <a:r>
              <a:rPr lang="en-US" dirty="0"/>
              <a:t> Combustion of leaded petrol</a:t>
            </a:r>
          </a:p>
          <a:p>
            <a:r>
              <a:rPr lang="en-US" b="1" dirty="0"/>
              <a:t>2.</a:t>
            </a:r>
            <a:r>
              <a:rPr lang="en-US" dirty="0"/>
              <a:t> Combustion of gasoline (petrol + ethanol)</a:t>
            </a:r>
          </a:p>
          <a:p>
            <a:r>
              <a:rPr lang="en-US" dirty="0"/>
              <a:t>Here the hydro carbons are 50-80% in motor fuel.</a:t>
            </a:r>
          </a:p>
          <a:p>
            <a:r>
              <a:rPr lang="en-US" b="1" dirty="0"/>
              <a:t>They are two types of leaded petrol available they are,</a:t>
            </a:r>
            <a:endParaRPr lang="en-US" dirty="0"/>
          </a:p>
          <a:p>
            <a:r>
              <a:rPr lang="en-US" dirty="0" err="1"/>
              <a:t>Pb</a:t>
            </a:r>
            <a:r>
              <a:rPr lang="en-US" dirty="0"/>
              <a:t> (CH</a:t>
            </a:r>
            <a:r>
              <a:rPr lang="en-US" baseline="-25000" dirty="0"/>
              <a:t>3</a:t>
            </a:r>
            <a:r>
              <a:rPr lang="en-US" dirty="0"/>
              <a:t>)</a:t>
            </a:r>
            <a:r>
              <a:rPr lang="en-US" baseline="-25000" dirty="0"/>
              <a:t>4</a:t>
            </a:r>
            <a:r>
              <a:rPr lang="en-US" dirty="0"/>
              <a:t> →Tetra methyl lead</a:t>
            </a:r>
          </a:p>
          <a:p>
            <a:r>
              <a:rPr lang="en-US" dirty="0" err="1"/>
              <a:t>Pb</a:t>
            </a:r>
            <a:r>
              <a:rPr lang="en-US" dirty="0"/>
              <a:t> (C</a:t>
            </a:r>
            <a:r>
              <a:rPr lang="en-US" baseline="-25000" dirty="0"/>
              <a:t>2</a:t>
            </a:r>
            <a:r>
              <a:rPr lang="en-US" dirty="0"/>
              <a:t>H</a:t>
            </a:r>
            <a:r>
              <a:rPr lang="en-US" baseline="-25000" dirty="0"/>
              <a:t>5</a:t>
            </a:r>
            <a:r>
              <a:rPr lang="en-US" dirty="0"/>
              <a:t>)</a:t>
            </a:r>
            <a:r>
              <a:rPr lang="en-US" baseline="-25000" dirty="0"/>
              <a:t>4</a:t>
            </a:r>
            <a:r>
              <a:rPr lang="en-US" dirty="0"/>
              <a:t> → Tetra ethyl lead &amp; these are measured at the absorbance level 2833A</a:t>
            </a:r>
            <a:r>
              <a:rPr lang="en-US" baseline="30000" dirty="0"/>
              <a:t>O</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55000" lnSpcReduction="20000"/>
          </a:bodyPr>
          <a:lstStyle/>
          <a:p>
            <a:pPr>
              <a:buNone/>
            </a:pPr>
            <a:r>
              <a:rPr lang="en-US" b="1" dirty="0"/>
              <a:t>Natural sources:-</a:t>
            </a:r>
            <a:endParaRPr lang="en-US" dirty="0"/>
          </a:p>
          <a:p>
            <a:r>
              <a:rPr lang="en-US" dirty="0"/>
              <a:t>Natural sources are producing considerable pollutants but in the evolution most of these things are essential components of a balanced ecosystem. These sources are a raised from the naturally.</a:t>
            </a:r>
          </a:p>
          <a:p>
            <a:r>
              <a:rPr lang="en-US" dirty="0"/>
              <a:t>Here forest fires (69%), volcanic eruption (or) action.</a:t>
            </a:r>
          </a:p>
          <a:p>
            <a:r>
              <a:rPr lang="en-US" dirty="0"/>
              <a:t> </a:t>
            </a:r>
            <a:r>
              <a:rPr lang="en-US" dirty="0" err="1"/>
              <a:t>Sulphur</a:t>
            </a:r>
            <a:r>
              <a:rPr lang="en-US" dirty="0"/>
              <a:t> springs Marsh gases.</a:t>
            </a:r>
          </a:p>
          <a:p>
            <a:pPr>
              <a:buNone/>
            </a:pPr>
            <a:r>
              <a:rPr lang="en-US" b="1" dirty="0"/>
              <a:t>Man made sources:-</a:t>
            </a:r>
            <a:endParaRPr lang="en-US" dirty="0"/>
          </a:p>
          <a:p>
            <a:r>
              <a:rPr lang="en-US" dirty="0"/>
              <a:t>These are sources a raised from the man activities.</a:t>
            </a:r>
          </a:p>
          <a:p>
            <a:pPr>
              <a:buNone/>
            </a:pPr>
            <a:r>
              <a:rPr lang="en-US" b="1" dirty="0"/>
              <a:t>E.g.:-</a:t>
            </a:r>
            <a:r>
              <a:rPr lang="en-US" dirty="0"/>
              <a:t>Motor vehicles (59.5%), Automobiles, Burning of coals, burning of fuels. Deforestation, mining, metallurgy, agricultural activities, waste treatment plant. </a:t>
            </a:r>
          </a:p>
          <a:p>
            <a:r>
              <a:rPr lang="en-US" dirty="0"/>
              <a:t>Power generation, industrial process (iron, steel, paper, &amp; petroleum industries), </a:t>
            </a:r>
          </a:p>
          <a:p>
            <a:r>
              <a:rPr lang="en-US" dirty="0"/>
              <a:t>Mainly these are manmade sources.</a:t>
            </a:r>
          </a:p>
          <a:p>
            <a:r>
              <a:rPr lang="en-US" dirty="0"/>
              <a:t>The Automobiles are sources of lead particles in the atmosphere. Combustion of leaded gasoline discharged lead halides though the exhaust system.</a:t>
            </a:r>
          </a:p>
          <a:p>
            <a:r>
              <a:rPr lang="en-US" dirty="0" err="1"/>
              <a:t>Pb</a:t>
            </a:r>
            <a:r>
              <a:rPr lang="en-US" dirty="0"/>
              <a:t> (C</a:t>
            </a:r>
            <a:r>
              <a:rPr lang="en-US" baseline="-25000" dirty="0"/>
              <a:t>2</a:t>
            </a:r>
            <a:r>
              <a:rPr lang="en-US" dirty="0"/>
              <a:t>H</a:t>
            </a:r>
            <a:r>
              <a:rPr lang="en-US" baseline="-25000" dirty="0"/>
              <a:t>5</a:t>
            </a:r>
            <a:r>
              <a:rPr lang="en-US" dirty="0"/>
              <a:t>)</a:t>
            </a:r>
            <a:r>
              <a:rPr lang="en-US" baseline="-25000" dirty="0"/>
              <a:t>4</a:t>
            </a:r>
            <a:r>
              <a:rPr lang="en-US" dirty="0"/>
              <a:t> + O</a:t>
            </a:r>
            <a:r>
              <a:rPr lang="en-US" baseline="-25000" dirty="0"/>
              <a:t>2</a:t>
            </a:r>
            <a:r>
              <a:rPr lang="en-US" dirty="0"/>
              <a:t> (halogenated scavengers) → PbCl</a:t>
            </a:r>
            <a:r>
              <a:rPr lang="en-US" baseline="-25000" dirty="0"/>
              <a:t>2</a:t>
            </a:r>
            <a:r>
              <a:rPr lang="en-US" dirty="0"/>
              <a:t>+PbBr</a:t>
            </a:r>
            <a:r>
              <a:rPr lang="en-US" baseline="-25000" dirty="0"/>
              <a:t>2</a:t>
            </a:r>
            <a:r>
              <a:rPr lang="en-US" dirty="0"/>
              <a:t>)</a:t>
            </a:r>
          </a:p>
          <a:p>
            <a:r>
              <a:rPr lang="en-US" dirty="0"/>
              <a:t>(A halogenated scavenger means dichloride ethane or </a:t>
            </a:r>
            <a:r>
              <a:rPr lang="en-US" dirty="0" err="1"/>
              <a:t>dibromo</a:t>
            </a:r>
            <a:r>
              <a:rPr lang="en-US" dirty="0"/>
              <a:t> ethane + CO</a:t>
            </a:r>
            <a:r>
              <a:rPr lang="en-US" baseline="-25000" dirty="0"/>
              <a:t>2</a:t>
            </a:r>
            <a:r>
              <a:rPr lang="en-US" dirty="0"/>
              <a:t> + H</a:t>
            </a:r>
            <a:r>
              <a:rPr lang="en-US" baseline="-25000" dirty="0"/>
              <a:t>2</a:t>
            </a:r>
            <a:r>
              <a:rPr lang="en-US" dirty="0"/>
              <a:t>O +</a:t>
            </a:r>
            <a:r>
              <a:rPr lang="en-US" dirty="0" err="1"/>
              <a:t>PbBrCl</a:t>
            </a:r>
            <a:r>
              <a:rPr lang="en-US" dirty="0"/>
              <a:t>).</a:t>
            </a:r>
          </a:p>
          <a:p>
            <a:r>
              <a:rPr lang="en-US" dirty="0"/>
              <a:t>In recent years however this quality is decreasing with the use of unleaded gasoline</a:t>
            </a:r>
            <a:r>
              <a:rPr lang="en-US"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47500" lnSpcReduction="20000"/>
          </a:bodyPr>
          <a:lstStyle/>
          <a:p>
            <a:pPr>
              <a:buNone/>
            </a:pPr>
            <a:r>
              <a:rPr lang="en-US" b="1" dirty="0"/>
              <a:t>Effects:-</a:t>
            </a:r>
            <a:endParaRPr lang="en-US" dirty="0"/>
          </a:p>
          <a:p>
            <a:pPr>
              <a:buNone/>
            </a:pPr>
            <a:r>
              <a:rPr lang="en-US" b="1" dirty="0"/>
              <a:t>Effects of organic lead:-</a:t>
            </a:r>
            <a:endParaRPr lang="en-US" dirty="0"/>
          </a:p>
          <a:p>
            <a:r>
              <a:rPr lang="en-US" dirty="0"/>
              <a:t>Most effect of tetra ethyl lead &amp; tri methyl lead upon the nervous system. They first show as sleepless &amp; irritation.</a:t>
            </a:r>
          </a:p>
          <a:p>
            <a:r>
              <a:rPr lang="en-US" dirty="0"/>
              <a:t>If the high percentage of lead liberate in atmosphere they cause effect on hallucinations, vision &amp; hearing.</a:t>
            </a:r>
          </a:p>
          <a:p>
            <a:r>
              <a:rPr lang="en-US" dirty="0"/>
              <a:t>At low persistent levels they cause headache, general fatigue &amp; sometimes depression.</a:t>
            </a:r>
          </a:p>
          <a:p>
            <a:pPr>
              <a:buNone/>
            </a:pPr>
            <a:r>
              <a:rPr lang="en-US" b="1" dirty="0"/>
              <a:t>Effects of inorganic acid:-</a:t>
            </a:r>
            <a:endParaRPr lang="en-US" dirty="0"/>
          </a:p>
          <a:p>
            <a:pPr>
              <a:buNone/>
            </a:pPr>
            <a:r>
              <a:rPr lang="en-US" b="1" dirty="0"/>
              <a:t>1.</a:t>
            </a:r>
            <a:r>
              <a:rPr lang="en-US" dirty="0"/>
              <a:t> Inorganic lead is poising also starts with fatigue &amp; irritability but it is often accompanied by Anemia &amp; abdominal pain.</a:t>
            </a:r>
          </a:p>
          <a:p>
            <a:pPr>
              <a:buNone/>
            </a:pPr>
            <a:r>
              <a:rPr lang="en-US" b="1" dirty="0"/>
              <a:t>2.</a:t>
            </a:r>
            <a:r>
              <a:rPr lang="en-US" dirty="0"/>
              <a:t> The anemia is mainly due to fact that one of the early enzymes of haemoid synthesis, D- </a:t>
            </a:r>
            <a:r>
              <a:rPr lang="en-US" dirty="0" err="1"/>
              <a:t>aminolevulinic</a:t>
            </a:r>
            <a:r>
              <a:rPr lang="en-US" dirty="0"/>
              <a:t> acid dehydrates inhibited by inorganic lead while RBCs shows increased fragility &amp; have shortened life spans.</a:t>
            </a:r>
          </a:p>
          <a:p>
            <a:pPr>
              <a:buNone/>
            </a:pPr>
            <a:r>
              <a:rPr lang="en-US" dirty="0"/>
              <a:t>It’s also known as an erythrocyte count. The test is important because RBCs contain hemoglobin, which carries oxygen to your body’s tissues. The number of RBCs you have can affect how much oxygen your tissues receive. Your tissues need oxygen to function.</a:t>
            </a:r>
          </a:p>
          <a:p>
            <a:pPr>
              <a:buNone/>
            </a:pPr>
            <a:r>
              <a:rPr lang="en-US" b="1" dirty="0"/>
              <a:t>3.</a:t>
            </a:r>
            <a:r>
              <a:rPr lang="en-US" dirty="0"/>
              <a:t> Inorganic lead may increase blood pressure and in children disturb the metabolism of vitamin ‘D’ which effects the growth of their long bones.</a:t>
            </a:r>
          </a:p>
          <a:p>
            <a:pPr>
              <a:buNone/>
            </a:pPr>
            <a:r>
              <a:rPr lang="en-US" b="1" dirty="0"/>
              <a:t>4.</a:t>
            </a:r>
            <a:r>
              <a:rPr lang="en-US" dirty="0"/>
              <a:t> Inorganic lead also affects kidneys. Generally slowing of nerve is impulses occur with both inorganic &amp; organic forms of lead. Lead is present in the body can be remove as the follows. This is removing in the form of urine.</a:t>
            </a:r>
          </a:p>
          <a:p>
            <a:pPr algn="ctr">
              <a:buNone/>
            </a:pPr>
            <a:r>
              <a:rPr lang="en-US" dirty="0"/>
              <a:t>PO</a:t>
            </a:r>
            <a:r>
              <a:rPr lang="en-US" baseline="-25000" dirty="0"/>
              <a:t>4</a:t>
            </a:r>
            <a:r>
              <a:rPr lang="en-US" baseline="30000" dirty="0"/>
              <a:t>-3</a:t>
            </a:r>
            <a:r>
              <a:rPr lang="en-US" dirty="0"/>
              <a:t>+Pb→Pb</a:t>
            </a:r>
            <a:r>
              <a:rPr lang="en-US" baseline="-25000" dirty="0"/>
              <a:t>3</a:t>
            </a:r>
            <a:r>
              <a:rPr lang="en-US" dirty="0"/>
              <a:t> (PO</a:t>
            </a:r>
            <a:r>
              <a:rPr lang="en-US" baseline="-25000" dirty="0"/>
              <a:t>4</a:t>
            </a:r>
            <a:r>
              <a:rPr lang="en-US" baseline="30000" dirty="0"/>
              <a:t>-2</a:t>
            </a:r>
            <a:r>
              <a:rPr lang="en-US" dirty="0"/>
              <a:t>)</a:t>
            </a:r>
          </a:p>
          <a:p>
            <a:pPr algn="ctr">
              <a:buNone/>
            </a:pPr>
            <a:r>
              <a:rPr lang="en-US" dirty="0"/>
              <a:t>Ca-</a:t>
            </a:r>
            <a:r>
              <a:rPr lang="en-US" dirty="0" err="1"/>
              <a:t>Chelate</a:t>
            </a:r>
            <a:r>
              <a:rPr lang="en-US" dirty="0"/>
              <a:t> +</a:t>
            </a:r>
            <a:r>
              <a:rPr lang="en-US" dirty="0" err="1"/>
              <a:t>Pb</a:t>
            </a:r>
            <a:r>
              <a:rPr lang="en-US" dirty="0"/>
              <a:t>→ </a:t>
            </a:r>
            <a:r>
              <a:rPr lang="en-US" dirty="0" err="1"/>
              <a:t>Pb</a:t>
            </a:r>
            <a:r>
              <a:rPr lang="en-US" dirty="0"/>
              <a:t> –</a:t>
            </a:r>
            <a:r>
              <a:rPr lang="en-US" dirty="0" err="1"/>
              <a:t>Chelate</a:t>
            </a:r>
            <a:r>
              <a:rPr lang="en-US" dirty="0"/>
              <a:t> +</a:t>
            </a:r>
            <a:r>
              <a:rPr lang="en-US" dirty="0" smtClean="0"/>
              <a:t>Ca</a:t>
            </a:r>
            <a:r>
              <a:rPr lang="en-US" baseline="30000" dirty="0" smtClean="0"/>
              <a:t>+2</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0000" lnSpcReduction="20000"/>
          </a:bodyPr>
          <a:lstStyle/>
          <a:p>
            <a:pPr>
              <a:buNone/>
            </a:pPr>
            <a:r>
              <a:rPr lang="en-US" b="1" dirty="0"/>
              <a:t>Effects of human beings:-</a:t>
            </a:r>
            <a:endParaRPr lang="en-US" dirty="0"/>
          </a:p>
          <a:p>
            <a:pPr>
              <a:buNone/>
            </a:pPr>
            <a:r>
              <a:rPr lang="en-US" b="1" dirty="0"/>
              <a:t>1.</a:t>
            </a:r>
            <a:r>
              <a:rPr lang="en-US" dirty="0"/>
              <a:t> The exposure to high levels of lead may cause anemia, weakness &amp; kidney, brain damage. Very high exposure can cause death. Lead can damage a developing baby’s nervous system.</a:t>
            </a:r>
          </a:p>
          <a:p>
            <a:pPr>
              <a:buNone/>
            </a:pPr>
            <a:r>
              <a:rPr lang="en-US" b="1" dirty="0"/>
              <a:t>2.</a:t>
            </a:r>
            <a:r>
              <a:rPr lang="en-US" dirty="0"/>
              <a:t> Young children are particularly vulnerable to the toxic effects of lead &amp; can suffer profound and permanent adverse health effects.</a:t>
            </a:r>
          </a:p>
          <a:p>
            <a:pPr>
              <a:buNone/>
            </a:pPr>
            <a:r>
              <a:rPr lang="en-US" b="1" dirty="0"/>
              <a:t>3.</a:t>
            </a:r>
            <a:r>
              <a:rPr lang="en-US" dirty="0"/>
              <a:t> Particularly affecting the developing of the brain &amp; nervous system. Lead also causes long – term harm in adults, including increased risk of high blood pressure &amp; kidney damage.</a:t>
            </a:r>
          </a:p>
          <a:p>
            <a:pPr>
              <a:buNone/>
            </a:pPr>
            <a:r>
              <a:rPr lang="en-US" b="1" dirty="0"/>
              <a:t>4.</a:t>
            </a:r>
            <a:r>
              <a:rPr lang="en-US" dirty="0"/>
              <a:t> Lead is a toxic metal &amp; very strong poison. Heavy metals are toxic to human beings. Even small amounts of lead can cause serious health problems.</a:t>
            </a:r>
          </a:p>
          <a:p>
            <a:pPr>
              <a:buNone/>
            </a:pPr>
            <a:r>
              <a:rPr lang="en-US" b="1" dirty="0"/>
              <a:t>5.</a:t>
            </a:r>
            <a:r>
              <a:rPr lang="en-US" dirty="0"/>
              <a:t> Lead serves no useful purpose in the human being. Lead effects on human beings are hormonal status, enzyme, activity, membrane structure, water potential in our body’s.</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55000" lnSpcReduction="20000"/>
          </a:bodyPr>
          <a:lstStyle/>
          <a:p>
            <a:pPr>
              <a:buNone/>
            </a:pPr>
            <a:r>
              <a:rPr lang="en-US" b="1" dirty="0"/>
              <a:t>2. Mercury [Hg (II)]:-</a:t>
            </a:r>
            <a:endParaRPr lang="en-US" dirty="0"/>
          </a:p>
          <a:p>
            <a:pPr>
              <a:buNone/>
            </a:pPr>
            <a:r>
              <a:rPr lang="en-US" b="1" dirty="0"/>
              <a:t>Sources:-</a:t>
            </a:r>
            <a:endParaRPr lang="en-US" dirty="0"/>
          </a:p>
          <a:p>
            <a:r>
              <a:rPr lang="en-US" dirty="0"/>
              <a:t>The major sources are ‘Hg’ in </a:t>
            </a:r>
            <a:r>
              <a:rPr lang="en-US" dirty="0" err="1"/>
              <a:t>chloro</a:t>
            </a:r>
            <a:r>
              <a:rPr lang="en-US" dirty="0"/>
              <a:t> alkali industries. In which alkali &amp; Cl</a:t>
            </a:r>
            <a:r>
              <a:rPr lang="en-US" baseline="-25000" dirty="0"/>
              <a:t>2</a:t>
            </a:r>
            <a:r>
              <a:rPr lang="en-US" dirty="0"/>
              <a:t> are produced by electrolysis. Intermediate sources are electrical industries in which H</a:t>
            </a:r>
            <a:r>
              <a:rPr lang="en-US" baseline="-25000" dirty="0"/>
              <a:t>2</a:t>
            </a:r>
            <a:r>
              <a:rPr lang="en-US" dirty="0"/>
              <a:t>S is used. This source is agriculture industries in which pesticides containing mercury (Hg (II)).</a:t>
            </a:r>
          </a:p>
          <a:p>
            <a:r>
              <a:rPr lang="en-US" dirty="0"/>
              <a:t>Natural abundance of mercury is in the level of 0.1 ppb &amp; the sources are volcanoes, due to volcanoes explosion 8.0 ppb Hg released into atmosphere. Major sources are cinnabar [</a:t>
            </a:r>
            <a:r>
              <a:rPr lang="en-US" dirty="0" err="1"/>
              <a:t>HgS</a:t>
            </a:r>
            <a:r>
              <a:rPr lang="en-US" dirty="0"/>
              <a:t>] &amp; due to fossil fuel &lt; 1, coals exhibit 100 ppb. Due to ‘Hg’ we observe psychopathological symptoms like dryness.</a:t>
            </a:r>
          </a:p>
          <a:p>
            <a:pPr>
              <a:buNone/>
            </a:pPr>
            <a:r>
              <a:rPr lang="en-US" b="1" dirty="0"/>
              <a:t>Natural sources:-</a:t>
            </a:r>
            <a:endParaRPr lang="en-US" dirty="0"/>
          </a:p>
          <a:p>
            <a:r>
              <a:rPr lang="en-US" dirty="0"/>
              <a:t>Natural sources are producing considerable pollutants but in the evolution most of these things are essential components of a balanced ecosystem.</a:t>
            </a:r>
          </a:p>
          <a:p>
            <a:r>
              <a:rPr lang="en-US" dirty="0"/>
              <a:t>These sources are a raised from the naturally.</a:t>
            </a:r>
          </a:p>
          <a:p>
            <a:r>
              <a:rPr lang="en-US" dirty="0"/>
              <a:t>Forest fires (69%), volcanic eruption (or) action, </a:t>
            </a:r>
            <a:r>
              <a:rPr lang="en-US" dirty="0" err="1"/>
              <a:t>Sulphur</a:t>
            </a:r>
            <a:r>
              <a:rPr lang="en-US" dirty="0"/>
              <a:t> springs Marsh gases.</a:t>
            </a:r>
          </a:p>
          <a:p>
            <a:pPr>
              <a:buNone/>
            </a:pPr>
            <a:r>
              <a:rPr lang="en-US" b="1" dirty="0"/>
              <a:t>Man made sources:-</a:t>
            </a:r>
            <a:endParaRPr lang="en-US" dirty="0"/>
          </a:p>
          <a:p>
            <a:r>
              <a:rPr lang="en-US" dirty="0"/>
              <a:t>These are sources a raised from the man activities.</a:t>
            </a:r>
          </a:p>
          <a:p>
            <a:r>
              <a:rPr lang="en-US" b="1" dirty="0"/>
              <a:t>E.g.:-</a:t>
            </a:r>
            <a:r>
              <a:rPr lang="en-US" dirty="0"/>
              <a:t>Motor vehicles (59.5%), Automobiles, burning of coals, burning of fuels. Deforestation, mining, metallurgy, agricultural activities, waste treatment plant, power generation, industrial process (iron, steel, paper, &amp; petroleum industries), </a:t>
            </a:r>
          </a:p>
          <a:p>
            <a:r>
              <a:rPr lang="en-US" dirty="0"/>
              <a:t>Mainly these are manmade sources.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62500" lnSpcReduction="20000"/>
          </a:bodyPr>
          <a:lstStyle/>
          <a:p>
            <a:pPr>
              <a:buNone/>
            </a:pPr>
            <a:r>
              <a:rPr lang="en-US" b="1" dirty="0"/>
              <a:t>Effects:-</a:t>
            </a:r>
            <a:endParaRPr lang="en-US" dirty="0"/>
          </a:p>
          <a:p>
            <a:pPr>
              <a:buNone/>
            </a:pPr>
            <a:r>
              <a:rPr lang="en-US" b="1" dirty="0" err="1"/>
              <a:t>Minamata</a:t>
            </a:r>
            <a:r>
              <a:rPr lang="en-US" b="1" dirty="0"/>
              <a:t> disease:-</a:t>
            </a:r>
            <a:endParaRPr lang="en-US" dirty="0"/>
          </a:p>
          <a:p>
            <a:r>
              <a:rPr lang="en-US" dirty="0" err="1"/>
              <a:t>Minamata</a:t>
            </a:r>
            <a:r>
              <a:rPr lang="en-US" dirty="0"/>
              <a:t> disease was first discovered in the city of </a:t>
            </a:r>
            <a:r>
              <a:rPr lang="en-US" dirty="0" err="1"/>
              <a:t>Minamata</a:t>
            </a:r>
            <a:r>
              <a:rPr lang="en-US" dirty="0"/>
              <a:t> in Japan in 1956. It was caused by the release of methyl mercury in the industrial wastewater from a chemical factory owned by the </a:t>
            </a:r>
            <a:r>
              <a:rPr lang="en-US" dirty="0" err="1"/>
              <a:t>Chisso</a:t>
            </a:r>
            <a:r>
              <a:rPr lang="en-US" dirty="0"/>
              <a:t> Corporation, which continued from 1932 to 1968. The cause of </a:t>
            </a:r>
            <a:r>
              <a:rPr lang="en-US" dirty="0" err="1"/>
              <a:t>Minamata</a:t>
            </a:r>
            <a:r>
              <a:rPr lang="en-US" dirty="0"/>
              <a:t> disease is the methyl mercury contaminated wastewater released from a factory in the area. </a:t>
            </a:r>
            <a:r>
              <a:rPr lang="en-US" dirty="0" err="1"/>
              <a:t>Minamata</a:t>
            </a:r>
            <a:r>
              <a:rPr lang="en-US" dirty="0"/>
              <a:t> disease can be contracted by eating seafood polluted by methyl mercury.</a:t>
            </a:r>
          </a:p>
          <a:p>
            <a:r>
              <a:rPr lang="en-US" dirty="0"/>
              <a:t>This is a disorder caused by methyl mercury poisoning that was first described in the inhabitants of </a:t>
            </a:r>
            <a:r>
              <a:rPr lang="en-US" dirty="0" err="1"/>
              <a:t>Minamata</a:t>
            </a:r>
            <a:r>
              <a:rPr lang="en-US" dirty="0"/>
              <a:t> Bay, Japan &amp; resulted from their eating fish contaminated with mercury industrial waste.</a:t>
            </a:r>
          </a:p>
          <a:p>
            <a:r>
              <a:rPr lang="en-US" dirty="0" err="1"/>
              <a:t>Minamata</a:t>
            </a:r>
            <a:r>
              <a:rPr lang="en-US" dirty="0"/>
              <a:t> disease, sometimes referred to as </a:t>
            </a:r>
            <a:r>
              <a:rPr lang="en-US" dirty="0" err="1"/>
              <a:t>Chisso-Minamata</a:t>
            </a:r>
            <a:r>
              <a:rPr lang="en-US" dirty="0"/>
              <a:t> disease, is a neurological disease caused by severe mercury poisoning, numbness in the hands and feet, general muscle weakness, damage to hearing and speech, neurological symptoms. Thousands of peoples lost their life’s &amp; thousands of peoples are genetic effects are observed in the bodies. The main treatments involve the temporary relief of symptoms (symptomatic therapy), &amp; rehabilitation (physiotherapy &amp; occupational therapy).</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buNone/>
            </a:pPr>
            <a:r>
              <a:rPr lang="en-US" b="1" dirty="0"/>
              <a:t>3. Arsenic [As (III)]:-</a:t>
            </a:r>
            <a:endParaRPr lang="en-US" dirty="0"/>
          </a:p>
          <a:p>
            <a:r>
              <a:rPr lang="en-US" sz="2100" dirty="0"/>
              <a:t>Arsenic poisoning is a medical condition that occurs due to elevated levels of arsenic in the body. If arsenic poisoning occurs over a brief period of time, symptoms may include vomiting, abdominal pain, and watery diarrhea that contain blood. Soluble inorganic arsenic can have immediate toxic effects. Ingestion of large amounts can lead to gastrointestinal symptoms such as severe vomiting, disturbances of the blood and circulation, damage to the nervous system, and eventually death.</a:t>
            </a:r>
          </a:p>
          <a:p>
            <a:r>
              <a:rPr lang="en-US" sz="2000" dirty="0"/>
              <a:t>Arsenic compound commonly occurs in insecticides, fungicides, and herbicides these among its compounds As (III) are the most toxic. As (III) exits its toxic action by attacking ‘SH’ groups of an enzyme there is inhibiting enzyme action</a:t>
            </a:r>
            <a:r>
              <a:rPr lang="en-US" sz="2000" dirty="0" smtClean="0"/>
              <a:t>.</a:t>
            </a:r>
          </a:p>
          <a:p>
            <a:endParaRPr lang="en-US" dirty="0"/>
          </a:p>
          <a:p>
            <a:endParaRPr lang="en-US" dirty="0"/>
          </a:p>
        </p:txBody>
      </p:sp>
      <p:pic>
        <p:nvPicPr>
          <p:cNvPr id="4" name="Picture 3"/>
          <p:cNvPicPr/>
          <p:nvPr/>
        </p:nvPicPr>
        <p:blipFill>
          <a:blip r:embed="rId2"/>
          <a:srcRect/>
          <a:stretch>
            <a:fillRect/>
          </a:stretch>
        </p:blipFill>
        <p:spPr bwMode="auto">
          <a:xfrm>
            <a:off x="1143000" y="4876800"/>
            <a:ext cx="6858000" cy="12192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r>
              <a:rPr lang="en-US" sz="2900" dirty="0"/>
              <a:t>As (III) is removed by body is treating with 2, 3-dimercaptopropanol. As (III) compounds at higher concentrations coagulate proteins possible by attacking the </a:t>
            </a:r>
            <a:r>
              <a:rPr lang="en-US" sz="2900" dirty="0" err="1"/>
              <a:t>sulphur</a:t>
            </a:r>
            <a:r>
              <a:rPr lang="en-US" sz="2900" dirty="0"/>
              <a:t> bonds maintaining the secondary &amp; tertiary structures of proteins.</a:t>
            </a:r>
          </a:p>
          <a:p>
            <a:r>
              <a:rPr lang="en-US" sz="2900" dirty="0"/>
              <a:t>The structure of 2, 3- </a:t>
            </a:r>
            <a:r>
              <a:rPr lang="en-US" sz="2900" dirty="0" err="1"/>
              <a:t>dimercaptopropanol</a:t>
            </a:r>
            <a:r>
              <a:rPr lang="en-US" sz="2900" dirty="0"/>
              <a:t> is</a:t>
            </a:r>
            <a:r>
              <a:rPr lang="en-US" sz="2900" dirty="0" smtClean="0"/>
              <a:t>,</a:t>
            </a:r>
          </a:p>
          <a:p>
            <a:endParaRPr lang="en-US" sz="2900" dirty="0"/>
          </a:p>
          <a:p>
            <a:r>
              <a:rPr lang="en-US" sz="2900" b="1" dirty="0"/>
              <a:t>a) Primary pollutants:-</a:t>
            </a:r>
            <a:endParaRPr lang="en-US" sz="2900" dirty="0"/>
          </a:p>
          <a:p>
            <a:r>
              <a:rPr lang="en-US" sz="2900" b="1" dirty="0" err="1"/>
              <a:t>i</a:t>
            </a:r>
            <a:r>
              <a:rPr lang="en-US" sz="2900" b="1" dirty="0"/>
              <a:t>). Carbon compounds:-</a:t>
            </a:r>
            <a:endParaRPr lang="en-US" sz="2900" dirty="0"/>
          </a:p>
          <a:p>
            <a:r>
              <a:rPr lang="en-US" sz="2900" b="1" dirty="0"/>
              <a:t>1.</a:t>
            </a:r>
            <a:r>
              <a:rPr lang="en-US" sz="2900" dirty="0"/>
              <a:t> Carbon monoxide (CO)</a:t>
            </a:r>
          </a:p>
          <a:p>
            <a:r>
              <a:rPr lang="en-US" sz="2900" b="1" dirty="0"/>
              <a:t>2.</a:t>
            </a:r>
            <a:r>
              <a:rPr lang="en-US" sz="2900" dirty="0"/>
              <a:t> Carbon dioxide (CO</a:t>
            </a:r>
            <a:r>
              <a:rPr lang="en-US" sz="2900" baseline="-25000" dirty="0"/>
              <a:t>2</a:t>
            </a:r>
            <a:r>
              <a:rPr lang="en-US" sz="2900" dirty="0"/>
              <a:t>)</a:t>
            </a:r>
          </a:p>
          <a:p>
            <a:r>
              <a:rPr lang="en-US" sz="2900" b="1" dirty="0"/>
              <a:t>1. Determination of Carbon monoxide (CO):-</a:t>
            </a:r>
            <a:endParaRPr lang="en-US" sz="2900" dirty="0"/>
          </a:p>
          <a:p>
            <a:r>
              <a:rPr lang="en-US" sz="2900" b="1" dirty="0"/>
              <a:t>Sources:-</a:t>
            </a:r>
            <a:endParaRPr lang="en-US" sz="2900" dirty="0"/>
          </a:p>
          <a:p>
            <a:r>
              <a:rPr lang="en-US" sz="2900" b="1" dirty="0"/>
              <a:t>Natural sources:-</a:t>
            </a:r>
            <a:endParaRPr lang="en-US" sz="2900" dirty="0"/>
          </a:p>
          <a:p>
            <a:r>
              <a:rPr lang="en-US" sz="2900" dirty="0"/>
              <a:t>Natural sources are producing considerable pollutants but in the evolution most of these things are essential components of a balanced ecosystem. These sources are a raised from the naturally.</a:t>
            </a:r>
          </a:p>
          <a:p>
            <a:r>
              <a:rPr lang="en-US" sz="2900" dirty="0"/>
              <a:t>Forest fires (69%), volcanic eruption (or) action, </a:t>
            </a:r>
            <a:r>
              <a:rPr lang="en-US" sz="2900" dirty="0" err="1"/>
              <a:t>sulphur</a:t>
            </a:r>
            <a:r>
              <a:rPr lang="en-US" sz="2900" dirty="0"/>
              <a:t> springs (gas)</a:t>
            </a:r>
            <a:r>
              <a:rPr lang="en-US" sz="2900" b="1" dirty="0"/>
              <a:t>, </a:t>
            </a:r>
            <a:r>
              <a:rPr lang="en-US" sz="2900" dirty="0"/>
              <a:t>marsh gases.</a:t>
            </a:r>
          </a:p>
          <a:p>
            <a:endParaRPr lang="en-US" dirty="0"/>
          </a:p>
        </p:txBody>
      </p:sp>
      <p:pic>
        <p:nvPicPr>
          <p:cNvPr id="4" name="Picture 3" descr="https://lh5.googleusercontent.com/mGCX7WeuXRYgP0g7ydTy2DutbQbLJHiQWPEN3kqD7ZhggN1CKLLeZYi8gZgCjaYqy9QhAaPH2fLTjCItfgS9P_UK0kkQ984iwCo6QhpmaD96-LeVjf0EXvjszHG6m79ri1FwDWk"/>
          <p:cNvPicPr/>
          <p:nvPr/>
        </p:nvPicPr>
        <p:blipFill>
          <a:blip r:embed="rId2"/>
          <a:srcRect/>
          <a:stretch>
            <a:fillRect/>
          </a:stretch>
        </p:blipFill>
        <p:spPr bwMode="auto">
          <a:xfrm>
            <a:off x="5334000" y="2209800"/>
            <a:ext cx="2943225" cy="13335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2357</Words>
  <Application>Microsoft Office PowerPoint</Application>
  <PresentationFormat>On-screen Show (4:3)</PresentationFormat>
  <Paragraphs>139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TOXIC ELEMENTS &amp;CARBON COMPOUNDS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TOXIC ELEMENTS &amp;CARBON COMPOUNDS</dc:title>
  <dc:creator>DNR-ORGANIC</dc:creator>
  <cp:lastModifiedBy>DNR-ORGANIC</cp:lastModifiedBy>
  <cp:revision>15</cp:revision>
  <dcterms:created xsi:type="dcterms:W3CDTF">2024-06-15T13:31:55Z</dcterms:created>
  <dcterms:modified xsi:type="dcterms:W3CDTF">2024-06-15T13:47:11Z</dcterms:modified>
</cp:coreProperties>
</file>