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5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10058400" cy="7772400"/>
  <p:notesSz cx="10058400" cy="7772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858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35280" y="373076"/>
            <a:ext cx="9385261" cy="7023062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60456" y="492050"/>
            <a:ext cx="9137490" cy="3523488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94614" y="2062900"/>
            <a:ext cx="8549640" cy="2072640"/>
          </a:xfrm>
        </p:spPr>
        <p:txBody>
          <a:bodyPr lIns="50941" rIns="50941" bIns="50941"/>
          <a:lstStyle>
            <a:lvl1pPr algn="r">
              <a:defRPr sz="50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94614" y="4176370"/>
            <a:ext cx="8549640" cy="1036320"/>
          </a:xfrm>
        </p:spPr>
        <p:txBody>
          <a:bodyPr lIns="203765" tIns="0"/>
          <a:lstStyle>
            <a:lvl1pPr marL="40753" indent="0" algn="r">
              <a:spcBef>
                <a:spcPts val="0"/>
              </a:spcBef>
              <a:buNone/>
              <a:defRPr sz="2200">
                <a:solidFill>
                  <a:schemeClr val="bg2">
                    <a:shade val="25000"/>
                  </a:schemeClr>
                </a:solidFill>
              </a:defRPr>
            </a:lvl1pPr>
            <a:lvl2pPr marL="509412" indent="0" algn="ctr">
              <a:buNone/>
            </a:lvl2pPr>
            <a:lvl3pPr marL="1018824" indent="0" algn="ctr">
              <a:buNone/>
            </a:lvl3pPr>
            <a:lvl4pPr marL="1528237" indent="0" algn="ctr">
              <a:buNone/>
            </a:lvl4pPr>
            <a:lvl5pPr marL="2037649" indent="0" algn="ctr">
              <a:buNone/>
            </a:lvl5pPr>
            <a:lvl6pPr marL="2547061" indent="0" algn="ctr">
              <a:buNone/>
            </a:lvl6pPr>
            <a:lvl7pPr marL="3056473" indent="0" algn="ctr">
              <a:buNone/>
            </a:lvl7pPr>
            <a:lvl8pPr marL="3565886" indent="0" algn="ctr">
              <a:buNone/>
            </a:lvl8pPr>
            <a:lvl9pPr marL="4075298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212" y="5647944"/>
            <a:ext cx="9002268" cy="119176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3212" y="601065"/>
            <a:ext cx="9002268" cy="4746346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604525"/>
            <a:ext cx="2179320" cy="595883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6740" y="604523"/>
            <a:ext cx="6537960" cy="595884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212" y="5647944"/>
            <a:ext cx="9002268" cy="119176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3212" y="601065"/>
            <a:ext cx="9002268" cy="474634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35280" y="373076"/>
            <a:ext cx="9385261" cy="7023062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60456" y="492051"/>
            <a:ext cx="9137490" cy="4920173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178" y="5585765"/>
            <a:ext cx="9002268" cy="766877"/>
          </a:xfrm>
        </p:spPr>
        <p:txBody>
          <a:bodyPr lIns="101882" bIns="0" anchor="b"/>
          <a:lstStyle>
            <a:lvl1pPr algn="l">
              <a:buNone/>
              <a:defRPr sz="40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178" y="6374415"/>
            <a:ext cx="9002268" cy="476707"/>
          </a:xfrm>
        </p:spPr>
        <p:txBody>
          <a:bodyPr lIns="132447" tIns="0" anchor="t"/>
          <a:lstStyle>
            <a:lvl1pPr marL="0" marR="40753" indent="0" algn="l">
              <a:spcBef>
                <a:spcPts val="0"/>
              </a:spcBef>
              <a:spcAft>
                <a:spcPts val="0"/>
              </a:spcAft>
              <a:buNone/>
              <a:defRPr sz="20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5787" y="601066"/>
            <a:ext cx="4325112" cy="4974336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30896" y="601066"/>
            <a:ext cx="4325112" cy="4974336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212" y="5647944"/>
            <a:ext cx="9002268" cy="1191768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946" y="656696"/>
            <a:ext cx="4325112" cy="897784"/>
          </a:xfrm>
        </p:spPr>
        <p:txBody>
          <a:bodyPr lIns="163012" anchor="ctr"/>
          <a:lstStyle>
            <a:lvl1pPr marL="0" indent="0" algn="l">
              <a:buNone/>
              <a:defRPr sz="2700" b="1">
                <a:solidFill>
                  <a:schemeClr val="tx1"/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117386" y="656696"/>
            <a:ext cx="4325112" cy="897784"/>
          </a:xfrm>
        </p:spPr>
        <p:txBody>
          <a:bodyPr lIns="152824" anchor="ctr"/>
          <a:lstStyle>
            <a:lvl1pPr marL="0" indent="0" algn="l">
              <a:buNone/>
              <a:defRPr sz="2700" b="1">
                <a:solidFill>
                  <a:schemeClr val="tx1"/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67946" y="1640840"/>
            <a:ext cx="4325112" cy="3955288"/>
          </a:xfrm>
        </p:spPr>
        <p:txBody>
          <a:bodyPr anchor="t"/>
          <a:lstStyle>
            <a:lvl1pPr algn="l">
              <a:defRPr sz="2700"/>
            </a:lvl1pPr>
            <a:lvl2pPr algn="l">
              <a:defRPr sz="2200"/>
            </a:lvl2pPr>
            <a:lvl3pPr algn="l">
              <a:defRPr sz="2000"/>
            </a:lvl3pPr>
            <a:lvl4pPr algn="l">
              <a:defRPr sz="1800"/>
            </a:lvl4pPr>
            <a:lvl5pPr algn="l"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7386" y="1640840"/>
            <a:ext cx="4325112" cy="3955288"/>
          </a:xfrm>
        </p:spPr>
        <p:txBody>
          <a:bodyPr anchor="t"/>
          <a:lstStyle>
            <a:lvl1pPr algn="l">
              <a:defRPr sz="2700"/>
            </a:lvl1pPr>
            <a:lvl2pPr algn="l">
              <a:defRPr sz="2200"/>
            </a:lvl2pPr>
            <a:lvl3pPr algn="l">
              <a:defRPr sz="2000"/>
            </a:lvl3pPr>
            <a:lvl4pPr algn="l">
              <a:defRPr sz="1800"/>
            </a:lvl4pPr>
            <a:lvl5pPr algn="l"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35280" y="373076"/>
            <a:ext cx="9385261" cy="7023062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2662" y="604520"/>
            <a:ext cx="3268980" cy="1036320"/>
          </a:xfrm>
        </p:spPr>
        <p:txBody>
          <a:bodyPr anchor="b"/>
          <a:lstStyle>
            <a:lvl1pPr algn="l">
              <a:buNone/>
              <a:defRPr sz="25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2732" y="1640842"/>
            <a:ext cx="3268980" cy="4766927"/>
          </a:xfrm>
        </p:spPr>
        <p:txBody>
          <a:bodyPr lIns="101882"/>
          <a:lstStyle>
            <a:lvl1pPr marL="20376" marR="20376" indent="0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300">
                <a:solidFill>
                  <a:schemeClr val="tx1"/>
                </a:solidFill>
              </a:defRPr>
            </a:lvl2pPr>
            <a:lvl3pPr>
              <a:buNone/>
              <a:defRPr sz="1100">
                <a:solidFill>
                  <a:schemeClr val="tx1"/>
                </a:solidFill>
              </a:defRPr>
            </a:lvl3pPr>
            <a:lvl4pPr>
              <a:buNone/>
              <a:defRPr sz="1000">
                <a:solidFill>
                  <a:schemeClr val="tx1"/>
                </a:solidFill>
              </a:defRPr>
            </a:lvl4pPr>
            <a:lvl5pPr>
              <a:buNone/>
              <a:defRPr sz="10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837510" y="1054163"/>
            <a:ext cx="5088775" cy="5354322"/>
          </a:xfrm>
        </p:spPr>
        <p:txBody>
          <a:bodyPr/>
          <a:lstStyle>
            <a:lvl1pPr>
              <a:defRPr sz="3100">
                <a:solidFill>
                  <a:schemeClr val="tx1"/>
                </a:solidFill>
              </a:defRPr>
            </a:lvl1pPr>
            <a:lvl2pPr>
              <a:defRPr sz="2900">
                <a:solidFill>
                  <a:schemeClr val="tx1"/>
                </a:solidFill>
              </a:defRPr>
            </a:lvl2pPr>
            <a:lvl3pPr>
              <a:defRPr sz="27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defRPr sz="22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35280" y="373076"/>
            <a:ext cx="9385261" cy="7023062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7040880" y="492050"/>
            <a:ext cx="2557066" cy="492252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680330"/>
            <a:ext cx="9052560" cy="1191768"/>
          </a:xfrm>
        </p:spPr>
        <p:txBody>
          <a:bodyPr anchor="t"/>
          <a:lstStyle>
            <a:lvl1pPr algn="l">
              <a:buNone/>
              <a:defRPr sz="40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7108983" y="604520"/>
            <a:ext cx="2464308" cy="4773011"/>
          </a:xfrm>
        </p:spPr>
        <p:txBody>
          <a:bodyPr lIns="101882"/>
          <a:lstStyle>
            <a:lvl1pPr marL="50941" indent="0" algn="l">
              <a:spcBef>
                <a:spcPts val="0"/>
              </a:spcBef>
              <a:buNone/>
              <a:defRPr sz="1600">
                <a:solidFill>
                  <a:srgbClr val="FFFFFF"/>
                </a:solidFill>
              </a:defRPr>
            </a:lvl1pPr>
            <a:lvl2pPr>
              <a:defRPr sz="1300">
                <a:solidFill>
                  <a:srgbClr val="FFFFFF"/>
                </a:solidFill>
              </a:defRPr>
            </a:lvl2pPr>
            <a:lvl3pPr>
              <a:defRPr sz="1100">
                <a:solidFill>
                  <a:srgbClr val="FFFFFF"/>
                </a:solidFill>
              </a:defRPr>
            </a:lvl3pPr>
            <a:lvl4pPr>
              <a:defRPr sz="1000">
                <a:solidFill>
                  <a:srgbClr val="FFFFFF"/>
                </a:solidFill>
              </a:defRPr>
            </a:lvl4pPr>
            <a:lvl5pPr>
              <a:defRPr sz="10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3628" y="493870"/>
            <a:ext cx="6517843" cy="492252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6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35280" y="373076"/>
            <a:ext cx="9385261" cy="7023062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60456" y="492050"/>
            <a:ext cx="9137490" cy="621792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53212" y="5650335"/>
            <a:ext cx="9002268" cy="1191768"/>
          </a:xfrm>
          <a:prstGeom prst="rect">
            <a:avLst/>
          </a:prstGeom>
        </p:spPr>
        <p:txBody>
          <a:bodyPr vert="horz" lIns="101882" tIns="50941" rIns="101882" bIns="50941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53212" y="601065"/>
            <a:ext cx="9002268" cy="4746346"/>
          </a:xfrm>
          <a:prstGeom prst="rect">
            <a:avLst/>
          </a:prstGeom>
        </p:spPr>
        <p:txBody>
          <a:bodyPr vert="horz" lIns="203765" tIns="101882" rIns="101882" bIns="50941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4153961" y="6926792"/>
            <a:ext cx="2514600" cy="413808"/>
          </a:xfrm>
          <a:prstGeom prst="rect">
            <a:avLst/>
          </a:prstGeom>
        </p:spPr>
        <p:txBody>
          <a:bodyPr vert="horz" lIns="101882" tIns="50941" rIns="101882" bIns="50941" anchor="b"/>
          <a:lstStyle>
            <a:lvl1pPr algn="r" eaLnBrk="1" latinLnBrk="0" hangingPunct="1">
              <a:defRPr kumimoji="0" sz="11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668561" y="6926792"/>
            <a:ext cx="2514600" cy="413808"/>
          </a:xfrm>
          <a:prstGeom prst="rect">
            <a:avLst/>
          </a:prstGeom>
        </p:spPr>
        <p:txBody>
          <a:bodyPr vert="horz" lIns="101882" tIns="50941" rIns="101882" bIns="50941" anchor="b"/>
          <a:lstStyle>
            <a:lvl1pPr algn="l" eaLnBrk="1" latinLnBrk="0" hangingPunct="1">
              <a:defRPr kumimoji="0" sz="11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9183161" y="6926792"/>
            <a:ext cx="502920" cy="413808"/>
          </a:xfrm>
          <a:prstGeom prst="rect">
            <a:avLst/>
          </a:prstGeom>
        </p:spPr>
        <p:txBody>
          <a:bodyPr vert="horz" lIns="101882" tIns="50941" rIns="101882" bIns="50941" anchor="b"/>
          <a:lstStyle>
            <a:lvl1pPr algn="r" eaLnBrk="1" latinLnBrk="0" hangingPunct="1">
              <a:defRPr kumimoji="0" sz="11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5459" indent="-295459" algn="l" rtl="0" eaLnBrk="1" latinLnBrk="0" hangingPunct="1">
        <a:spcBef>
          <a:spcPts val="279"/>
        </a:spcBef>
        <a:buClr>
          <a:schemeClr val="accent1"/>
        </a:buClr>
        <a:buSzPct val="80000"/>
        <a:buFont typeface="Wingdings 2"/>
        <a:buChar char=""/>
        <a:defRPr kumimoji="0" sz="31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11295" indent="-224141" algn="l" rtl="0" eaLnBrk="1" latinLnBrk="0" hangingPunct="1">
        <a:spcBef>
          <a:spcPts val="279"/>
        </a:spcBef>
        <a:buClr>
          <a:schemeClr val="accent1"/>
        </a:buClr>
        <a:buSzPct val="100000"/>
        <a:buFont typeface="Verdana"/>
        <a:buChar char="◦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876189" indent="-203765" algn="l" rtl="0" eaLnBrk="1" latinLnBrk="0" hangingPunct="1">
        <a:spcBef>
          <a:spcPts val="279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1083" indent="-203765" algn="l" rtl="0" eaLnBrk="1" latinLnBrk="0" hangingPunct="1">
        <a:spcBef>
          <a:spcPts val="256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354" indent="-203765" algn="l" rtl="0" eaLnBrk="1" latinLnBrk="0" hangingPunct="1">
        <a:spcBef>
          <a:spcPts val="279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60684" indent="-203765" algn="l" rtl="0" eaLnBrk="1" latinLnBrk="0" hangingPunct="1">
        <a:spcBef>
          <a:spcPts val="279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9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895014" indent="-203765" algn="l" rtl="0" eaLnBrk="1" latinLnBrk="0" hangingPunct="1">
        <a:spcBef>
          <a:spcPts val="284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139531" indent="-203765" algn="l" rtl="0" eaLnBrk="1" latinLnBrk="0" hangingPunct="1">
        <a:spcBef>
          <a:spcPts val="286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394238" indent="-203765" algn="l" rtl="0" eaLnBrk="1" latinLnBrk="0" hangingPunct="1">
        <a:spcBef>
          <a:spcPts val="284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36623" y="1139443"/>
            <a:ext cx="6878955" cy="16748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5400" b="0" dirty="0">
                <a:latin typeface="Times New Roman"/>
                <a:cs typeface="Times New Roman"/>
              </a:rPr>
              <a:t>Ion</a:t>
            </a:r>
            <a:r>
              <a:rPr sz="5400" b="0" spc="-35" dirty="0">
                <a:latin typeface="Times New Roman"/>
                <a:cs typeface="Times New Roman"/>
              </a:rPr>
              <a:t> </a:t>
            </a:r>
            <a:r>
              <a:rPr sz="5400" b="0" dirty="0">
                <a:latin typeface="Times New Roman"/>
                <a:cs typeface="Times New Roman"/>
              </a:rPr>
              <a:t>selective</a:t>
            </a:r>
            <a:r>
              <a:rPr sz="5400" b="0" spc="-40" dirty="0">
                <a:latin typeface="Times New Roman"/>
                <a:cs typeface="Times New Roman"/>
              </a:rPr>
              <a:t> </a:t>
            </a:r>
            <a:r>
              <a:rPr sz="5400" b="0" spc="-10" dirty="0">
                <a:latin typeface="Times New Roman"/>
                <a:cs typeface="Times New Roman"/>
              </a:rPr>
              <a:t>electrode</a:t>
            </a:r>
            <a:endParaRPr sz="5400">
              <a:latin typeface="Times New Roman"/>
              <a:cs typeface="Times New Roman"/>
            </a:endParaRPr>
          </a:p>
          <a:p>
            <a:pPr marL="186055" algn="ctr">
              <a:lnSpc>
                <a:spcPct val="100000"/>
              </a:lnSpc>
            </a:pPr>
            <a:r>
              <a:rPr sz="5400" b="0" spc="-10" dirty="0">
                <a:latin typeface="Times New Roman"/>
                <a:cs typeface="Times New Roman"/>
              </a:rPr>
              <a:t>(ISE)</a:t>
            </a:r>
            <a:endParaRPr sz="5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96000" y="4267200"/>
            <a:ext cx="3048000" cy="204607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56590" algn="just">
              <a:lnSpc>
                <a:spcPct val="100000"/>
              </a:lnSpc>
              <a:spcBef>
                <a:spcPts val="95"/>
              </a:spcBef>
            </a:pPr>
            <a:r>
              <a:rPr lang="en-US" sz="2000" dirty="0" err="1" smtClean="0">
                <a:latin typeface="Times New Roman"/>
                <a:cs typeface="Times New Roman"/>
              </a:rPr>
              <a:t>B.Madhavi</a:t>
            </a:r>
            <a:endParaRPr lang="en-US" sz="2000" dirty="0" smtClean="0">
              <a:latin typeface="Times New Roman"/>
              <a:cs typeface="Times New Roman"/>
            </a:endParaRPr>
          </a:p>
          <a:p>
            <a:pPr marL="12700" marR="656590" algn="just">
              <a:lnSpc>
                <a:spcPct val="100000"/>
              </a:lnSpc>
              <a:spcBef>
                <a:spcPts val="95"/>
              </a:spcBef>
            </a:pPr>
            <a:r>
              <a:rPr lang="en-US" sz="2000" dirty="0" err="1" smtClean="0">
                <a:latin typeface="Times New Roman"/>
                <a:cs typeface="Times New Roman"/>
              </a:rPr>
              <a:t>Asst.Professor</a:t>
            </a:r>
            <a:endParaRPr lang="en-US" sz="2000" dirty="0" smtClean="0">
              <a:latin typeface="Times New Roman"/>
              <a:cs typeface="Times New Roman"/>
            </a:endParaRPr>
          </a:p>
          <a:p>
            <a:pPr marL="12700" marR="656590" algn="just">
              <a:lnSpc>
                <a:spcPct val="100000"/>
              </a:lnSpc>
              <a:spcBef>
                <a:spcPts val="95"/>
              </a:spcBef>
            </a:pPr>
            <a:r>
              <a:rPr lang="en-US" sz="2000" dirty="0" err="1" smtClean="0">
                <a:latin typeface="Times New Roman"/>
                <a:cs typeface="Times New Roman"/>
              </a:rPr>
              <a:t>Dept.of</a:t>
            </a:r>
            <a:r>
              <a:rPr lang="en-US" sz="2000" dirty="0" smtClean="0">
                <a:latin typeface="Times New Roman"/>
                <a:cs typeface="Times New Roman"/>
              </a:rPr>
              <a:t> </a:t>
            </a:r>
            <a:r>
              <a:rPr lang="en-US" sz="2000" dirty="0" err="1" smtClean="0">
                <a:latin typeface="Times New Roman"/>
                <a:cs typeface="Times New Roman"/>
              </a:rPr>
              <a:t>P.G.Chemistry</a:t>
            </a:r>
            <a:endParaRPr lang="en-US" sz="2000" dirty="0" smtClean="0">
              <a:latin typeface="Times New Roman"/>
              <a:cs typeface="Times New Roman"/>
            </a:endParaRPr>
          </a:p>
          <a:p>
            <a:pPr marL="12700" marR="656590" algn="just">
              <a:lnSpc>
                <a:spcPct val="100000"/>
              </a:lnSpc>
              <a:spcBef>
                <a:spcPts val="95"/>
              </a:spcBef>
            </a:pPr>
            <a:r>
              <a:rPr lang="en-US" sz="2000" dirty="0" err="1" smtClean="0">
                <a:latin typeface="Times New Roman"/>
                <a:cs typeface="Times New Roman"/>
              </a:rPr>
              <a:t>D.N.R.College</a:t>
            </a:r>
            <a:endParaRPr lang="en-US" sz="2000" dirty="0" smtClean="0">
              <a:latin typeface="Times New Roman"/>
              <a:cs typeface="Times New Roman"/>
            </a:endParaRPr>
          </a:p>
          <a:p>
            <a:pPr marL="12700" marR="656590" algn="just">
              <a:lnSpc>
                <a:spcPct val="100000"/>
              </a:lnSpc>
              <a:spcBef>
                <a:spcPts val="95"/>
              </a:spcBef>
            </a:pPr>
            <a:r>
              <a:rPr lang="en-US" sz="2000" dirty="0" err="1" smtClean="0">
                <a:latin typeface="Times New Roman"/>
                <a:cs typeface="Times New Roman"/>
              </a:rPr>
              <a:t>Bhimavaram</a:t>
            </a:r>
            <a:endParaRPr lang="en-US" sz="2000" dirty="0" smtClean="0">
              <a:latin typeface="Times New Roman"/>
              <a:cs typeface="Times New Roman"/>
            </a:endParaRPr>
          </a:p>
          <a:p>
            <a:pPr marL="12700" marR="656590">
              <a:lnSpc>
                <a:spcPct val="100000"/>
              </a:lnSpc>
              <a:spcBef>
                <a:spcPts val="95"/>
              </a:spcBef>
            </a:pP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139" y="846835"/>
            <a:ext cx="495554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dirty="0"/>
              <a:t>Liquid</a:t>
            </a:r>
            <a:r>
              <a:rPr sz="4000" spc="-105" dirty="0"/>
              <a:t> </a:t>
            </a:r>
            <a:r>
              <a:rPr sz="4000" dirty="0"/>
              <a:t>based</a:t>
            </a:r>
            <a:r>
              <a:rPr sz="4000" spc="-90" dirty="0"/>
              <a:t> </a:t>
            </a:r>
            <a:r>
              <a:rPr sz="4000" spc="-10" dirty="0"/>
              <a:t>electrode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93139" y="2049271"/>
            <a:ext cx="3881120" cy="41954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6258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75285" algn="l"/>
              </a:tabLst>
            </a:pPr>
            <a:r>
              <a:rPr sz="2400" dirty="0">
                <a:latin typeface="Times New Roman"/>
                <a:cs typeface="Times New Roman"/>
              </a:rPr>
              <a:t>Formed</a:t>
            </a:r>
            <a:r>
              <a:rPr sz="2400" spc="1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by</a:t>
            </a:r>
            <a:r>
              <a:rPr sz="2400" spc="1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1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very</a:t>
            </a:r>
            <a:r>
              <a:rPr sz="2400" spc="1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thin</a:t>
            </a:r>
            <a:r>
              <a:rPr sz="2400" spc="1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layer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organic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liquid.</a:t>
            </a:r>
            <a:endParaRPr sz="2400">
              <a:latin typeface="Times New Roman"/>
              <a:cs typeface="Times New Roman"/>
            </a:endParaRPr>
          </a:p>
          <a:p>
            <a:pPr marL="373380" indent="-36068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73380" algn="l"/>
              </a:tabLst>
            </a:pPr>
            <a:r>
              <a:rPr sz="2400" dirty="0">
                <a:latin typeface="Times New Roman"/>
                <a:cs typeface="Times New Roman"/>
              </a:rPr>
              <a:t>Membrane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like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jelly</a:t>
            </a:r>
            <a:endParaRPr sz="2400">
              <a:latin typeface="Times New Roman"/>
              <a:cs typeface="Times New Roman"/>
            </a:endParaRPr>
          </a:p>
          <a:p>
            <a:pPr marL="373380" indent="-36068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73380" algn="l"/>
              </a:tabLst>
            </a:pPr>
            <a:r>
              <a:rPr sz="2400" dirty="0">
                <a:latin typeface="Times New Roman"/>
                <a:cs typeface="Times New Roman"/>
              </a:rPr>
              <a:t>Impermeable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water</a:t>
            </a:r>
            <a:endParaRPr sz="2400">
              <a:latin typeface="Times New Roman"/>
              <a:cs typeface="Times New Roman"/>
            </a:endParaRPr>
          </a:p>
          <a:p>
            <a:pPr marL="12700" marR="5080" indent="362585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75285" algn="l"/>
              </a:tabLst>
            </a:pPr>
            <a:r>
              <a:rPr sz="2400" dirty="0">
                <a:latin typeface="Times New Roman"/>
                <a:cs typeface="Times New Roman"/>
              </a:rPr>
              <a:t>only</a:t>
            </a:r>
            <a:r>
              <a:rPr sz="2400" spc="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allow</a:t>
            </a:r>
            <a:r>
              <a:rPr sz="2400" spc="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pass</a:t>
            </a:r>
            <a:r>
              <a:rPr sz="2400" spc="9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certain </a:t>
            </a:r>
            <a:r>
              <a:rPr sz="2400" spc="-20" dirty="0">
                <a:latin typeface="Times New Roman"/>
                <a:cs typeface="Times New Roman"/>
              </a:rPr>
              <a:t>ion.</a:t>
            </a:r>
            <a:endParaRPr sz="2400">
              <a:latin typeface="Times New Roman"/>
              <a:cs typeface="Times New Roman"/>
            </a:endParaRPr>
          </a:p>
          <a:p>
            <a:pPr marL="373380" indent="-36068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73380" algn="l"/>
              </a:tabLst>
            </a:pPr>
            <a:r>
              <a:rPr sz="2400" dirty="0">
                <a:latin typeface="Times New Roman"/>
                <a:cs typeface="Times New Roman"/>
              </a:rPr>
              <a:t>Organic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material</a:t>
            </a:r>
            <a:endParaRPr sz="2400">
              <a:latin typeface="Times New Roman"/>
              <a:cs typeface="Times New Roman"/>
            </a:endParaRPr>
          </a:p>
          <a:p>
            <a:pPr marL="1102360" lvl="1" indent="-177165">
              <a:lnSpc>
                <a:spcPct val="100000"/>
              </a:lnSpc>
              <a:spcBef>
                <a:spcPts val="580"/>
              </a:spcBef>
              <a:buChar char="-"/>
              <a:tabLst>
                <a:tab pos="1102360" algn="l"/>
              </a:tabLst>
            </a:pPr>
            <a:r>
              <a:rPr sz="2400" dirty="0">
                <a:latin typeface="Times New Roman"/>
                <a:cs typeface="Times New Roman"/>
              </a:rPr>
              <a:t>Carbon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tetrachloride</a:t>
            </a:r>
            <a:endParaRPr sz="2400">
              <a:latin typeface="Times New Roman"/>
              <a:cs typeface="Times New Roman"/>
            </a:endParaRPr>
          </a:p>
          <a:p>
            <a:pPr marL="1179830" lvl="1" indent="-254635">
              <a:lnSpc>
                <a:spcPct val="100000"/>
              </a:lnSpc>
              <a:spcBef>
                <a:spcPts val="575"/>
              </a:spcBef>
              <a:buChar char="-"/>
              <a:tabLst>
                <a:tab pos="1179830" algn="l"/>
              </a:tabLst>
            </a:pPr>
            <a:r>
              <a:rPr sz="2400" spc="-10" dirty="0">
                <a:latin typeface="Times New Roman"/>
                <a:cs typeface="Times New Roman"/>
              </a:rPr>
              <a:t>Benzene</a:t>
            </a:r>
            <a:endParaRPr sz="2400">
              <a:latin typeface="Times New Roman"/>
              <a:cs typeface="Times New Roman"/>
            </a:endParaRPr>
          </a:p>
          <a:p>
            <a:pPr marL="1179830" lvl="1" indent="-254635">
              <a:lnSpc>
                <a:spcPct val="100000"/>
              </a:lnSpc>
              <a:spcBef>
                <a:spcPts val="575"/>
              </a:spcBef>
              <a:buChar char="-"/>
              <a:tabLst>
                <a:tab pos="1179830" algn="l"/>
              </a:tabLst>
            </a:pPr>
            <a:r>
              <a:rPr sz="2400" spc="-10" dirty="0">
                <a:latin typeface="Times New Roman"/>
                <a:cs typeface="Times New Roman"/>
              </a:rPr>
              <a:t>Mesitylene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67400" y="2209800"/>
            <a:ext cx="3000755" cy="36575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139" y="834643"/>
            <a:ext cx="364299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/>
              <a:t>Compound</a:t>
            </a:r>
            <a:r>
              <a:rPr sz="3200" spc="-65" dirty="0"/>
              <a:t> </a:t>
            </a:r>
            <a:r>
              <a:rPr sz="3200" spc="-10" dirty="0"/>
              <a:t>electrode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993139" y="1973071"/>
            <a:ext cx="56413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29895" indent="-41719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429895" algn="l"/>
              </a:tabLst>
            </a:pPr>
            <a:r>
              <a:rPr sz="2400" dirty="0">
                <a:latin typeface="Times New Roman"/>
                <a:cs typeface="Times New Roman"/>
              </a:rPr>
              <a:t>Electrode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have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membrane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multiple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type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47800" y="2514600"/>
            <a:ext cx="7010399" cy="40385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4138" y="977899"/>
            <a:ext cx="5560061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0" dirty="0"/>
              <a:t>Electrolytes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450339" y="1622551"/>
            <a:ext cx="5838190" cy="488696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353695" indent="-340995">
              <a:lnSpc>
                <a:spcPct val="100000"/>
              </a:lnSpc>
              <a:spcBef>
                <a:spcPts val="700"/>
              </a:spcBef>
              <a:buFont typeface="Comic Sans MS"/>
              <a:buChar char="•"/>
              <a:tabLst>
                <a:tab pos="353695" algn="l"/>
              </a:tabLst>
            </a:pPr>
            <a:r>
              <a:rPr sz="2400" spc="-20" dirty="0">
                <a:latin typeface="Times New Roman"/>
                <a:cs typeface="Times New Roman"/>
              </a:rPr>
              <a:t>Type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ions</a:t>
            </a:r>
            <a:endParaRPr sz="2400">
              <a:latin typeface="Times New Roman"/>
              <a:cs typeface="Times New Roman"/>
            </a:endParaRPr>
          </a:p>
          <a:p>
            <a:pPr marL="753745" lvl="1" indent="-284480">
              <a:lnSpc>
                <a:spcPct val="100000"/>
              </a:lnSpc>
              <a:spcBef>
                <a:spcPts val="600"/>
              </a:spcBef>
              <a:buFont typeface="Wingdings"/>
              <a:buChar char=""/>
              <a:tabLst>
                <a:tab pos="753745" algn="l"/>
                <a:tab pos="2063750" algn="l"/>
              </a:tabLst>
            </a:pPr>
            <a:r>
              <a:rPr sz="2400" dirty="0">
                <a:latin typeface="Times New Roman"/>
                <a:cs typeface="Times New Roman"/>
              </a:rPr>
              <a:t>Cations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–</a:t>
            </a:r>
            <a:r>
              <a:rPr sz="2400" dirty="0">
                <a:latin typeface="Times New Roman"/>
                <a:cs typeface="Times New Roman"/>
              </a:rPr>
              <a:t>	Positive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charge</a:t>
            </a:r>
            <a:endParaRPr sz="2400">
              <a:latin typeface="Times New Roman"/>
              <a:cs typeface="Times New Roman"/>
            </a:endParaRPr>
          </a:p>
          <a:p>
            <a:pPr marL="1210945" lvl="2" indent="-284480">
              <a:lnSpc>
                <a:spcPct val="100000"/>
              </a:lnSpc>
              <a:spcBef>
                <a:spcPts val="600"/>
              </a:spcBef>
              <a:buFont typeface="Wingdings"/>
              <a:buChar char=""/>
              <a:tabLst>
                <a:tab pos="1210945" algn="l"/>
              </a:tabLst>
            </a:pPr>
            <a:r>
              <a:rPr sz="2400" dirty="0">
                <a:latin typeface="Times New Roman"/>
                <a:cs typeface="Times New Roman"/>
              </a:rPr>
              <a:t>move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toward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cathode</a:t>
            </a:r>
            <a:endParaRPr sz="2400">
              <a:latin typeface="Times New Roman"/>
              <a:cs typeface="Times New Roman"/>
            </a:endParaRPr>
          </a:p>
          <a:p>
            <a:pPr marL="1153160" indent="-226695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1153160" algn="l"/>
                <a:tab pos="1831975" algn="l"/>
                <a:tab pos="2155190" algn="l"/>
              </a:tabLst>
            </a:pPr>
            <a:r>
              <a:rPr sz="2400" spc="-25" dirty="0">
                <a:latin typeface="Times New Roman"/>
                <a:cs typeface="Times New Roman"/>
              </a:rPr>
              <a:t>Na+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50" dirty="0">
                <a:latin typeface="Times New Roman"/>
                <a:cs typeface="Times New Roman"/>
              </a:rPr>
              <a:t>=</a:t>
            </a:r>
            <a:r>
              <a:rPr sz="2400" dirty="0">
                <a:latin typeface="Times New Roman"/>
                <a:cs typeface="Times New Roman"/>
              </a:rPr>
              <a:t>	Extracellular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– </a:t>
            </a:r>
            <a:r>
              <a:rPr sz="2400" spc="-10" dirty="0">
                <a:latin typeface="Times New Roman"/>
                <a:cs typeface="Times New Roman"/>
              </a:rPr>
              <a:t>Brain</a:t>
            </a:r>
            <a:r>
              <a:rPr sz="2400" spc="-15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Activity</a:t>
            </a:r>
            <a:endParaRPr sz="2400">
              <a:latin typeface="Times New Roman"/>
              <a:cs typeface="Times New Roman"/>
            </a:endParaRPr>
          </a:p>
          <a:p>
            <a:pPr marL="1153160" indent="-226695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1153160" algn="l"/>
              </a:tabLst>
            </a:pPr>
            <a:r>
              <a:rPr sz="2400" dirty="0">
                <a:latin typeface="Times New Roman"/>
                <a:cs typeface="Times New Roman"/>
              </a:rPr>
              <a:t>K+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Intracellular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–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Heart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&amp;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Muscle</a:t>
            </a:r>
            <a:endParaRPr sz="2400">
              <a:latin typeface="Times New Roman"/>
              <a:cs typeface="Times New Roman"/>
            </a:endParaRPr>
          </a:p>
          <a:p>
            <a:pPr marL="1153160" indent="-226695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1153160" algn="l"/>
              </a:tabLst>
            </a:pPr>
            <a:r>
              <a:rPr sz="2400" dirty="0">
                <a:latin typeface="Times New Roman"/>
                <a:cs typeface="Times New Roman"/>
              </a:rPr>
              <a:t>Ca+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Extracellular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–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Heart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&amp;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Muscle</a:t>
            </a:r>
            <a:endParaRPr sz="2400">
              <a:latin typeface="Times New Roman"/>
              <a:cs typeface="Times New Roman"/>
            </a:endParaRPr>
          </a:p>
          <a:p>
            <a:pPr marL="1153160" indent="-226695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1153160" algn="l"/>
              </a:tabLst>
            </a:pPr>
            <a:r>
              <a:rPr sz="2400" dirty="0">
                <a:latin typeface="Times New Roman"/>
                <a:cs typeface="Times New Roman"/>
              </a:rPr>
              <a:t>H+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Extracellular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-</a:t>
            </a:r>
            <a:r>
              <a:rPr sz="2400" spc="-14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Acidic</a:t>
            </a:r>
            <a:endParaRPr sz="2400">
              <a:latin typeface="Times New Roman"/>
              <a:cs typeface="Times New Roman"/>
            </a:endParaRPr>
          </a:p>
          <a:p>
            <a:pPr marL="753745" indent="-284480">
              <a:lnSpc>
                <a:spcPct val="100000"/>
              </a:lnSpc>
              <a:spcBef>
                <a:spcPts val="600"/>
              </a:spcBef>
              <a:buFont typeface="Wingdings"/>
              <a:buChar char=""/>
              <a:tabLst>
                <a:tab pos="753745" algn="l"/>
              </a:tabLst>
            </a:pPr>
            <a:r>
              <a:rPr sz="2400" dirty="0">
                <a:latin typeface="Times New Roman"/>
                <a:cs typeface="Times New Roman"/>
              </a:rPr>
              <a:t>Anions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–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Negative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charge</a:t>
            </a:r>
            <a:endParaRPr sz="2400">
              <a:latin typeface="Times New Roman"/>
              <a:cs typeface="Times New Roman"/>
            </a:endParaRPr>
          </a:p>
          <a:p>
            <a:pPr marL="1210945" lvl="1" indent="-284480">
              <a:lnSpc>
                <a:spcPct val="100000"/>
              </a:lnSpc>
              <a:spcBef>
                <a:spcPts val="600"/>
              </a:spcBef>
              <a:buFont typeface="Wingdings"/>
              <a:buChar char=""/>
              <a:tabLst>
                <a:tab pos="1210945" algn="l"/>
              </a:tabLst>
            </a:pPr>
            <a:r>
              <a:rPr sz="2400" dirty="0">
                <a:latin typeface="Times New Roman"/>
                <a:cs typeface="Times New Roman"/>
              </a:rPr>
              <a:t>move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toward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anode</a:t>
            </a:r>
            <a:endParaRPr sz="2400">
              <a:latin typeface="Times New Roman"/>
              <a:cs typeface="Times New Roman"/>
            </a:endParaRPr>
          </a:p>
          <a:p>
            <a:pPr marL="1153160" indent="-226695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1153160" algn="l"/>
                <a:tab pos="1821180" algn="l"/>
              </a:tabLst>
            </a:pPr>
            <a:r>
              <a:rPr sz="2400" dirty="0">
                <a:latin typeface="Times New Roman"/>
                <a:cs typeface="Times New Roman"/>
              </a:rPr>
              <a:t>Cl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–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Extracellular</a:t>
            </a:r>
            <a:endParaRPr sz="2400">
              <a:latin typeface="Times New Roman"/>
              <a:cs typeface="Times New Roman"/>
            </a:endParaRPr>
          </a:p>
          <a:p>
            <a:pPr marL="1153160" indent="-226695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1153160" algn="l"/>
              </a:tabLst>
            </a:pPr>
            <a:r>
              <a:rPr sz="2400" dirty="0">
                <a:latin typeface="Times New Roman"/>
                <a:cs typeface="Times New Roman"/>
              </a:rPr>
              <a:t>HCO–3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–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Extracellular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-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Basic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50296" y="6738617"/>
            <a:ext cx="2520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25" dirty="0">
                <a:latin typeface="Verdana"/>
                <a:cs typeface="Verdana"/>
              </a:rPr>
              <a:t>12</a:t>
            </a:r>
            <a:endParaRPr sz="140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7063" y="901699"/>
            <a:ext cx="356552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Sample</a:t>
            </a:r>
            <a:r>
              <a:rPr sz="3600" spc="-85" dirty="0"/>
              <a:t> </a:t>
            </a:r>
            <a:r>
              <a:rPr sz="3600" spc="-10" dirty="0"/>
              <a:t>Collection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993139" y="1439365"/>
            <a:ext cx="6467475" cy="4258310"/>
          </a:xfrm>
          <a:prstGeom prst="rect">
            <a:avLst/>
          </a:prstGeom>
        </p:spPr>
        <p:txBody>
          <a:bodyPr vert="horz" wrap="square" lIns="0" tIns="117475" rIns="0" bIns="0" rtlCol="0">
            <a:spAutoFit/>
          </a:bodyPr>
          <a:lstStyle/>
          <a:p>
            <a:pPr marL="353695" indent="-340995">
              <a:lnSpc>
                <a:spcPct val="100000"/>
              </a:lnSpc>
              <a:spcBef>
                <a:spcPts val="925"/>
              </a:spcBef>
              <a:buFont typeface="Comic Sans MS"/>
              <a:buChar char="•"/>
              <a:tabLst>
                <a:tab pos="353695" algn="l"/>
              </a:tabLst>
            </a:pPr>
            <a:r>
              <a:rPr sz="2800" spc="-10" dirty="0">
                <a:latin typeface="Times New Roman"/>
                <a:cs typeface="Times New Roman"/>
              </a:rPr>
              <a:t>Serum</a:t>
            </a:r>
            <a:endParaRPr sz="2800">
              <a:latin typeface="Times New Roman"/>
              <a:cs typeface="Times New Roman"/>
            </a:endParaRPr>
          </a:p>
          <a:p>
            <a:pPr marL="810895" lvl="1" indent="-341630">
              <a:lnSpc>
                <a:spcPct val="100000"/>
              </a:lnSpc>
              <a:spcBef>
                <a:spcPts val="710"/>
              </a:spcBef>
              <a:buFont typeface="Comic Sans MS"/>
              <a:buChar char="•"/>
              <a:tabLst>
                <a:tab pos="810895" algn="l"/>
              </a:tabLst>
            </a:pPr>
            <a:r>
              <a:rPr sz="2400" dirty="0">
                <a:latin typeface="Times New Roman"/>
                <a:cs typeface="Times New Roman"/>
              </a:rPr>
              <a:t>Collected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heparin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bulb</a:t>
            </a:r>
            <a:endParaRPr sz="2400">
              <a:latin typeface="Times New Roman"/>
              <a:cs typeface="Times New Roman"/>
            </a:endParaRPr>
          </a:p>
          <a:p>
            <a:pPr marL="810895" lvl="1" indent="-341630">
              <a:lnSpc>
                <a:spcPct val="100000"/>
              </a:lnSpc>
              <a:spcBef>
                <a:spcPts val="710"/>
              </a:spcBef>
              <a:buFont typeface="Comic Sans MS"/>
              <a:buChar char="•"/>
              <a:tabLst>
                <a:tab pos="810895" algn="l"/>
              </a:tabLst>
            </a:pPr>
            <a:r>
              <a:rPr sz="2400" spc="-10" dirty="0">
                <a:latin typeface="Times New Roman"/>
                <a:cs typeface="Times New Roman"/>
              </a:rPr>
              <a:t>Plain</a:t>
            </a:r>
            <a:endParaRPr sz="2400">
              <a:latin typeface="Times New Roman"/>
              <a:cs typeface="Times New Roman"/>
            </a:endParaRPr>
          </a:p>
          <a:p>
            <a:pPr marL="810895" lvl="1" indent="-341630">
              <a:lnSpc>
                <a:spcPct val="100000"/>
              </a:lnSpc>
              <a:spcBef>
                <a:spcPts val="695"/>
              </a:spcBef>
              <a:buFont typeface="Comic Sans MS"/>
              <a:buChar char="•"/>
              <a:tabLst>
                <a:tab pos="810895" algn="l"/>
              </a:tabLst>
            </a:pPr>
            <a:r>
              <a:rPr sz="2400" spc="-65" dirty="0">
                <a:latin typeface="Times New Roman"/>
                <a:cs typeface="Times New Roman"/>
              </a:rPr>
              <a:t>EDTA</a:t>
            </a:r>
            <a:r>
              <a:rPr sz="2400" spc="-1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can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not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use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for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doing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electrolyte</a:t>
            </a:r>
            <a:endParaRPr sz="2400">
              <a:latin typeface="Times New Roman"/>
              <a:cs typeface="Times New Roman"/>
            </a:endParaRPr>
          </a:p>
          <a:p>
            <a:pPr marL="1268095" lvl="2" indent="-341630">
              <a:lnSpc>
                <a:spcPct val="100000"/>
              </a:lnSpc>
              <a:spcBef>
                <a:spcPts val="695"/>
              </a:spcBef>
              <a:buFont typeface="Comic Sans MS"/>
              <a:buChar char="•"/>
              <a:tabLst>
                <a:tab pos="1268095" algn="l"/>
              </a:tabLst>
            </a:pPr>
            <a:r>
              <a:rPr sz="2400" spc="-65" dirty="0">
                <a:latin typeface="Times New Roman"/>
                <a:cs typeface="Times New Roman"/>
              </a:rPr>
              <a:t>EDTA</a:t>
            </a:r>
            <a:r>
              <a:rPr sz="2400" spc="-1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chelating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agent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&amp; </a:t>
            </a:r>
            <a:r>
              <a:rPr sz="2400" spc="-10" dirty="0">
                <a:latin typeface="Times New Roman"/>
                <a:cs typeface="Times New Roman"/>
              </a:rPr>
              <a:t>anti-coagulant.</a:t>
            </a:r>
            <a:endParaRPr sz="2400">
              <a:latin typeface="Times New Roman"/>
              <a:cs typeface="Times New Roman"/>
            </a:endParaRPr>
          </a:p>
          <a:p>
            <a:pPr marL="1268095" lvl="2" indent="-341630">
              <a:lnSpc>
                <a:spcPct val="100000"/>
              </a:lnSpc>
              <a:spcBef>
                <a:spcPts val="710"/>
              </a:spcBef>
              <a:buFont typeface="Comic Sans MS"/>
              <a:buChar char="•"/>
              <a:tabLst>
                <a:tab pos="1268095" algn="l"/>
              </a:tabLst>
            </a:pPr>
            <a:r>
              <a:rPr sz="2400" dirty="0">
                <a:latin typeface="Times New Roman"/>
                <a:cs typeface="Times New Roman"/>
              </a:rPr>
              <a:t>It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chelat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with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all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ions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blood</a:t>
            </a:r>
            <a:endParaRPr sz="2400">
              <a:latin typeface="Times New Roman"/>
              <a:cs typeface="Times New Roman"/>
            </a:endParaRPr>
          </a:p>
          <a:p>
            <a:pPr marL="1268095" lvl="2" indent="-341630">
              <a:lnSpc>
                <a:spcPct val="100000"/>
              </a:lnSpc>
              <a:spcBef>
                <a:spcPts val="695"/>
              </a:spcBef>
              <a:buFont typeface="Comic Sans MS"/>
              <a:buChar char="•"/>
              <a:tabLst>
                <a:tab pos="1268095" algn="l"/>
              </a:tabLst>
            </a:pPr>
            <a:r>
              <a:rPr sz="2400" dirty="0">
                <a:latin typeface="Times New Roman"/>
                <a:cs typeface="Times New Roman"/>
              </a:rPr>
              <a:t>So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interfere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with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concentration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ions</a:t>
            </a:r>
            <a:endParaRPr sz="2400">
              <a:latin typeface="Times New Roman"/>
              <a:cs typeface="Times New Roman"/>
            </a:endParaRPr>
          </a:p>
          <a:p>
            <a:pPr marL="353695" indent="-340995">
              <a:lnSpc>
                <a:spcPct val="100000"/>
              </a:lnSpc>
              <a:spcBef>
                <a:spcPts val="695"/>
              </a:spcBef>
              <a:buFont typeface="Comic Sans MS"/>
              <a:buChar char="•"/>
              <a:tabLst>
                <a:tab pos="353695" algn="l"/>
              </a:tabLst>
            </a:pPr>
            <a:r>
              <a:rPr sz="2800" spc="-10" dirty="0">
                <a:latin typeface="Times New Roman"/>
                <a:cs typeface="Times New Roman"/>
              </a:rPr>
              <a:t>Urine</a:t>
            </a:r>
            <a:endParaRPr sz="2800">
              <a:latin typeface="Times New Roman"/>
              <a:cs typeface="Times New Roman"/>
            </a:endParaRPr>
          </a:p>
          <a:p>
            <a:pPr marL="810895" lvl="1" indent="-341630">
              <a:lnSpc>
                <a:spcPct val="100000"/>
              </a:lnSpc>
              <a:spcBef>
                <a:spcPts val="710"/>
              </a:spcBef>
              <a:buFont typeface="Comic Sans MS"/>
              <a:buChar char="•"/>
              <a:tabLst>
                <a:tab pos="810895" algn="l"/>
              </a:tabLst>
            </a:pPr>
            <a:r>
              <a:rPr sz="2400" dirty="0">
                <a:latin typeface="Times New Roman"/>
                <a:cs typeface="Times New Roman"/>
              </a:rPr>
              <a:t>Collected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plain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vacuette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50296" y="6738617"/>
            <a:ext cx="2520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25" dirty="0">
                <a:latin typeface="Verdana"/>
                <a:cs typeface="Verdana"/>
              </a:rPr>
              <a:t>13</a:t>
            </a:r>
            <a:endParaRPr sz="140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199" y="3886199"/>
            <a:ext cx="9144000" cy="3429000"/>
          </a:xfrm>
          <a:custGeom>
            <a:avLst/>
            <a:gdLst/>
            <a:ahLst/>
            <a:cxnLst/>
            <a:rect l="l" t="t" r="r" b="b"/>
            <a:pathLst>
              <a:path w="9144000" h="3429000">
                <a:moveTo>
                  <a:pt x="9143999" y="3428999"/>
                </a:moveTo>
                <a:lnTo>
                  <a:pt x="9143999" y="0"/>
                </a:lnTo>
                <a:lnTo>
                  <a:pt x="0" y="0"/>
                </a:lnTo>
                <a:lnTo>
                  <a:pt x="0" y="3428999"/>
                </a:lnTo>
                <a:lnTo>
                  <a:pt x="9143999" y="3428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93139" y="1065376"/>
            <a:ext cx="5861685" cy="587756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  <a:tabLst>
                <a:tab pos="1619885" algn="l"/>
              </a:tabLst>
            </a:pPr>
            <a:r>
              <a:rPr sz="3200" spc="-25" dirty="0">
                <a:latin typeface="Times New Roman"/>
                <a:cs typeface="Times New Roman"/>
              </a:rPr>
              <a:t>Types</a:t>
            </a:r>
            <a:r>
              <a:rPr sz="3200" spc="-155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of</a:t>
            </a:r>
            <a:r>
              <a:rPr sz="3200" dirty="0">
                <a:latin typeface="Times New Roman"/>
                <a:cs typeface="Times New Roman"/>
              </a:rPr>
              <a:t>	Heparin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vacuette</a:t>
            </a:r>
            <a:endParaRPr sz="32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</a:tabLst>
            </a:pPr>
            <a:r>
              <a:rPr sz="3200" spc="-10" dirty="0">
                <a:latin typeface="Times New Roman"/>
                <a:cs typeface="Times New Roman"/>
              </a:rPr>
              <a:t>Ammonium</a:t>
            </a:r>
            <a:endParaRPr sz="32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</a:tabLst>
            </a:pPr>
            <a:r>
              <a:rPr sz="3200" dirty="0">
                <a:latin typeface="Times New Roman"/>
                <a:cs typeface="Times New Roman"/>
              </a:rPr>
              <a:t>Lithium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=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Lithium+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heparin</a:t>
            </a:r>
            <a:endParaRPr sz="3200">
              <a:latin typeface="Times New Roman"/>
              <a:cs typeface="Times New Roman"/>
            </a:endParaRPr>
          </a:p>
          <a:p>
            <a:pPr marL="12700" marR="1190625" indent="342265">
              <a:lnSpc>
                <a:spcPct val="120000"/>
              </a:lnSpc>
              <a:buFont typeface="Arial"/>
              <a:buChar char="•"/>
              <a:tabLst>
                <a:tab pos="354965" algn="l"/>
              </a:tabLst>
            </a:pPr>
            <a:r>
              <a:rPr sz="3200" dirty="0">
                <a:latin typeface="Times New Roman"/>
                <a:cs typeface="Times New Roman"/>
              </a:rPr>
              <a:t>Sodium=Sodium+</a:t>
            </a:r>
            <a:r>
              <a:rPr sz="3200" spc="-114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heparin </a:t>
            </a:r>
            <a:r>
              <a:rPr sz="3200" dirty="0">
                <a:latin typeface="Times New Roman"/>
                <a:cs typeface="Times New Roman"/>
              </a:rPr>
              <a:t>For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measure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sodium</a:t>
            </a:r>
            <a:endParaRPr sz="32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</a:tabLst>
            </a:pPr>
            <a:r>
              <a:rPr sz="3200" dirty="0">
                <a:latin typeface="Times New Roman"/>
                <a:cs typeface="Times New Roman"/>
              </a:rPr>
              <a:t>lithium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heparin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vacuette</a:t>
            </a:r>
            <a:endParaRPr sz="32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</a:tabLst>
            </a:pPr>
            <a:r>
              <a:rPr sz="3200" dirty="0">
                <a:latin typeface="Times New Roman"/>
                <a:cs typeface="Times New Roman"/>
              </a:rPr>
              <a:t>ammonium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heparin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vacuette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25"/>
              </a:spcBef>
            </a:pPr>
            <a:endParaRPr sz="3200">
              <a:latin typeface="Times New Roman"/>
              <a:cs typeface="Times New Roman"/>
            </a:endParaRPr>
          </a:p>
          <a:p>
            <a:pPr marL="12700" marR="5080">
              <a:lnSpc>
                <a:spcPct val="120000"/>
              </a:lnSpc>
            </a:pPr>
            <a:r>
              <a:rPr sz="3200" b="1" dirty="0">
                <a:latin typeface="Times New Roman"/>
                <a:cs typeface="Times New Roman"/>
              </a:rPr>
              <a:t>Use</a:t>
            </a:r>
            <a:r>
              <a:rPr sz="3200" b="1" spc="-4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of</a:t>
            </a:r>
            <a:r>
              <a:rPr sz="3200" b="1" spc="-3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sodium</a:t>
            </a:r>
            <a:r>
              <a:rPr sz="3200" b="1" spc="-3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vacuette</a:t>
            </a:r>
            <a:r>
              <a:rPr sz="3200" b="1" spc="-6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gives</a:t>
            </a:r>
            <a:r>
              <a:rPr sz="3200" b="1" spc="-40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false </a:t>
            </a:r>
            <a:r>
              <a:rPr sz="3200" b="1" dirty="0">
                <a:latin typeface="Times New Roman"/>
                <a:cs typeface="Times New Roman"/>
              </a:rPr>
              <a:t>high</a:t>
            </a:r>
            <a:r>
              <a:rPr sz="3200" b="1" spc="-5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sodium</a:t>
            </a:r>
            <a:r>
              <a:rPr sz="3200" b="1" spc="-35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concentration.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139" y="740155"/>
            <a:ext cx="62541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Routinely</a:t>
            </a:r>
            <a:r>
              <a:rPr sz="3600" spc="-130" dirty="0"/>
              <a:t> </a:t>
            </a:r>
            <a:r>
              <a:rPr sz="3600" dirty="0"/>
              <a:t>measured</a:t>
            </a:r>
            <a:r>
              <a:rPr sz="3600" spc="-110" dirty="0"/>
              <a:t> </a:t>
            </a:r>
            <a:r>
              <a:rPr sz="3600" spc="-10" dirty="0"/>
              <a:t>electrolytes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457199" y="3886199"/>
            <a:ext cx="9144000" cy="3429000"/>
          </a:xfrm>
          <a:custGeom>
            <a:avLst/>
            <a:gdLst/>
            <a:ahLst/>
            <a:cxnLst/>
            <a:rect l="l" t="t" r="r" b="b"/>
            <a:pathLst>
              <a:path w="9144000" h="3429000">
                <a:moveTo>
                  <a:pt x="9143999" y="3428999"/>
                </a:moveTo>
                <a:lnTo>
                  <a:pt x="9143999" y="0"/>
                </a:lnTo>
                <a:lnTo>
                  <a:pt x="0" y="0"/>
                </a:lnTo>
                <a:lnTo>
                  <a:pt x="0" y="3428999"/>
                </a:lnTo>
                <a:lnTo>
                  <a:pt x="9143999" y="3428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93139" y="1622551"/>
            <a:ext cx="5375910" cy="453390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400" b="1" spc="-10" dirty="0">
                <a:latin typeface="Times New Roman"/>
                <a:cs typeface="Times New Roman"/>
              </a:rPr>
              <a:t>Sodium</a:t>
            </a:r>
            <a:endParaRPr sz="2400">
              <a:latin typeface="Times New Roman"/>
              <a:cs typeface="Times New Roman"/>
            </a:endParaRPr>
          </a:p>
          <a:p>
            <a:pPr marL="754380" indent="-285115">
              <a:lnSpc>
                <a:spcPct val="100000"/>
              </a:lnSpc>
              <a:spcBef>
                <a:spcPts val="600"/>
              </a:spcBef>
              <a:buFont typeface="Comic Sans MS"/>
              <a:buChar char="–"/>
              <a:tabLst>
                <a:tab pos="754380" algn="l"/>
              </a:tabLst>
            </a:pPr>
            <a:r>
              <a:rPr sz="2400" dirty="0">
                <a:latin typeface="Times New Roman"/>
                <a:cs typeface="Times New Roman"/>
              </a:rPr>
              <a:t>(90%)Major</a:t>
            </a:r>
            <a:r>
              <a:rPr sz="2400" spc="-14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cation</a:t>
            </a:r>
            <a:endParaRPr sz="2400">
              <a:latin typeface="Times New Roman"/>
              <a:cs typeface="Times New Roman"/>
            </a:endParaRPr>
          </a:p>
          <a:p>
            <a:pPr marL="12700" marR="748030" indent="741680">
              <a:lnSpc>
                <a:spcPts val="3679"/>
              </a:lnSpc>
              <a:spcBef>
                <a:spcPts val="55"/>
              </a:spcBef>
              <a:buFont typeface="Comic Sans MS"/>
              <a:buChar char="–"/>
              <a:tabLst>
                <a:tab pos="754380" algn="l"/>
              </a:tabLst>
            </a:pPr>
            <a:r>
              <a:rPr sz="2400" dirty="0">
                <a:latin typeface="Times New Roman"/>
                <a:cs typeface="Times New Roman"/>
              </a:rPr>
              <a:t>Extracellular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fluid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outside</a:t>
            </a:r>
            <a:r>
              <a:rPr sz="2400" b="1" spc="-4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cells </a:t>
            </a:r>
            <a:r>
              <a:rPr sz="2400" b="1" dirty="0">
                <a:latin typeface="Times New Roman"/>
                <a:cs typeface="Times New Roman"/>
              </a:rPr>
              <a:t>Normal</a:t>
            </a:r>
            <a:r>
              <a:rPr sz="2400" b="1" spc="-6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values</a:t>
            </a:r>
            <a:endParaRPr sz="2400">
              <a:latin typeface="Times New Roman"/>
              <a:cs typeface="Times New Roman"/>
            </a:endParaRPr>
          </a:p>
          <a:p>
            <a:pPr marL="754380" indent="-285115">
              <a:lnSpc>
                <a:spcPct val="100000"/>
              </a:lnSpc>
              <a:spcBef>
                <a:spcPts val="445"/>
              </a:spcBef>
              <a:buFont typeface="Comic Sans MS"/>
              <a:buChar char="–"/>
              <a:tabLst>
                <a:tab pos="754380" algn="l"/>
              </a:tabLst>
            </a:pPr>
            <a:r>
              <a:rPr sz="2400" dirty="0">
                <a:latin typeface="Times New Roman"/>
                <a:cs typeface="Times New Roman"/>
              </a:rPr>
              <a:t>Serum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10" dirty="0">
                <a:latin typeface="Times New Roman"/>
                <a:cs typeface="Times New Roman"/>
              </a:rPr>
              <a:t> 135-</a:t>
            </a:r>
            <a:r>
              <a:rPr sz="2400" dirty="0">
                <a:latin typeface="Times New Roman"/>
                <a:cs typeface="Times New Roman"/>
              </a:rPr>
              <a:t>145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mEq/L</a:t>
            </a:r>
            <a:endParaRPr sz="2400">
              <a:latin typeface="Times New Roman"/>
              <a:cs typeface="Times New Roman"/>
            </a:endParaRPr>
          </a:p>
          <a:p>
            <a:pPr marL="754380" indent="-285115">
              <a:lnSpc>
                <a:spcPct val="100000"/>
              </a:lnSpc>
              <a:spcBef>
                <a:spcPts val="695"/>
              </a:spcBef>
              <a:buFont typeface="Comic Sans MS"/>
              <a:buChar char="–"/>
              <a:tabLst>
                <a:tab pos="754380" algn="l"/>
              </a:tabLst>
            </a:pPr>
            <a:r>
              <a:rPr sz="2400" dirty="0">
                <a:latin typeface="Times New Roman"/>
                <a:cs typeface="Times New Roman"/>
              </a:rPr>
              <a:t>Urine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(24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hr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)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40-</a:t>
            </a:r>
            <a:r>
              <a:rPr sz="2400" dirty="0">
                <a:latin typeface="Times New Roman"/>
                <a:cs typeface="Times New Roman"/>
              </a:rPr>
              <a:t>220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mEq/L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400" b="1" spc="-10" dirty="0">
                <a:latin typeface="Times New Roman"/>
                <a:cs typeface="Times New Roman"/>
              </a:rPr>
              <a:t>Functions</a:t>
            </a:r>
            <a:endParaRPr sz="2400">
              <a:latin typeface="Times New Roman"/>
              <a:cs typeface="Times New Roman"/>
            </a:endParaRPr>
          </a:p>
          <a:p>
            <a:pPr marL="754380" indent="-285115">
              <a:lnSpc>
                <a:spcPct val="100000"/>
              </a:lnSpc>
              <a:spcBef>
                <a:spcPts val="705"/>
              </a:spcBef>
              <a:buFont typeface="Comic Sans MS"/>
              <a:buChar char="–"/>
              <a:tabLst>
                <a:tab pos="754380" algn="l"/>
              </a:tabLst>
            </a:pPr>
            <a:r>
              <a:rPr sz="2400" dirty="0">
                <a:latin typeface="Times New Roman"/>
                <a:cs typeface="Times New Roman"/>
              </a:rPr>
              <a:t>Influence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regulation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body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water</a:t>
            </a:r>
            <a:endParaRPr sz="2400">
              <a:latin typeface="Times New Roman"/>
              <a:cs typeface="Times New Roman"/>
            </a:endParaRPr>
          </a:p>
          <a:p>
            <a:pPr marL="754380" indent="-285115">
              <a:lnSpc>
                <a:spcPct val="100000"/>
              </a:lnSpc>
              <a:spcBef>
                <a:spcPts val="700"/>
              </a:spcBef>
              <a:buFont typeface="Comic Sans MS"/>
              <a:buChar char="–"/>
              <a:tabLst>
                <a:tab pos="754380" algn="l"/>
              </a:tabLst>
            </a:pPr>
            <a:r>
              <a:rPr sz="2400" dirty="0">
                <a:latin typeface="Times New Roman"/>
                <a:cs typeface="Times New Roman"/>
              </a:rPr>
              <a:t>Osmotic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activity</a:t>
            </a:r>
            <a:endParaRPr sz="2400">
              <a:latin typeface="Times New Roman"/>
              <a:cs typeface="Times New Roman"/>
            </a:endParaRPr>
          </a:p>
          <a:p>
            <a:pPr marL="754380" indent="-285115">
              <a:lnSpc>
                <a:spcPct val="100000"/>
              </a:lnSpc>
              <a:spcBef>
                <a:spcPts val="695"/>
              </a:spcBef>
              <a:buFont typeface="Comic Sans MS"/>
              <a:buChar char="–"/>
              <a:tabLst>
                <a:tab pos="754380" algn="l"/>
              </a:tabLst>
            </a:pPr>
            <a:r>
              <a:rPr sz="2400" dirty="0">
                <a:latin typeface="Times New Roman"/>
                <a:cs typeface="Times New Roman"/>
              </a:rPr>
              <a:t>Central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-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Neuromuscular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activity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50296" y="6738617"/>
            <a:ext cx="2520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25" dirty="0">
                <a:latin typeface="Verdana"/>
                <a:cs typeface="Verdana"/>
              </a:rPr>
              <a:t>15</a:t>
            </a:r>
            <a:endParaRPr sz="140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93264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Hyponatremia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457199" y="3886199"/>
            <a:ext cx="9144000" cy="3429000"/>
          </a:xfrm>
          <a:custGeom>
            <a:avLst/>
            <a:gdLst/>
            <a:ahLst/>
            <a:cxnLst/>
            <a:rect l="l" t="t" r="r" b="b"/>
            <a:pathLst>
              <a:path w="9144000" h="3429000">
                <a:moveTo>
                  <a:pt x="9143999" y="3428999"/>
                </a:moveTo>
                <a:lnTo>
                  <a:pt x="9143999" y="0"/>
                </a:lnTo>
                <a:lnTo>
                  <a:pt x="0" y="0"/>
                </a:lnTo>
                <a:lnTo>
                  <a:pt x="0" y="3428999"/>
                </a:lnTo>
                <a:lnTo>
                  <a:pt x="9143999" y="3428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750296" y="6738617"/>
            <a:ext cx="2520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25" dirty="0">
                <a:latin typeface="Verdana"/>
                <a:cs typeface="Verdana"/>
              </a:rPr>
              <a:t>16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3139" y="1986787"/>
            <a:ext cx="7650480" cy="4385945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353695" indent="-340995">
              <a:lnSpc>
                <a:spcPct val="100000"/>
              </a:lnSpc>
              <a:spcBef>
                <a:spcPts val="795"/>
              </a:spcBef>
              <a:buFont typeface="Wingdings"/>
              <a:buChar char=""/>
              <a:tabLst>
                <a:tab pos="353695" algn="l"/>
                <a:tab pos="3416935" algn="l"/>
              </a:tabLst>
            </a:pPr>
            <a:r>
              <a:rPr sz="3600" b="1" spc="-10" dirty="0">
                <a:latin typeface="Times New Roman"/>
                <a:cs typeface="Times New Roman"/>
              </a:rPr>
              <a:t>Hyponatremia</a:t>
            </a:r>
            <a:r>
              <a:rPr sz="3600" b="1" dirty="0">
                <a:latin typeface="Times New Roman"/>
                <a:cs typeface="Times New Roman"/>
              </a:rPr>
              <a:t>	&lt;135</a:t>
            </a:r>
            <a:r>
              <a:rPr sz="3600" b="1" spc="-10" dirty="0">
                <a:latin typeface="Times New Roman"/>
                <a:cs typeface="Times New Roman"/>
              </a:rPr>
              <a:t> mEq/L</a:t>
            </a:r>
            <a:endParaRPr sz="3600">
              <a:latin typeface="Times New Roman"/>
              <a:cs typeface="Times New Roman"/>
            </a:endParaRPr>
          </a:p>
          <a:p>
            <a:pPr marL="753110" lvl="1" indent="-283845">
              <a:lnSpc>
                <a:spcPct val="100000"/>
              </a:lnSpc>
              <a:spcBef>
                <a:spcPts val="695"/>
              </a:spcBef>
              <a:buFont typeface="Comic Sans MS"/>
              <a:buChar char="–"/>
              <a:tabLst>
                <a:tab pos="753110" algn="l"/>
              </a:tabLst>
            </a:pPr>
            <a:r>
              <a:rPr sz="3600" dirty="0">
                <a:latin typeface="Times New Roman"/>
                <a:cs typeface="Times New Roman"/>
              </a:rPr>
              <a:t>Increased</a:t>
            </a:r>
            <a:r>
              <a:rPr sz="3600" spc="-9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Na+</a:t>
            </a:r>
            <a:r>
              <a:rPr sz="3600" spc="-90" dirty="0">
                <a:latin typeface="Times New Roman"/>
                <a:cs typeface="Times New Roman"/>
              </a:rPr>
              <a:t> </a:t>
            </a:r>
            <a:r>
              <a:rPr sz="3600" spc="-20" dirty="0">
                <a:latin typeface="Times New Roman"/>
                <a:cs typeface="Times New Roman"/>
              </a:rPr>
              <a:t>loss</a:t>
            </a:r>
            <a:endParaRPr sz="3600">
              <a:latin typeface="Times New Roman"/>
              <a:cs typeface="Times New Roman"/>
            </a:endParaRPr>
          </a:p>
          <a:p>
            <a:pPr marL="753110" lvl="1" indent="-283845">
              <a:lnSpc>
                <a:spcPct val="100000"/>
              </a:lnSpc>
              <a:spcBef>
                <a:spcPts val="695"/>
              </a:spcBef>
              <a:buFont typeface="Comic Sans MS"/>
              <a:buChar char="–"/>
              <a:tabLst>
                <a:tab pos="753110" algn="l"/>
              </a:tabLst>
            </a:pPr>
            <a:r>
              <a:rPr sz="3600" spc="-10" dirty="0">
                <a:latin typeface="Times New Roman"/>
                <a:cs typeface="Times New Roman"/>
              </a:rPr>
              <a:t>Causes</a:t>
            </a:r>
            <a:endParaRPr sz="3600">
              <a:latin typeface="Times New Roman"/>
              <a:cs typeface="Times New Roman"/>
            </a:endParaRPr>
          </a:p>
          <a:p>
            <a:pPr marL="1153160" lvl="2" indent="-226695">
              <a:lnSpc>
                <a:spcPct val="100000"/>
              </a:lnSpc>
              <a:spcBef>
                <a:spcPts val="505"/>
              </a:spcBef>
              <a:buFont typeface="Arial"/>
              <a:buChar char="•"/>
              <a:tabLst>
                <a:tab pos="1153160" algn="l"/>
              </a:tabLst>
            </a:pPr>
            <a:r>
              <a:rPr sz="3600" dirty="0">
                <a:latin typeface="Times New Roman"/>
                <a:cs typeface="Times New Roman"/>
              </a:rPr>
              <a:t>Diabetes</a:t>
            </a:r>
            <a:r>
              <a:rPr sz="3600" spc="-120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mellitus</a:t>
            </a:r>
            <a:endParaRPr sz="3600">
              <a:latin typeface="Times New Roman"/>
              <a:cs typeface="Times New Roman"/>
            </a:endParaRPr>
          </a:p>
          <a:p>
            <a:pPr marL="1153160" lvl="2" indent="-226695">
              <a:lnSpc>
                <a:spcPct val="100000"/>
              </a:lnSpc>
              <a:spcBef>
                <a:spcPts val="505"/>
              </a:spcBef>
              <a:buFont typeface="Arial"/>
              <a:buChar char="•"/>
              <a:tabLst>
                <a:tab pos="1153160" algn="l"/>
              </a:tabLst>
            </a:pPr>
            <a:r>
              <a:rPr sz="3600" dirty="0">
                <a:latin typeface="Times New Roman"/>
                <a:cs typeface="Times New Roman"/>
              </a:rPr>
              <a:t>Diabetic</a:t>
            </a:r>
            <a:r>
              <a:rPr sz="3600" spc="-114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Ketoacidosis</a:t>
            </a:r>
            <a:endParaRPr sz="3600">
              <a:latin typeface="Times New Roman"/>
              <a:cs typeface="Times New Roman"/>
            </a:endParaRPr>
          </a:p>
          <a:p>
            <a:pPr marL="1383665">
              <a:lnSpc>
                <a:spcPct val="100000"/>
              </a:lnSpc>
              <a:spcBef>
                <a:spcPts val="490"/>
              </a:spcBef>
            </a:pPr>
            <a:r>
              <a:rPr sz="3600" dirty="0">
                <a:latin typeface="Arial"/>
                <a:cs typeface="Arial"/>
              </a:rPr>
              <a:t>–</a:t>
            </a:r>
            <a:r>
              <a:rPr sz="3600" dirty="0">
                <a:latin typeface="Times New Roman"/>
                <a:cs typeface="Times New Roman"/>
              </a:rPr>
              <a:t>-</a:t>
            </a:r>
            <a:r>
              <a:rPr sz="3600" spc="-6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Because</a:t>
            </a:r>
            <a:r>
              <a:rPr sz="3600" spc="-3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of</a:t>
            </a:r>
            <a:r>
              <a:rPr sz="3600" spc="-45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diuresis</a:t>
            </a:r>
            <a:endParaRPr sz="3600">
              <a:latin typeface="Times New Roman"/>
              <a:cs typeface="Times New Roman"/>
            </a:endParaRPr>
          </a:p>
          <a:p>
            <a:pPr marL="1153160" lvl="2" indent="-226695">
              <a:lnSpc>
                <a:spcPct val="100000"/>
              </a:lnSpc>
              <a:spcBef>
                <a:spcPts val="505"/>
              </a:spcBef>
              <a:buFont typeface="Arial"/>
              <a:buChar char="•"/>
              <a:tabLst>
                <a:tab pos="1153160" algn="l"/>
              </a:tabLst>
            </a:pPr>
            <a:r>
              <a:rPr sz="3600" dirty="0">
                <a:latin typeface="Times New Roman"/>
                <a:cs typeface="Times New Roman"/>
              </a:rPr>
              <a:t>Severe</a:t>
            </a:r>
            <a:r>
              <a:rPr sz="3600" spc="-8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diarrhea</a:t>
            </a:r>
            <a:r>
              <a:rPr sz="3600" spc="-6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&amp;</a:t>
            </a:r>
            <a:r>
              <a:rPr sz="3600" spc="-7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Severe</a:t>
            </a:r>
            <a:r>
              <a:rPr sz="3600" spc="-125" dirty="0">
                <a:latin typeface="Times New Roman"/>
                <a:cs typeface="Times New Roman"/>
              </a:rPr>
              <a:t> </a:t>
            </a:r>
            <a:r>
              <a:rPr sz="3600" spc="-25" dirty="0">
                <a:latin typeface="Times New Roman"/>
                <a:cs typeface="Times New Roman"/>
              </a:rPr>
              <a:t>Vomiting</a:t>
            </a:r>
            <a:endParaRPr sz="36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21938" y="923035"/>
            <a:ext cx="4645662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Hypernatremia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93139" y="2075179"/>
            <a:ext cx="47390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3060" indent="-340360">
              <a:lnSpc>
                <a:spcPct val="100000"/>
              </a:lnSpc>
              <a:spcBef>
                <a:spcPts val="100"/>
              </a:spcBef>
              <a:buFont typeface="Comic Sans MS"/>
              <a:buChar char="•"/>
              <a:tabLst>
                <a:tab pos="353060" algn="l"/>
                <a:tab pos="2310765" algn="l"/>
                <a:tab pos="4014470" algn="l"/>
              </a:tabLst>
            </a:pPr>
            <a:r>
              <a:rPr sz="3600" spc="-10" dirty="0">
                <a:latin typeface="Times New Roman"/>
                <a:cs typeface="Times New Roman"/>
              </a:rPr>
              <a:t>Excess</a:t>
            </a:r>
            <a:r>
              <a:rPr sz="3600" dirty="0">
                <a:latin typeface="Times New Roman"/>
                <a:cs typeface="Times New Roman"/>
              </a:rPr>
              <a:t>	</a:t>
            </a:r>
            <a:r>
              <a:rPr sz="3600" spc="-20" dirty="0">
                <a:latin typeface="Times New Roman"/>
                <a:cs typeface="Times New Roman"/>
              </a:rPr>
              <a:t>water</a:t>
            </a:r>
            <a:r>
              <a:rPr sz="3600" dirty="0">
                <a:latin typeface="Times New Roman"/>
                <a:cs typeface="Times New Roman"/>
              </a:rPr>
              <a:t>	</a:t>
            </a:r>
            <a:r>
              <a:rPr sz="3600" spc="-20" dirty="0">
                <a:latin typeface="Times New Roman"/>
                <a:cs typeface="Times New Roman"/>
              </a:rPr>
              <a:t>loss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94193" y="2075179"/>
            <a:ext cx="26682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99970" algn="l"/>
              </a:tabLst>
            </a:pPr>
            <a:r>
              <a:rPr sz="3600" spc="-10" dirty="0">
                <a:latin typeface="Times New Roman"/>
                <a:cs typeface="Times New Roman"/>
              </a:rPr>
              <a:t>resulting</a:t>
            </a:r>
            <a:r>
              <a:rPr sz="3600" dirty="0">
                <a:latin typeface="Times New Roman"/>
                <a:cs typeface="Times New Roman"/>
              </a:rPr>
              <a:t>	</a:t>
            </a:r>
            <a:r>
              <a:rPr sz="3600" spc="-25" dirty="0">
                <a:latin typeface="Times New Roman"/>
                <a:cs typeface="Times New Roman"/>
              </a:rPr>
              <a:t>in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34515" y="2623819"/>
            <a:ext cx="56095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latin typeface="Times New Roman"/>
                <a:cs typeface="Times New Roman"/>
              </a:rPr>
              <a:t>dehydration</a:t>
            </a:r>
            <a:r>
              <a:rPr sz="3600" spc="-12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(relative</a:t>
            </a:r>
            <a:r>
              <a:rPr sz="3600" spc="-110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increase)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50339" y="3248658"/>
            <a:ext cx="6263640" cy="2997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5910" marR="48895" indent="-283845">
              <a:lnSpc>
                <a:spcPct val="100000"/>
              </a:lnSpc>
              <a:spcBef>
                <a:spcPts val="100"/>
              </a:spcBef>
              <a:buFont typeface="Comic Sans MS"/>
              <a:buChar char="–"/>
              <a:tabLst>
                <a:tab pos="297180" algn="l"/>
                <a:tab pos="2958465" algn="l"/>
                <a:tab pos="4224655" algn="l"/>
              </a:tabLst>
            </a:pPr>
            <a:r>
              <a:rPr sz="3600" spc="-10" dirty="0">
                <a:latin typeface="Times New Roman"/>
                <a:cs typeface="Times New Roman"/>
              </a:rPr>
              <a:t>Dehydration</a:t>
            </a:r>
            <a:r>
              <a:rPr sz="3600" dirty="0">
                <a:latin typeface="Times New Roman"/>
                <a:cs typeface="Times New Roman"/>
              </a:rPr>
              <a:t>	</a:t>
            </a:r>
            <a:r>
              <a:rPr sz="3600" spc="-20" dirty="0">
                <a:latin typeface="Times New Roman"/>
                <a:cs typeface="Times New Roman"/>
              </a:rPr>
              <a:t>from</a:t>
            </a:r>
            <a:r>
              <a:rPr sz="3600" dirty="0">
                <a:latin typeface="Times New Roman"/>
                <a:cs typeface="Times New Roman"/>
              </a:rPr>
              <a:t>	</a:t>
            </a:r>
            <a:r>
              <a:rPr sz="3600" spc="-10" dirty="0">
                <a:latin typeface="Times New Roman"/>
                <a:cs typeface="Times New Roman"/>
              </a:rPr>
              <a:t>inadequate 	intake</a:t>
            </a:r>
            <a:endParaRPr sz="3600">
              <a:latin typeface="Times New Roman"/>
              <a:cs typeface="Times New Roman"/>
            </a:endParaRPr>
          </a:p>
          <a:p>
            <a:pPr marL="296545" indent="-283845">
              <a:lnSpc>
                <a:spcPct val="100000"/>
              </a:lnSpc>
              <a:spcBef>
                <a:spcPts val="600"/>
              </a:spcBef>
              <a:buFont typeface="Comic Sans MS"/>
              <a:buChar char="–"/>
              <a:tabLst>
                <a:tab pos="296545" algn="l"/>
              </a:tabLst>
            </a:pPr>
            <a:r>
              <a:rPr sz="3600" dirty="0">
                <a:latin typeface="Times New Roman"/>
                <a:cs typeface="Times New Roman"/>
              </a:rPr>
              <a:t>Dehydration</a:t>
            </a:r>
            <a:r>
              <a:rPr sz="3600" spc="-9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due</a:t>
            </a:r>
            <a:r>
              <a:rPr sz="3600" spc="-10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severe</a:t>
            </a:r>
            <a:r>
              <a:rPr sz="3600" spc="-90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diarrhea</a:t>
            </a:r>
            <a:endParaRPr sz="3600">
              <a:latin typeface="Times New Roman"/>
              <a:cs typeface="Times New Roman"/>
            </a:endParaRPr>
          </a:p>
          <a:p>
            <a:pPr marL="296545" indent="-283845">
              <a:lnSpc>
                <a:spcPct val="100000"/>
              </a:lnSpc>
              <a:spcBef>
                <a:spcPts val="600"/>
              </a:spcBef>
              <a:buFont typeface="Comic Sans MS"/>
              <a:buChar char="–"/>
              <a:tabLst>
                <a:tab pos="296545" algn="l"/>
              </a:tabLst>
            </a:pPr>
            <a:r>
              <a:rPr sz="3600" dirty="0">
                <a:latin typeface="Times New Roman"/>
                <a:cs typeface="Times New Roman"/>
              </a:rPr>
              <a:t>Diabetes</a:t>
            </a:r>
            <a:r>
              <a:rPr sz="3600" spc="-120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insipidus</a:t>
            </a:r>
            <a:endParaRPr sz="3600">
              <a:latin typeface="Times New Roman"/>
              <a:cs typeface="Times New Roman"/>
            </a:endParaRPr>
          </a:p>
          <a:p>
            <a:pPr marL="296545" indent="-283845">
              <a:lnSpc>
                <a:spcPct val="100000"/>
              </a:lnSpc>
              <a:spcBef>
                <a:spcPts val="600"/>
              </a:spcBef>
              <a:buFont typeface="Comic Sans MS"/>
              <a:buChar char="–"/>
              <a:tabLst>
                <a:tab pos="296545" algn="l"/>
              </a:tabLst>
            </a:pPr>
            <a:r>
              <a:rPr sz="3600" spc="-10" dirty="0">
                <a:latin typeface="Times New Roman"/>
                <a:cs typeface="Times New Roman"/>
              </a:rPr>
              <a:t>Burns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020300" y="3248658"/>
            <a:ext cx="10420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0" dirty="0">
                <a:latin typeface="Times New Roman"/>
                <a:cs typeface="Times New Roman"/>
              </a:rPr>
              <a:t>water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50296" y="6738617"/>
            <a:ext cx="2520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25" dirty="0">
                <a:latin typeface="Verdana"/>
                <a:cs typeface="Verdana"/>
              </a:rPr>
              <a:t>17</a:t>
            </a:r>
            <a:endParaRPr sz="140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22323" y="1314703"/>
            <a:ext cx="270002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098675" algn="l"/>
              </a:tabLst>
            </a:pPr>
            <a:r>
              <a:rPr sz="3200" spc="-10" dirty="0"/>
              <a:t>Potassium</a:t>
            </a:r>
            <a:r>
              <a:rPr sz="3200" dirty="0"/>
              <a:t>	</a:t>
            </a:r>
            <a:r>
              <a:rPr sz="3200" spc="-25" dirty="0"/>
              <a:t>(K)</a:t>
            </a:r>
            <a:endParaRPr sz="3200"/>
          </a:p>
        </p:txBody>
      </p:sp>
      <p:sp>
        <p:nvSpPr>
          <p:cNvPr id="3" name="object 3"/>
          <p:cNvSpPr/>
          <p:nvPr/>
        </p:nvSpPr>
        <p:spPr>
          <a:xfrm>
            <a:off x="457199" y="3886199"/>
            <a:ext cx="9144000" cy="3429000"/>
          </a:xfrm>
          <a:custGeom>
            <a:avLst/>
            <a:gdLst/>
            <a:ahLst/>
            <a:cxnLst/>
            <a:rect l="l" t="t" r="r" b="b"/>
            <a:pathLst>
              <a:path w="9144000" h="3429000">
                <a:moveTo>
                  <a:pt x="9143999" y="3428999"/>
                </a:moveTo>
                <a:lnTo>
                  <a:pt x="9143999" y="0"/>
                </a:lnTo>
                <a:lnTo>
                  <a:pt x="0" y="0"/>
                </a:lnTo>
                <a:lnTo>
                  <a:pt x="0" y="3428999"/>
                </a:lnTo>
                <a:lnTo>
                  <a:pt x="9143999" y="3428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678939" y="1802992"/>
            <a:ext cx="6878955" cy="4637405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296545" indent="-283845">
              <a:lnSpc>
                <a:spcPct val="100000"/>
              </a:lnSpc>
              <a:spcBef>
                <a:spcPts val="795"/>
              </a:spcBef>
              <a:buFont typeface="Arial"/>
              <a:buChar char="•"/>
              <a:tabLst>
                <a:tab pos="296545" algn="l"/>
              </a:tabLst>
            </a:pPr>
            <a:r>
              <a:rPr sz="3200" dirty="0">
                <a:latin typeface="Times New Roman"/>
                <a:cs typeface="Times New Roman"/>
              </a:rPr>
              <a:t>(2%)major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cation</a:t>
            </a:r>
            <a:endParaRPr sz="3200">
              <a:latin typeface="Times New Roman"/>
              <a:cs typeface="Times New Roman"/>
            </a:endParaRPr>
          </a:p>
          <a:p>
            <a:pPr marL="12700" marR="1911985" indent="283845">
              <a:lnSpc>
                <a:spcPts val="4550"/>
              </a:lnSpc>
              <a:spcBef>
                <a:spcPts val="254"/>
              </a:spcBef>
              <a:buFont typeface="Arial"/>
              <a:buChar char="•"/>
              <a:tabLst>
                <a:tab pos="296545" algn="l"/>
              </a:tabLst>
            </a:pPr>
            <a:r>
              <a:rPr sz="3200" dirty="0">
                <a:latin typeface="Times New Roman"/>
                <a:cs typeface="Times New Roman"/>
              </a:rPr>
              <a:t>Intracellular</a:t>
            </a:r>
            <a:r>
              <a:rPr sz="3200" spc="-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fluid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inside</a:t>
            </a:r>
            <a:r>
              <a:rPr sz="3200" b="1" spc="-40" dirty="0">
                <a:latin typeface="Times New Roman"/>
                <a:cs typeface="Times New Roman"/>
              </a:rPr>
              <a:t> </a:t>
            </a:r>
            <a:r>
              <a:rPr sz="3200" b="1" spc="-20" dirty="0">
                <a:latin typeface="Times New Roman"/>
                <a:cs typeface="Times New Roman"/>
              </a:rPr>
              <a:t>cell </a:t>
            </a:r>
            <a:r>
              <a:rPr sz="3200" b="1" dirty="0">
                <a:latin typeface="Times New Roman"/>
                <a:cs typeface="Times New Roman"/>
              </a:rPr>
              <a:t>Normal</a:t>
            </a:r>
            <a:r>
              <a:rPr sz="3200" b="1" spc="-40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value</a:t>
            </a:r>
            <a:endParaRPr sz="3200">
              <a:latin typeface="Times New Roman"/>
              <a:cs typeface="Times New Roman"/>
            </a:endParaRPr>
          </a:p>
          <a:p>
            <a:pPr marL="296545" indent="-283845">
              <a:lnSpc>
                <a:spcPct val="100000"/>
              </a:lnSpc>
              <a:spcBef>
                <a:spcPts val="425"/>
              </a:spcBef>
              <a:buFont typeface="Arial"/>
              <a:buChar char="•"/>
              <a:tabLst>
                <a:tab pos="296545" algn="l"/>
              </a:tabLst>
            </a:pPr>
            <a:r>
              <a:rPr sz="3200" dirty="0">
                <a:latin typeface="Times New Roman"/>
                <a:cs typeface="Times New Roman"/>
              </a:rPr>
              <a:t>Serum-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3.5-5.3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mEq/L</a:t>
            </a:r>
            <a:endParaRPr sz="3200">
              <a:latin typeface="Times New Roman"/>
              <a:cs typeface="Times New Roman"/>
            </a:endParaRPr>
          </a:p>
          <a:p>
            <a:pPr marL="296545" indent="-283845">
              <a:lnSpc>
                <a:spcPct val="100000"/>
              </a:lnSpc>
              <a:spcBef>
                <a:spcPts val="695"/>
              </a:spcBef>
              <a:buFont typeface="Arial"/>
              <a:buChar char="•"/>
              <a:tabLst>
                <a:tab pos="296545" algn="l"/>
              </a:tabLst>
            </a:pPr>
            <a:r>
              <a:rPr sz="3200" dirty="0">
                <a:latin typeface="Times New Roman"/>
                <a:cs typeface="Times New Roman"/>
              </a:rPr>
              <a:t>Urine-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25-125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mEq/L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sz="3200" b="1" spc="-10" dirty="0">
                <a:latin typeface="Times New Roman"/>
                <a:cs typeface="Times New Roman"/>
              </a:rPr>
              <a:t>Function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sz="3200" dirty="0">
                <a:latin typeface="Times New Roman"/>
                <a:cs typeface="Times New Roman"/>
              </a:rPr>
              <a:t>Heart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muscle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contraction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  <a:tabLst>
                <a:tab pos="3604260" algn="l"/>
              </a:tabLst>
            </a:pPr>
            <a:r>
              <a:rPr sz="3200" dirty="0">
                <a:latin typeface="Times New Roman"/>
                <a:cs typeface="Times New Roman"/>
              </a:rPr>
              <a:t>Increase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or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Decrease</a:t>
            </a:r>
            <a:r>
              <a:rPr sz="3200" dirty="0">
                <a:latin typeface="Times New Roman"/>
                <a:cs typeface="Times New Roman"/>
              </a:rPr>
              <a:t>	K+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=</a:t>
            </a:r>
            <a:r>
              <a:rPr sz="3200" spc="-18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Arrhythmiasis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50296" y="6738617"/>
            <a:ext cx="2520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25" dirty="0">
                <a:latin typeface="Verdana"/>
                <a:cs typeface="Verdana"/>
              </a:rPr>
              <a:t>18</a:t>
            </a:r>
            <a:endParaRPr sz="140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31239" y="1998979"/>
            <a:ext cx="7676515" cy="3865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 marR="30480" indent="27368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24485" algn="l"/>
                <a:tab pos="3606165" algn="l"/>
                <a:tab pos="4530725" algn="l"/>
                <a:tab pos="5399405" algn="l"/>
                <a:tab pos="6750050" algn="l"/>
              </a:tabLst>
            </a:pPr>
            <a:r>
              <a:rPr sz="3600" b="1" spc="-10" dirty="0">
                <a:latin typeface="Times New Roman"/>
                <a:cs typeface="Times New Roman"/>
              </a:rPr>
              <a:t>Hypokalemia</a:t>
            </a:r>
            <a:r>
              <a:rPr sz="3600" b="1" dirty="0">
                <a:latin typeface="Times New Roman"/>
                <a:cs typeface="Times New Roman"/>
              </a:rPr>
              <a:t>	</a:t>
            </a:r>
            <a:r>
              <a:rPr sz="3600" b="1" spc="-50" dirty="0">
                <a:latin typeface="Times New Roman"/>
                <a:cs typeface="Times New Roman"/>
              </a:rPr>
              <a:t>=</a:t>
            </a:r>
            <a:r>
              <a:rPr sz="3600" b="1" dirty="0">
                <a:latin typeface="Times New Roman"/>
                <a:cs typeface="Times New Roman"/>
              </a:rPr>
              <a:t>	</a:t>
            </a:r>
            <a:r>
              <a:rPr sz="3600" spc="-50" dirty="0">
                <a:latin typeface="Times New Roman"/>
                <a:cs typeface="Times New Roman"/>
              </a:rPr>
              <a:t>a</a:t>
            </a:r>
            <a:r>
              <a:rPr sz="3600" dirty="0">
                <a:latin typeface="Times New Roman"/>
                <a:cs typeface="Times New Roman"/>
              </a:rPr>
              <a:t>	</a:t>
            </a:r>
            <a:r>
              <a:rPr sz="3600" spc="-25" dirty="0">
                <a:latin typeface="Times New Roman"/>
                <a:cs typeface="Times New Roman"/>
              </a:rPr>
              <a:t>low</a:t>
            </a:r>
            <a:r>
              <a:rPr sz="3600" dirty="0">
                <a:latin typeface="Times New Roman"/>
                <a:cs typeface="Times New Roman"/>
              </a:rPr>
              <a:t>	</a:t>
            </a:r>
            <a:r>
              <a:rPr sz="3600" spc="-10" dirty="0">
                <a:latin typeface="Times New Roman"/>
                <a:cs typeface="Times New Roman"/>
              </a:rPr>
              <a:t>level </a:t>
            </a:r>
            <a:r>
              <a:rPr sz="3600" dirty="0">
                <a:latin typeface="Times New Roman"/>
                <a:cs typeface="Times New Roman"/>
              </a:rPr>
              <a:t>of</a:t>
            </a:r>
            <a:r>
              <a:rPr sz="3600" spc="-5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potassium</a:t>
            </a:r>
            <a:r>
              <a:rPr sz="3600" spc="-2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(K</a:t>
            </a:r>
            <a:r>
              <a:rPr sz="3600" baseline="25462" dirty="0">
                <a:latin typeface="Times New Roman"/>
                <a:cs typeface="Times New Roman"/>
              </a:rPr>
              <a:t>+</a:t>
            </a:r>
            <a:r>
              <a:rPr sz="3600" dirty="0">
                <a:latin typeface="Times New Roman"/>
                <a:cs typeface="Times New Roman"/>
              </a:rPr>
              <a:t>)</a:t>
            </a:r>
            <a:r>
              <a:rPr sz="3600" spc="-4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in</a:t>
            </a:r>
            <a:r>
              <a:rPr sz="3600" spc="-3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the</a:t>
            </a:r>
            <a:r>
              <a:rPr sz="3600" spc="-2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blood</a:t>
            </a:r>
            <a:r>
              <a:rPr sz="3600" spc="-25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serum.</a:t>
            </a:r>
            <a:endParaRPr sz="3600">
              <a:latin typeface="Times New Roman"/>
              <a:cs typeface="Times New Roman"/>
            </a:endParaRPr>
          </a:p>
          <a:p>
            <a:pPr marL="437515" indent="-386715">
              <a:lnSpc>
                <a:spcPct val="100000"/>
              </a:lnSpc>
              <a:buFont typeface="Arial"/>
              <a:buChar char="•"/>
              <a:tabLst>
                <a:tab pos="437515" algn="l"/>
              </a:tabLst>
            </a:pPr>
            <a:r>
              <a:rPr sz="3600" spc="-10" dirty="0">
                <a:latin typeface="Times New Roman"/>
                <a:cs typeface="Times New Roman"/>
              </a:rPr>
              <a:t>Diarrhea</a:t>
            </a:r>
            <a:endParaRPr sz="3600">
              <a:latin typeface="Times New Roman"/>
              <a:cs typeface="Times New Roman"/>
            </a:endParaRPr>
          </a:p>
          <a:p>
            <a:pPr marL="323215">
              <a:lnSpc>
                <a:spcPct val="100000"/>
              </a:lnSpc>
            </a:pPr>
            <a:r>
              <a:rPr sz="3600" dirty="0">
                <a:latin typeface="Times New Roman"/>
                <a:cs typeface="Times New Roman"/>
              </a:rPr>
              <a:t>Medications</a:t>
            </a:r>
            <a:r>
              <a:rPr sz="3600" spc="-6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like</a:t>
            </a:r>
            <a:r>
              <a:rPr sz="3600" spc="-7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furosemide</a:t>
            </a:r>
            <a:r>
              <a:rPr sz="3600" spc="-70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(diuretic)</a:t>
            </a:r>
            <a:endParaRPr sz="3600">
              <a:latin typeface="Times New Roman"/>
              <a:cs typeface="Times New Roman"/>
            </a:endParaRPr>
          </a:p>
          <a:p>
            <a:pPr marL="323215" indent="-272415">
              <a:lnSpc>
                <a:spcPct val="100000"/>
              </a:lnSpc>
              <a:buFont typeface="Arial"/>
              <a:buChar char="•"/>
              <a:tabLst>
                <a:tab pos="323215" algn="l"/>
              </a:tabLst>
            </a:pPr>
            <a:r>
              <a:rPr sz="3600" spc="-10" dirty="0">
                <a:latin typeface="Times New Roman"/>
                <a:cs typeface="Times New Roman"/>
              </a:rPr>
              <a:t>Dialysis</a:t>
            </a:r>
            <a:endParaRPr sz="3600">
              <a:latin typeface="Times New Roman"/>
              <a:cs typeface="Times New Roman"/>
            </a:endParaRPr>
          </a:p>
          <a:p>
            <a:pPr marL="323215" indent="-272415">
              <a:lnSpc>
                <a:spcPct val="100000"/>
              </a:lnSpc>
              <a:buFont typeface="Arial"/>
              <a:buChar char="•"/>
              <a:tabLst>
                <a:tab pos="323215" algn="l"/>
              </a:tabLst>
            </a:pPr>
            <a:r>
              <a:rPr sz="3600" dirty="0">
                <a:latin typeface="Times New Roman"/>
                <a:cs typeface="Times New Roman"/>
              </a:rPr>
              <a:t>Diabetes</a:t>
            </a:r>
            <a:r>
              <a:rPr sz="3600" spc="-105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insipidus</a:t>
            </a:r>
            <a:endParaRPr sz="3600">
              <a:latin typeface="Times New Roman"/>
              <a:cs typeface="Times New Roman"/>
            </a:endParaRPr>
          </a:p>
          <a:p>
            <a:pPr marL="323215" indent="-272415">
              <a:lnSpc>
                <a:spcPct val="100000"/>
              </a:lnSpc>
              <a:buFont typeface="Arial"/>
              <a:buChar char="•"/>
              <a:tabLst>
                <a:tab pos="323215" algn="l"/>
              </a:tabLst>
            </a:pPr>
            <a:r>
              <a:rPr sz="3600" spc="-10" dirty="0">
                <a:latin typeface="Times New Roman"/>
                <a:cs typeface="Times New Roman"/>
              </a:rPr>
              <a:t>Hyperaldosteronism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50538" y="854455"/>
            <a:ext cx="29324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Hypokalemia</a:t>
            </a:r>
            <a:endParaRPr sz="4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02938" y="694435"/>
            <a:ext cx="2782570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/>
              <a:t>Introduction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457199" y="3886199"/>
            <a:ext cx="9144000" cy="3429000"/>
          </a:xfrm>
          <a:custGeom>
            <a:avLst/>
            <a:gdLst/>
            <a:ahLst/>
            <a:cxnLst/>
            <a:rect l="l" t="t" r="r" b="b"/>
            <a:pathLst>
              <a:path w="9144000" h="3429000">
                <a:moveTo>
                  <a:pt x="9143999" y="3428999"/>
                </a:moveTo>
                <a:lnTo>
                  <a:pt x="9143999" y="0"/>
                </a:lnTo>
                <a:lnTo>
                  <a:pt x="0" y="0"/>
                </a:lnTo>
                <a:lnTo>
                  <a:pt x="0" y="3428999"/>
                </a:lnTo>
                <a:lnTo>
                  <a:pt x="9143999" y="3428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93139" y="1639315"/>
            <a:ext cx="8072120" cy="4902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8895" marR="5080" indent="-36830" algn="just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48895" algn="l"/>
                <a:tab pos="455930" algn="l"/>
              </a:tabLst>
            </a:pPr>
            <a:r>
              <a:rPr sz="3200" dirty="0">
                <a:latin typeface="Times New Roman"/>
                <a:cs typeface="Times New Roman"/>
              </a:rPr>
              <a:t>	Ion</a:t>
            </a:r>
            <a:r>
              <a:rPr sz="3200" spc="5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selective</a:t>
            </a:r>
            <a:r>
              <a:rPr sz="3200" spc="50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electrode</a:t>
            </a:r>
            <a:r>
              <a:rPr sz="3200" spc="50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(ISE)</a:t>
            </a:r>
            <a:r>
              <a:rPr sz="3200" spc="509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is</a:t>
            </a:r>
            <a:r>
              <a:rPr sz="3200" spc="50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an</a:t>
            </a:r>
            <a:r>
              <a:rPr sz="3200" spc="51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analytical </a:t>
            </a:r>
            <a:r>
              <a:rPr sz="3200" dirty="0">
                <a:latin typeface="Times New Roman"/>
                <a:cs typeface="Times New Roman"/>
              </a:rPr>
              <a:t>technique</a:t>
            </a:r>
            <a:r>
              <a:rPr sz="3200" spc="30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used</a:t>
            </a:r>
            <a:r>
              <a:rPr sz="3200" spc="29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to</a:t>
            </a:r>
            <a:r>
              <a:rPr sz="3200" spc="29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determine</a:t>
            </a:r>
            <a:r>
              <a:rPr sz="3200" spc="29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29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activity</a:t>
            </a:r>
            <a:r>
              <a:rPr sz="3200" spc="29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285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ions </a:t>
            </a:r>
            <a:r>
              <a:rPr sz="3200" dirty="0">
                <a:latin typeface="Times New Roman"/>
                <a:cs typeface="Times New Roman"/>
              </a:rPr>
              <a:t>in</a:t>
            </a:r>
            <a:r>
              <a:rPr sz="3200" spc="4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aqueous</a:t>
            </a:r>
            <a:r>
              <a:rPr sz="3200" spc="4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solution</a:t>
            </a:r>
            <a:r>
              <a:rPr sz="3200" spc="4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by</a:t>
            </a:r>
            <a:r>
              <a:rPr sz="3200" spc="434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measuring</a:t>
            </a:r>
            <a:r>
              <a:rPr sz="3200" spc="4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434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electrical potential.</a:t>
            </a:r>
            <a:endParaRPr sz="3200">
              <a:latin typeface="Times New Roman"/>
              <a:cs typeface="Times New Roman"/>
            </a:endParaRPr>
          </a:p>
          <a:p>
            <a:pPr marL="48895" marR="5080" indent="-36830" algn="just">
              <a:lnSpc>
                <a:spcPct val="100000"/>
              </a:lnSpc>
              <a:buFont typeface="Arial"/>
              <a:buChar char="•"/>
              <a:tabLst>
                <a:tab pos="48895" algn="l"/>
                <a:tab pos="354330" algn="l"/>
              </a:tabLst>
            </a:pPr>
            <a:r>
              <a:rPr sz="3200" dirty="0">
                <a:latin typeface="Times New Roman"/>
                <a:cs typeface="Times New Roman"/>
              </a:rPr>
              <a:t>	Specific</a:t>
            </a:r>
            <a:r>
              <a:rPr sz="3200" spc="4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ion</a:t>
            </a:r>
            <a:r>
              <a:rPr sz="3200" spc="459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dissolved</a:t>
            </a:r>
            <a:r>
              <a:rPr sz="3200" spc="4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</a:t>
            </a:r>
            <a:r>
              <a:rPr sz="3200" spc="4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</a:t>
            </a:r>
            <a:r>
              <a:rPr sz="3200" spc="4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solution</a:t>
            </a:r>
            <a:r>
              <a:rPr sz="3200" spc="459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create</a:t>
            </a:r>
            <a:r>
              <a:rPr sz="3200" spc="450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an </a:t>
            </a:r>
            <a:r>
              <a:rPr sz="3200" dirty="0">
                <a:latin typeface="Times New Roman"/>
                <a:cs typeface="Times New Roman"/>
              </a:rPr>
              <a:t>electrical</a:t>
            </a:r>
            <a:r>
              <a:rPr sz="3200" spc="1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potential,</a:t>
            </a:r>
            <a:r>
              <a:rPr sz="3200" spc="1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which</a:t>
            </a:r>
            <a:r>
              <a:rPr sz="3200" spc="1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can</a:t>
            </a:r>
            <a:r>
              <a:rPr sz="3200" spc="1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be</a:t>
            </a:r>
            <a:r>
              <a:rPr sz="3200" spc="1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measured</a:t>
            </a:r>
            <a:r>
              <a:rPr sz="3200" spc="1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by</a:t>
            </a:r>
            <a:r>
              <a:rPr sz="3200" spc="185" dirty="0">
                <a:latin typeface="Times New Roman"/>
                <a:cs typeface="Times New Roman"/>
              </a:rPr>
              <a:t> </a:t>
            </a:r>
            <a:r>
              <a:rPr sz="3200" spc="-50" dirty="0">
                <a:latin typeface="Times New Roman"/>
                <a:cs typeface="Times New Roman"/>
              </a:rPr>
              <a:t>a </a:t>
            </a:r>
            <a:r>
              <a:rPr sz="3200" dirty="0">
                <a:latin typeface="Times New Roman"/>
                <a:cs typeface="Times New Roman"/>
              </a:rPr>
              <a:t>voltmeter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or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pH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meter.</a:t>
            </a:r>
            <a:endParaRPr sz="3200">
              <a:latin typeface="Times New Roman"/>
              <a:cs typeface="Times New Roman"/>
            </a:endParaRPr>
          </a:p>
          <a:p>
            <a:pPr marL="48895" marR="5080" indent="-36830" algn="just">
              <a:lnSpc>
                <a:spcPct val="100000"/>
              </a:lnSpc>
              <a:buFont typeface="Arial"/>
              <a:buChar char="•"/>
              <a:tabLst>
                <a:tab pos="48895" algn="l"/>
                <a:tab pos="354330" algn="l"/>
              </a:tabLst>
            </a:pPr>
            <a:r>
              <a:rPr sz="3200" dirty="0">
                <a:latin typeface="Times New Roman"/>
                <a:cs typeface="Times New Roman"/>
              </a:rPr>
              <a:t>	The</a:t>
            </a:r>
            <a:r>
              <a:rPr sz="3200" spc="65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strength</a:t>
            </a:r>
            <a:r>
              <a:rPr sz="3200" spc="65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66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this</a:t>
            </a:r>
            <a:r>
              <a:rPr sz="3200" spc="65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charge</a:t>
            </a:r>
            <a:r>
              <a:rPr sz="3200" spc="64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is</a:t>
            </a:r>
            <a:r>
              <a:rPr sz="3200" spc="660" dirty="0">
                <a:latin typeface="Times New Roman"/>
                <a:cs typeface="Times New Roman"/>
              </a:rPr>
              <a:t>  </a:t>
            </a:r>
            <a:r>
              <a:rPr sz="3200" spc="-10" dirty="0">
                <a:latin typeface="Times New Roman"/>
                <a:cs typeface="Times New Roman"/>
              </a:rPr>
              <a:t>directly </a:t>
            </a:r>
            <a:r>
              <a:rPr sz="3200" dirty="0">
                <a:latin typeface="Times New Roman"/>
                <a:cs typeface="Times New Roman"/>
              </a:rPr>
              <a:t>proportional</a:t>
            </a:r>
            <a:r>
              <a:rPr sz="3200" spc="2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to</a:t>
            </a:r>
            <a:r>
              <a:rPr sz="3200" spc="2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2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concentration</a:t>
            </a:r>
            <a:r>
              <a:rPr sz="3200" spc="2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2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254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selected </a:t>
            </a:r>
            <a:r>
              <a:rPr sz="3200" spc="-20" dirty="0">
                <a:latin typeface="Times New Roman"/>
                <a:cs typeface="Times New Roman"/>
              </a:rPr>
              <a:t>ion.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74338" y="756919"/>
            <a:ext cx="3578862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>
                <a:latin typeface="Carlito"/>
                <a:cs typeface="Carlito"/>
              </a:rPr>
              <a:t>Hyperkalemia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09039" y="1772817"/>
            <a:ext cx="7806055" cy="520573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366395" indent="-340995">
              <a:lnSpc>
                <a:spcPct val="100000"/>
              </a:lnSpc>
              <a:spcBef>
                <a:spcPts val="700"/>
              </a:spcBef>
              <a:buFont typeface="Comic Sans MS"/>
              <a:buChar char="•"/>
              <a:tabLst>
                <a:tab pos="366395" algn="l"/>
              </a:tabLst>
            </a:pPr>
            <a:r>
              <a:rPr sz="2800" dirty="0">
                <a:latin typeface="Times New Roman"/>
                <a:cs typeface="Times New Roman"/>
              </a:rPr>
              <a:t>Increased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K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concentration</a:t>
            </a:r>
            <a:endParaRPr sz="2800">
              <a:latin typeface="Times New Roman"/>
              <a:cs typeface="Times New Roman"/>
            </a:endParaRPr>
          </a:p>
          <a:p>
            <a:pPr marL="366395" indent="-340995">
              <a:lnSpc>
                <a:spcPct val="100000"/>
              </a:lnSpc>
              <a:spcBef>
                <a:spcPts val="600"/>
              </a:spcBef>
              <a:buFont typeface="Comic Sans MS"/>
              <a:buChar char="•"/>
              <a:tabLst>
                <a:tab pos="366395" algn="l"/>
              </a:tabLst>
            </a:pPr>
            <a:r>
              <a:rPr sz="2800" spc="-10" dirty="0">
                <a:latin typeface="Times New Roman"/>
                <a:cs typeface="Times New Roman"/>
              </a:rPr>
              <a:t>Causes</a:t>
            </a:r>
            <a:endParaRPr sz="2800">
              <a:latin typeface="Times New Roman"/>
              <a:cs typeface="Times New Roman"/>
            </a:endParaRPr>
          </a:p>
          <a:p>
            <a:pPr marL="765810" lvl="1" indent="-283845">
              <a:lnSpc>
                <a:spcPct val="100000"/>
              </a:lnSpc>
              <a:spcBef>
                <a:spcPts val="600"/>
              </a:spcBef>
              <a:buFont typeface="Comic Sans MS"/>
              <a:buChar char="–"/>
              <a:tabLst>
                <a:tab pos="765810" algn="l"/>
              </a:tabLst>
            </a:pPr>
            <a:r>
              <a:rPr sz="2800" dirty="0">
                <a:latin typeface="Times New Roman"/>
                <a:cs typeface="Times New Roman"/>
              </a:rPr>
              <a:t>Acute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Renal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failure</a:t>
            </a:r>
            <a:endParaRPr sz="2800">
              <a:latin typeface="Times New Roman"/>
              <a:cs typeface="Times New Roman"/>
            </a:endParaRPr>
          </a:p>
          <a:p>
            <a:pPr marL="765810" lvl="1" indent="-283845">
              <a:lnSpc>
                <a:spcPct val="100000"/>
              </a:lnSpc>
              <a:spcBef>
                <a:spcPts val="600"/>
              </a:spcBef>
              <a:buFont typeface="Comic Sans MS"/>
              <a:buChar char="–"/>
              <a:tabLst>
                <a:tab pos="765810" algn="l"/>
              </a:tabLst>
            </a:pPr>
            <a:r>
              <a:rPr sz="2800" dirty="0">
                <a:latin typeface="Times New Roman"/>
                <a:cs typeface="Times New Roman"/>
              </a:rPr>
              <a:t>Chronic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Renal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failure</a:t>
            </a:r>
            <a:endParaRPr sz="2800">
              <a:latin typeface="Times New Roman"/>
              <a:cs typeface="Times New Roman"/>
            </a:endParaRPr>
          </a:p>
          <a:p>
            <a:pPr marL="765810" lvl="1" indent="-283845">
              <a:lnSpc>
                <a:spcPct val="100000"/>
              </a:lnSpc>
              <a:spcBef>
                <a:spcPts val="600"/>
              </a:spcBef>
              <a:buFont typeface="Comic Sans MS"/>
              <a:buChar char="–"/>
              <a:tabLst>
                <a:tab pos="765810" algn="l"/>
                <a:tab pos="2186305" algn="l"/>
              </a:tabLst>
            </a:pPr>
            <a:r>
              <a:rPr sz="2800" spc="-10" dirty="0">
                <a:latin typeface="Times New Roman"/>
                <a:cs typeface="Times New Roman"/>
              </a:rPr>
              <a:t>Acidosis</a:t>
            </a:r>
            <a:r>
              <a:rPr sz="2800" dirty="0">
                <a:latin typeface="Times New Roman"/>
                <a:cs typeface="Times New Roman"/>
              </a:rPr>
              <a:t>	(Diabetes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mellitus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50" dirty="0">
                <a:latin typeface="Times New Roman"/>
                <a:cs typeface="Times New Roman"/>
              </a:rPr>
              <a:t>)</a:t>
            </a:r>
            <a:endParaRPr sz="2800">
              <a:latin typeface="Times New Roman"/>
              <a:cs typeface="Times New Roman"/>
            </a:endParaRPr>
          </a:p>
          <a:p>
            <a:pPr marL="1166495" marR="57150" lvl="2" indent="-227329">
              <a:lnSpc>
                <a:spcPct val="100000"/>
              </a:lnSpc>
              <a:spcBef>
                <a:spcPts val="600"/>
              </a:spcBef>
              <a:buFont typeface="Comic Sans MS"/>
              <a:buChar char="•"/>
              <a:tabLst>
                <a:tab pos="1166495" algn="l"/>
              </a:tabLst>
            </a:pPr>
            <a:r>
              <a:rPr sz="2800" dirty="0">
                <a:latin typeface="Times New Roman"/>
                <a:cs typeface="Times New Roman"/>
              </a:rPr>
              <a:t>H+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competes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with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K+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to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get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into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cells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&amp;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to</a:t>
            </a:r>
            <a:r>
              <a:rPr sz="2800" spc="-25" dirty="0">
                <a:latin typeface="Times New Roman"/>
                <a:cs typeface="Times New Roman"/>
              </a:rPr>
              <a:t> be </a:t>
            </a:r>
            <a:r>
              <a:rPr sz="2800" dirty="0">
                <a:latin typeface="Times New Roman"/>
                <a:cs typeface="Times New Roman"/>
              </a:rPr>
              <a:t>excreted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by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kidneys</a:t>
            </a:r>
            <a:endParaRPr sz="2800">
              <a:latin typeface="Times New Roman"/>
              <a:cs typeface="Times New Roman"/>
            </a:endParaRPr>
          </a:p>
          <a:p>
            <a:pPr marL="1165860" lvl="2" indent="-226695">
              <a:lnSpc>
                <a:spcPct val="100000"/>
              </a:lnSpc>
              <a:spcBef>
                <a:spcPts val="600"/>
              </a:spcBef>
              <a:buFont typeface="Comic Sans MS"/>
              <a:buChar char="•"/>
              <a:tabLst>
                <a:tab pos="1165860" algn="l"/>
              </a:tabLst>
            </a:pPr>
            <a:r>
              <a:rPr sz="2800" dirty="0">
                <a:latin typeface="Times New Roman"/>
                <a:cs typeface="Times New Roman"/>
              </a:rPr>
              <a:t>Decreased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insulin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promotes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cellular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K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loss</a:t>
            </a:r>
            <a:endParaRPr sz="2800">
              <a:latin typeface="Times New Roman"/>
              <a:cs typeface="Times New Roman"/>
            </a:endParaRPr>
          </a:p>
          <a:p>
            <a:pPr marL="1166495" marR="85725" lvl="2" indent="-227329">
              <a:lnSpc>
                <a:spcPct val="100000"/>
              </a:lnSpc>
              <a:spcBef>
                <a:spcPts val="600"/>
              </a:spcBef>
              <a:buFont typeface="Comic Sans MS"/>
              <a:buChar char="•"/>
              <a:tabLst>
                <a:tab pos="1166495" algn="l"/>
              </a:tabLst>
            </a:pPr>
            <a:r>
              <a:rPr sz="2800" dirty="0">
                <a:latin typeface="Times New Roman"/>
                <a:cs typeface="Times New Roman"/>
              </a:rPr>
              <a:t>Hyperosomolar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plasma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(from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↑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glucose)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pulls </a:t>
            </a:r>
            <a:r>
              <a:rPr sz="2800" dirty="0">
                <a:latin typeface="Times New Roman"/>
                <a:cs typeface="Times New Roman"/>
              </a:rPr>
              <a:t>H</a:t>
            </a:r>
            <a:r>
              <a:rPr sz="2775" baseline="-21021" dirty="0">
                <a:latin typeface="Times New Roman"/>
                <a:cs typeface="Times New Roman"/>
              </a:rPr>
              <a:t>2</a:t>
            </a:r>
            <a:r>
              <a:rPr sz="2800" dirty="0">
                <a:latin typeface="Times New Roman"/>
                <a:cs typeface="Times New Roman"/>
              </a:rPr>
              <a:t>O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and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potassium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into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plasma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50" dirty="0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  <a:p>
            <a:pPr marR="17780" algn="r">
              <a:lnSpc>
                <a:spcPct val="100000"/>
              </a:lnSpc>
              <a:spcBef>
                <a:spcPts val="705"/>
              </a:spcBef>
            </a:pPr>
            <a:r>
              <a:rPr sz="1400" spc="-25" dirty="0">
                <a:latin typeface="Verdana"/>
                <a:cs typeface="Verdana"/>
              </a:rPr>
              <a:t>20</a:t>
            </a:r>
            <a:endParaRPr sz="140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19200" y="1371600"/>
            <a:ext cx="7467600" cy="51053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72539" y="1145539"/>
            <a:ext cx="343344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  <a:tabLst>
                <a:tab pos="3225800" algn="l"/>
              </a:tabLst>
            </a:pPr>
            <a:r>
              <a:rPr sz="4000" dirty="0"/>
              <a:t>Chloride</a:t>
            </a:r>
            <a:r>
              <a:rPr sz="4000" spc="-70" dirty="0"/>
              <a:t> </a:t>
            </a:r>
            <a:r>
              <a:rPr sz="4000" b="0" dirty="0">
                <a:latin typeface="Times New Roman"/>
                <a:cs typeface="Times New Roman"/>
              </a:rPr>
              <a:t>(</a:t>
            </a:r>
            <a:r>
              <a:rPr sz="4000" b="0" spc="-55" dirty="0">
                <a:latin typeface="Times New Roman"/>
                <a:cs typeface="Times New Roman"/>
              </a:rPr>
              <a:t> </a:t>
            </a:r>
            <a:r>
              <a:rPr sz="4000" b="0" dirty="0">
                <a:latin typeface="Times New Roman"/>
                <a:cs typeface="Times New Roman"/>
              </a:rPr>
              <a:t>Cl</a:t>
            </a:r>
            <a:r>
              <a:rPr sz="4000" b="0" spc="-80" dirty="0">
                <a:latin typeface="Times New Roman"/>
                <a:cs typeface="Times New Roman"/>
              </a:rPr>
              <a:t> </a:t>
            </a:r>
            <a:r>
              <a:rPr sz="3975" b="0" spc="-75" baseline="25157" dirty="0">
                <a:latin typeface="Times New Roman"/>
                <a:cs typeface="Times New Roman"/>
              </a:rPr>
              <a:t>-</a:t>
            </a:r>
            <a:r>
              <a:rPr sz="3975" b="0" baseline="25157" dirty="0">
                <a:latin typeface="Times New Roman"/>
                <a:cs typeface="Times New Roman"/>
              </a:rPr>
              <a:t>	</a:t>
            </a:r>
            <a:r>
              <a:rPr sz="4000" b="0" spc="-50" dirty="0">
                <a:latin typeface="Times New Roman"/>
                <a:cs typeface="Times New Roman"/>
              </a:rPr>
              <a:t>)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50339" y="2292501"/>
            <a:ext cx="5283835" cy="3968115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sz="2800" spc="-10" dirty="0">
                <a:latin typeface="Times New Roman"/>
                <a:cs typeface="Times New Roman"/>
              </a:rPr>
              <a:t>Chloride</a:t>
            </a:r>
            <a:endParaRPr sz="2800">
              <a:latin typeface="Times New Roman"/>
              <a:cs typeface="Times New Roman"/>
            </a:endParaRPr>
          </a:p>
          <a:p>
            <a:pPr marL="544195" marR="2136775">
              <a:lnSpc>
                <a:spcPct val="110700"/>
              </a:lnSpc>
              <a:spcBef>
                <a:spcPts val="15"/>
              </a:spcBef>
            </a:pPr>
            <a:r>
              <a:rPr sz="2800" dirty="0">
                <a:latin typeface="Times New Roman"/>
                <a:cs typeface="Times New Roman"/>
              </a:rPr>
              <a:t>Major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cation </a:t>
            </a:r>
            <a:r>
              <a:rPr sz="2800" dirty="0">
                <a:latin typeface="Times New Roman"/>
                <a:cs typeface="Times New Roman"/>
              </a:rPr>
              <a:t>Extracellular</a:t>
            </a:r>
            <a:r>
              <a:rPr sz="2800" spc="-114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fluid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2800" dirty="0">
                <a:latin typeface="Times New Roman"/>
                <a:cs typeface="Times New Roman"/>
              </a:rPr>
              <a:t>Normal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value</a:t>
            </a:r>
            <a:endParaRPr sz="2800">
              <a:latin typeface="Times New Roman"/>
              <a:cs typeface="Times New Roman"/>
            </a:endParaRPr>
          </a:p>
          <a:p>
            <a:pPr marL="753110" indent="-283845">
              <a:lnSpc>
                <a:spcPct val="100000"/>
              </a:lnSpc>
              <a:spcBef>
                <a:spcPts val="705"/>
              </a:spcBef>
              <a:buFont typeface="Comic Sans MS"/>
              <a:buChar char="–"/>
              <a:tabLst>
                <a:tab pos="753110" algn="l"/>
              </a:tabLst>
            </a:pPr>
            <a:r>
              <a:rPr sz="2800" dirty="0">
                <a:latin typeface="Times New Roman"/>
                <a:cs typeface="Times New Roman"/>
              </a:rPr>
              <a:t>Serum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–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100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-</a:t>
            </a:r>
            <a:r>
              <a:rPr sz="2800" dirty="0">
                <a:latin typeface="Times New Roman"/>
                <a:cs typeface="Times New Roman"/>
              </a:rPr>
              <a:t>110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mEq/L</a:t>
            </a:r>
            <a:endParaRPr sz="2800">
              <a:latin typeface="Times New Roman"/>
              <a:cs typeface="Times New Roman"/>
            </a:endParaRPr>
          </a:p>
          <a:p>
            <a:pPr marL="753110" marR="5080" indent="-283845">
              <a:lnSpc>
                <a:spcPct val="117900"/>
              </a:lnSpc>
              <a:spcBef>
                <a:spcPts val="95"/>
              </a:spcBef>
              <a:buFont typeface="Comic Sans MS"/>
              <a:buChar char="–"/>
              <a:tabLst>
                <a:tab pos="1013460" algn="l"/>
              </a:tabLst>
            </a:pPr>
            <a:r>
              <a:rPr sz="2800" dirty="0">
                <a:latin typeface="Times New Roman"/>
                <a:cs typeface="Times New Roman"/>
              </a:rPr>
              <a:t>24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hour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urine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–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45" dirty="0">
                <a:latin typeface="Times New Roman"/>
                <a:cs typeface="Times New Roman"/>
              </a:rPr>
              <a:t>110-</a:t>
            </a:r>
            <a:r>
              <a:rPr sz="2800" dirty="0">
                <a:latin typeface="Times New Roman"/>
                <a:cs typeface="Times New Roman"/>
              </a:rPr>
              <a:t>250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mEq/L 	</a:t>
            </a:r>
            <a:r>
              <a:rPr sz="2800" dirty="0">
                <a:latin typeface="Times New Roman"/>
                <a:cs typeface="Times New Roman"/>
              </a:rPr>
              <a:t>varies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with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intake</a:t>
            </a:r>
            <a:endParaRPr sz="2800">
              <a:latin typeface="Times New Roman"/>
              <a:cs typeface="Times New Roman"/>
            </a:endParaRPr>
          </a:p>
          <a:p>
            <a:pPr marL="753110" indent="-283845">
              <a:lnSpc>
                <a:spcPct val="100000"/>
              </a:lnSpc>
              <a:spcBef>
                <a:spcPts val="695"/>
              </a:spcBef>
              <a:buFont typeface="Comic Sans MS"/>
              <a:buChar char="–"/>
              <a:tabLst>
                <a:tab pos="753110" algn="l"/>
              </a:tabLst>
            </a:pPr>
            <a:r>
              <a:rPr sz="2800" dirty="0">
                <a:latin typeface="Times New Roman"/>
                <a:cs typeface="Times New Roman"/>
              </a:rPr>
              <a:t>CSF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–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120-</a:t>
            </a:r>
            <a:r>
              <a:rPr sz="2800" dirty="0">
                <a:latin typeface="Times New Roman"/>
                <a:cs typeface="Times New Roman"/>
              </a:rPr>
              <a:t>132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mEq/L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50296" y="6738617"/>
            <a:ext cx="2520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25" dirty="0">
                <a:latin typeface="Verdana"/>
                <a:cs typeface="Verdana"/>
              </a:rPr>
              <a:t>22</a:t>
            </a:r>
            <a:endParaRPr sz="140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50465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Hypochloremia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457199" y="3886199"/>
            <a:ext cx="9144000" cy="3429000"/>
          </a:xfrm>
          <a:custGeom>
            <a:avLst/>
            <a:gdLst/>
            <a:ahLst/>
            <a:cxnLst/>
            <a:rect l="l" t="t" r="r" b="b"/>
            <a:pathLst>
              <a:path w="9144000" h="3429000">
                <a:moveTo>
                  <a:pt x="9143999" y="3428999"/>
                </a:moveTo>
                <a:lnTo>
                  <a:pt x="9143999" y="0"/>
                </a:lnTo>
                <a:lnTo>
                  <a:pt x="0" y="0"/>
                </a:lnTo>
                <a:lnTo>
                  <a:pt x="0" y="3428999"/>
                </a:lnTo>
                <a:lnTo>
                  <a:pt x="9143999" y="3428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221739" y="990601"/>
            <a:ext cx="7998461" cy="44448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latin typeface="Times New Roman"/>
                <a:cs typeface="Times New Roman"/>
              </a:rPr>
              <a:t>Same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as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Hyponatremia</a:t>
            </a:r>
            <a:endParaRPr sz="3200">
              <a:latin typeface="Times New Roman"/>
              <a:cs typeface="Times New Roman"/>
            </a:endParaRPr>
          </a:p>
          <a:p>
            <a:pPr marL="255270" indent="-242570">
              <a:lnSpc>
                <a:spcPct val="100000"/>
              </a:lnSpc>
              <a:buFont typeface="Arial"/>
              <a:buChar char="•"/>
              <a:tabLst>
                <a:tab pos="255270" algn="l"/>
              </a:tabLst>
            </a:pPr>
            <a:r>
              <a:rPr sz="3200" dirty="0">
                <a:latin typeface="Times New Roman"/>
                <a:cs typeface="Times New Roman"/>
              </a:rPr>
              <a:t>congestive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heart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failure</a:t>
            </a:r>
            <a:endParaRPr sz="3200">
              <a:latin typeface="Times New Roman"/>
              <a:cs typeface="Times New Roman"/>
            </a:endParaRPr>
          </a:p>
          <a:p>
            <a:pPr marL="255270" indent="-242570">
              <a:lnSpc>
                <a:spcPct val="100000"/>
              </a:lnSpc>
              <a:buFont typeface="Arial"/>
              <a:buChar char="•"/>
              <a:tabLst>
                <a:tab pos="255270" algn="l"/>
              </a:tabLst>
            </a:pPr>
            <a:r>
              <a:rPr sz="3200" dirty="0">
                <a:latin typeface="Times New Roman"/>
                <a:cs typeface="Times New Roman"/>
              </a:rPr>
              <a:t>Severe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diarrhea</a:t>
            </a:r>
            <a:endParaRPr sz="3200">
              <a:latin typeface="Times New Roman"/>
              <a:cs typeface="Times New Roman"/>
            </a:endParaRPr>
          </a:p>
          <a:p>
            <a:pPr marL="255270" indent="-242570">
              <a:lnSpc>
                <a:spcPct val="100000"/>
              </a:lnSpc>
              <a:buFont typeface="Arial"/>
              <a:buChar char="•"/>
              <a:tabLst>
                <a:tab pos="255270" algn="l"/>
              </a:tabLst>
            </a:pPr>
            <a:r>
              <a:rPr sz="3200" dirty="0">
                <a:latin typeface="Times New Roman"/>
                <a:cs typeface="Times New Roman"/>
              </a:rPr>
              <a:t>Severe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vomiting</a:t>
            </a:r>
            <a:endParaRPr sz="3200">
              <a:latin typeface="Times New Roman"/>
              <a:cs typeface="Times New Roman"/>
            </a:endParaRPr>
          </a:p>
          <a:p>
            <a:pPr marL="255270" indent="-242570">
              <a:lnSpc>
                <a:spcPct val="100000"/>
              </a:lnSpc>
              <a:buFont typeface="Arial"/>
              <a:buChar char="•"/>
              <a:tabLst>
                <a:tab pos="255270" algn="l"/>
              </a:tabLst>
            </a:pPr>
            <a:r>
              <a:rPr sz="3200" dirty="0">
                <a:latin typeface="Times New Roman"/>
                <a:cs typeface="Times New Roman"/>
              </a:rPr>
              <a:t>drugs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such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as</a:t>
            </a:r>
            <a:endParaRPr sz="3200">
              <a:latin typeface="Times New Roman"/>
              <a:cs typeface="Times New Roman"/>
            </a:endParaRPr>
          </a:p>
          <a:p>
            <a:pPr marL="612140" lvl="1" indent="-151130">
              <a:lnSpc>
                <a:spcPct val="100000"/>
              </a:lnSpc>
              <a:buSzPct val="96875"/>
              <a:buFont typeface="Arial"/>
              <a:buChar char="•"/>
              <a:tabLst>
                <a:tab pos="612140" algn="l"/>
              </a:tabLst>
            </a:pPr>
            <a:r>
              <a:rPr sz="3200" spc="-10" dirty="0">
                <a:latin typeface="Times New Roman"/>
                <a:cs typeface="Times New Roman"/>
              </a:rPr>
              <a:t>Laxatives</a:t>
            </a:r>
            <a:endParaRPr sz="3200">
              <a:latin typeface="Times New Roman"/>
              <a:cs typeface="Times New Roman"/>
            </a:endParaRPr>
          </a:p>
          <a:p>
            <a:pPr marL="612140" lvl="1" indent="-151130">
              <a:lnSpc>
                <a:spcPct val="100000"/>
              </a:lnSpc>
              <a:buSzPct val="96875"/>
              <a:buFont typeface="Arial"/>
              <a:buChar char="•"/>
              <a:tabLst>
                <a:tab pos="612140" algn="l"/>
              </a:tabLst>
            </a:pPr>
            <a:r>
              <a:rPr sz="3200" spc="-10" dirty="0">
                <a:latin typeface="Times New Roman"/>
                <a:cs typeface="Times New Roman"/>
              </a:rPr>
              <a:t>diuretics</a:t>
            </a:r>
            <a:endParaRPr sz="3200">
              <a:latin typeface="Times New Roman"/>
              <a:cs typeface="Times New Roman"/>
            </a:endParaRPr>
          </a:p>
          <a:p>
            <a:pPr marL="612140" lvl="1" indent="-151130">
              <a:lnSpc>
                <a:spcPct val="100000"/>
              </a:lnSpc>
              <a:buSzPct val="96875"/>
              <a:buFont typeface="Arial"/>
              <a:buChar char="•"/>
              <a:tabLst>
                <a:tab pos="612140" algn="l"/>
              </a:tabLst>
            </a:pPr>
            <a:r>
              <a:rPr sz="3200" spc="-10" dirty="0">
                <a:latin typeface="Times New Roman"/>
                <a:cs typeface="Times New Roman"/>
              </a:rPr>
              <a:t>corticosteroids</a:t>
            </a:r>
            <a:endParaRPr sz="3200">
              <a:latin typeface="Times New Roman"/>
              <a:cs typeface="Times New Roman"/>
            </a:endParaRPr>
          </a:p>
          <a:p>
            <a:pPr marL="612140" lvl="1" indent="-151130">
              <a:lnSpc>
                <a:spcPct val="100000"/>
              </a:lnSpc>
              <a:buSzPct val="96875"/>
              <a:buFont typeface="Arial"/>
              <a:buChar char="•"/>
              <a:tabLst>
                <a:tab pos="612140" algn="l"/>
              </a:tabLst>
            </a:pPr>
            <a:r>
              <a:rPr sz="3200" spc="-10" dirty="0">
                <a:latin typeface="Times New Roman"/>
                <a:cs typeface="Times New Roman"/>
              </a:rPr>
              <a:t>Bicarbonates.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50296" y="6738617"/>
            <a:ext cx="2520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25" dirty="0">
                <a:latin typeface="Verdana"/>
                <a:cs typeface="Verdana"/>
              </a:rPr>
              <a:t>23</a:t>
            </a:r>
            <a:endParaRPr sz="140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74338" y="849883"/>
            <a:ext cx="392049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Hyperchloremia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21739" y="2199537"/>
            <a:ext cx="5219065" cy="3544570"/>
          </a:xfrm>
          <a:prstGeom prst="rect">
            <a:avLst/>
          </a:prstGeom>
        </p:spPr>
        <p:txBody>
          <a:bodyPr vert="horz" wrap="square" lIns="0" tIns="114935" rIns="0" bIns="0" rtlCol="0">
            <a:spAutoFit/>
          </a:bodyPr>
          <a:lstStyle/>
          <a:p>
            <a:pPr marL="353695" indent="-340995">
              <a:lnSpc>
                <a:spcPct val="100000"/>
              </a:lnSpc>
              <a:spcBef>
                <a:spcPts val="905"/>
              </a:spcBef>
              <a:buFont typeface="Comic Sans MS"/>
              <a:buChar char="•"/>
              <a:tabLst>
                <a:tab pos="353695" algn="l"/>
              </a:tabLst>
            </a:pPr>
            <a:r>
              <a:rPr sz="4000" dirty="0">
                <a:latin typeface="Times New Roman"/>
                <a:cs typeface="Times New Roman"/>
              </a:rPr>
              <a:t>Same</a:t>
            </a:r>
            <a:r>
              <a:rPr sz="4000" spc="-75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as</a:t>
            </a:r>
            <a:r>
              <a:rPr sz="4000" spc="-65" dirty="0">
                <a:latin typeface="Times New Roman"/>
                <a:cs typeface="Times New Roman"/>
              </a:rPr>
              <a:t> </a:t>
            </a:r>
            <a:r>
              <a:rPr sz="4000" spc="-10" dirty="0">
                <a:latin typeface="Times New Roman"/>
                <a:cs typeface="Times New Roman"/>
              </a:rPr>
              <a:t>Hypernatremia</a:t>
            </a:r>
            <a:endParaRPr sz="4000">
              <a:latin typeface="Times New Roman"/>
              <a:cs typeface="Times New Roman"/>
            </a:endParaRPr>
          </a:p>
          <a:p>
            <a:pPr marL="353695" indent="-340995">
              <a:lnSpc>
                <a:spcPct val="100000"/>
              </a:lnSpc>
              <a:spcBef>
                <a:spcPts val="800"/>
              </a:spcBef>
              <a:buFont typeface="Comic Sans MS"/>
              <a:buChar char="•"/>
              <a:tabLst>
                <a:tab pos="353695" algn="l"/>
              </a:tabLst>
            </a:pPr>
            <a:r>
              <a:rPr sz="4000" dirty="0">
                <a:latin typeface="Times New Roman"/>
                <a:cs typeface="Times New Roman"/>
              </a:rPr>
              <a:t>Increased</a:t>
            </a:r>
            <a:r>
              <a:rPr sz="4000" spc="-125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serum</a:t>
            </a:r>
            <a:r>
              <a:rPr sz="4000" spc="-114" dirty="0">
                <a:latin typeface="Times New Roman"/>
                <a:cs typeface="Times New Roman"/>
              </a:rPr>
              <a:t> </a:t>
            </a:r>
            <a:r>
              <a:rPr sz="4000" spc="-25" dirty="0">
                <a:latin typeface="Times New Roman"/>
                <a:cs typeface="Times New Roman"/>
              </a:rPr>
              <a:t>Cl</a:t>
            </a:r>
            <a:endParaRPr sz="4000">
              <a:latin typeface="Times New Roman"/>
              <a:cs typeface="Times New Roman"/>
            </a:endParaRPr>
          </a:p>
          <a:p>
            <a:pPr marL="1007744" lvl="1" indent="-538480">
              <a:lnSpc>
                <a:spcPct val="100000"/>
              </a:lnSpc>
              <a:spcBef>
                <a:spcPts val="700"/>
              </a:spcBef>
              <a:buFont typeface="Comic Sans MS"/>
              <a:buChar char="–"/>
              <a:tabLst>
                <a:tab pos="1007744" algn="l"/>
              </a:tabLst>
            </a:pPr>
            <a:r>
              <a:rPr sz="4000" spc="-10" dirty="0">
                <a:latin typeface="Times New Roman"/>
                <a:cs typeface="Times New Roman"/>
              </a:rPr>
              <a:t>dehydration</a:t>
            </a:r>
            <a:endParaRPr sz="4000">
              <a:latin typeface="Times New Roman"/>
              <a:cs typeface="Times New Roman"/>
            </a:endParaRPr>
          </a:p>
          <a:p>
            <a:pPr marL="1007744" lvl="1" indent="-538480">
              <a:lnSpc>
                <a:spcPct val="100000"/>
              </a:lnSpc>
              <a:spcBef>
                <a:spcPts val="695"/>
              </a:spcBef>
              <a:buFont typeface="Comic Sans MS"/>
              <a:buChar char="–"/>
              <a:tabLst>
                <a:tab pos="1007744" algn="l"/>
              </a:tabLst>
            </a:pPr>
            <a:r>
              <a:rPr sz="4000" dirty="0">
                <a:latin typeface="Times New Roman"/>
                <a:cs typeface="Times New Roman"/>
              </a:rPr>
              <a:t>renal</a:t>
            </a:r>
            <a:r>
              <a:rPr sz="4000" spc="-85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tubular</a:t>
            </a:r>
            <a:r>
              <a:rPr sz="4000" spc="-95" dirty="0">
                <a:latin typeface="Times New Roman"/>
                <a:cs typeface="Times New Roman"/>
              </a:rPr>
              <a:t> </a:t>
            </a:r>
            <a:r>
              <a:rPr sz="4000" spc="-10" dirty="0">
                <a:latin typeface="Times New Roman"/>
                <a:cs typeface="Times New Roman"/>
              </a:rPr>
              <a:t>disease</a:t>
            </a:r>
            <a:endParaRPr sz="4000">
              <a:latin typeface="Times New Roman"/>
              <a:cs typeface="Times New Roman"/>
            </a:endParaRPr>
          </a:p>
          <a:p>
            <a:pPr marL="1007744" lvl="1" indent="-538480">
              <a:lnSpc>
                <a:spcPct val="100000"/>
              </a:lnSpc>
              <a:spcBef>
                <a:spcPts val="705"/>
              </a:spcBef>
              <a:buFont typeface="Comic Sans MS"/>
              <a:buChar char="–"/>
              <a:tabLst>
                <a:tab pos="1007744" algn="l"/>
              </a:tabLst>
            </a:pPr>
            <a:r>
              <a:rPr sz="4000" dirty="0">
                <a:latin typeface="Times New Roman"/>
                <a:cs typeface="Times New Roman"/>
              </a:rPr>
              <a:t>metabolic</a:t>
            </a:r>
            <a:r>
              <a:rPr sz="4000" spc="-155" dirty="0">
                <a:latin typeface="Times New Roman"/>
                <a:cs typeface="Times New Roman"/>
              </a:rPr>
              <a:t> </a:t>
            </a:r>
            <a:r>
              <a:rPr sz="4000" spc="-10" dirty="0">
                <a:latin typeface="Times New Roman"/>
                <a:cs typeface="Times New Roman"/>
              </a:rPr>
              <a:t>acidosis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50296" y="6738617"/>
            <a:ext cx="2520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25" dirty="0">
                <a:latin typeface="Verdana"/>
                <a:cs typeface="Verdana"/>
              </a:rPr>
              <a:t>24</a:t>
            </a:r>
            <a:endParaRPr sz="140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50465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Advantages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527685" indent="-514984">
              <a:lnSpc>
                <a:spcPct val="100000"/>
              </a:lnSpc>
              <a:spcBef>
                <a:spcPts val="865"/>
              </a:spcBef>
              <a:buAutoNum type="arabicPeriod"/>
              <a:tabLst>
                <a:tab pos="527685" algn="l"/>
              </a:tabLst>
            </a:pPr>
            <a:r>
              <a:rPr dirty="0"/>
              <a:t>Good</a:t>
            </a:r>
            <a:r>
              <a:rPr spc="-30" dirty="0"/>
              <a:t> </a:t>
            </a:r>
            <a:r>
              <a:rPr spc="-10" dirty="0"/>
              <a:t>Linearity</a:t>
            </a:r>
          </a:p>
          <a:p>
            <a:pPr marL="527685" indent="-514984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527685" algn="l"/>
              </a:tabLst>
            </a:pPr>
            <a:r>
              <a:rPr dirty="0"/>
              <a:t>Good</a:t>
            </a:r>
            <a:r>
              <a:rPr spc="-30" dirty="0"/>
              <a:t> </a:t>
            </a:r>
            <a:r>
              <a:rPr spc="-10" dirty="0"/>
              <a:t>precision</a:t>
            </a:r>
          </a:p>
          <a:p>
            <a:pPr marL="527685" indent="-514984">
              <a:lnSpc>
                <a:spcPct val="100000"/>
              </a:lnSpc>
              <a:spcBef>
                <a:spcPts val="765"/>
              </a:spcBef>
              <a:buAutoNum type="arabicPeriod"/>
              <a:tabLst>
                <a:tab pos="527685" algn="l"/>
              </a:tabLst>
            </a:pPr>
            <a:r>
              <a:rPr dirty="0"/>
              <a:t>Less</a:t>
            </a:r>
            <a:r>
              <a:rPr spc="-45" dirty="0"/>
              <a:t> </a:t>
            </a:r>
            <a:r>
              <a:rPr dirty="0"/>
              <a:t>chance</a:t>
            </a:r>
            <a:r>
              <a:rPr spc="-35" dirty="0"/>
              <a:t> </a:t>
            </a:r>
            <a:r>
              <a:rPr dirty="0"/>
              <a:t>of</a:t>
            </a:r>
            <a:r>
              <a:rPr spc="-45" dirty="0"/>
              <a:t> </a:t>
            </a:r>
            <a:r>
              <a:rPr spc="-10" dirty="0"/>
              <a:t>damage</a:t>
            </a:r>
          </a:p>
          <a:p>
            <a:pPr marL="527685" indent="-514984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527685" algn="l"/>
              </a:tabLst>
            </a:pPr>
            <a:r>
              <a:rPr dirty="0"/>
              <a:t>No</a:t>
            </a:r>
            <a:r>
              <a:rPr spc="-20" dirty="0"/>
              <a:t> </a:t>
            </a:r>
            <a:r>
              <a:rPr dirty="0"/>
              <a:t>consumption</a:t>
            </a:r>
            <a:r>
              <a:rPr spc="-55" dirty="0"/>
              <a:t> </a:t>
            </a:r>
            <a:r>
              <a:rPr spc="-10" dirty="0"/>
              <a:t>require</a:t>
            </a:r>
          </a:p>
          <a:p>
            <a:pPr marL="527685" indent="-514984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527685" algn="l"/>
              </a:tabLst>
            </a:pPr>
            <a:r>
              <a:rPr dirty="0"/>
              <a:t>Non-</a:t>
            </a:r>
            <a:r>
              <a:rPr spc="-10" dirty="0"/>
              <a:t>contaminating.</a:t>
            </a:r>
          </a:p>
          <a:p>
            <a:pPr marL="527685" indent="-514984">
              <a:lnSpc>
                <a:spcPct val="100000"/>
              </a:lnSpc>
              <a:spcBef>
                <a:spcPts val="765"/>
              </a:spcBef>
              <a:buAutoNum type="arabicPeriod"/>
              <a:tabLst>
                <a:tab pos="527685" algn="l"/>
              </a:tabLst>
            </a:pPr>
            <a:r>
              <a:rPr dirty="0"/>
              <a:t>Fast</a:t>
            </a:r>
            <a:r>
              <a:rPr spc="-60" dirty="0"/>
              <a:t> </a:t>
            </a:r>
            <a:r>
              <a:rPr spc="-10" dirty="0"/>
              <a:t>analysis.</a:t>
            </a:r>
          </a:p>
          <a:p>
            <a:pPr marL="527685" marR="5080" indent="-51562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527685" algn="l"/>
                <a:tab pos="1656714" algn="l"/>
                <a:tab pos="3979545" algn="l"/>
              </a:tabLst>
            </a:pPr>
            <a:r>
              <a:rPr spc="-20" dirty="0"/>
              <a:t>Less</a:t>
            </a:r>
            <a:r>
              <a:rPr dirty="0"/>
              <a:t>	</a:t>
            </a:r>
            <a:r>
              <a:rPr spc="-10" dirty="0"/>
              <a:t>interference</a:t>
            </a:r>
            <a:r>
              <a:rPr dirty="0"/>
              <a:t>	</a:t>
            </a:r>
            <a:r>
              <a:rPr spc="-20" dirty="0"/>
              <a:t>from </a:t>
            </a:r>
            <a:r>
              <a:rPr spc="-10" dirty="0"/>
              <a:t>turbidity.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130541" y="5587997"/>
            <a:ext cx="293433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88745" algn="l"/>
                <a:tab pos="2604770" algn="l"/>
              </a:tabLst>
            </a:pPr>
            <a:r>
              <a:rPr sz="3200" spc="-10" dirty="0">
                <a:latin typeface="Times New Roman"/>
                <a:cs typeface="Times New Roman"/>
              </a:rPr>
              <a:t>serum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20" dirty="0">
                <a:latin typeface="Times New Roman"/>
                <a:cs typeface="Times New Roman"/>
              </a:rPr>
              <a:t>color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50" dirty="0">
                <a:latin typeface="Times New Roman"/>
                <a:cs typeface="Times New Roman"/>
              </a:rPr>
              <a:t>&amp;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07738" y="889507"/>
            <a:ext cx="3807462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Limitations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3139" y="2326639"/>
            <a:ext cx="7574280" cy="33724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7685" indent="-514984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527685" algn="l"/>
              </a:tabLst>
            </a:pPr>
            <a:r>
              <a:rPr sz="3600" dirty="0">
                <a:latin typeface="Times New Roman"/>
                <a:cs typeface="Times New Roman"/>
              </a:rPr>
              <a:t>Electrodes</a:t>
            </a:r>
            <a:r>
              <a:rPr sz="3600" spc="-4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can</a:t>
            </a:r>
            <a:r>
              <a:rPr sz="3600" spc="-5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be</a:t>
            </a:r>
            <a:r>
              <a:rPr sz="3600" spc="-5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block</a:t>
            </a:r>
            <a:r>
              <a:rPr sz="3600" spc="-5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by</a:t>
            </a:r>
            <a:r>
              <a:rPr sz="3600" spc="-55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proteins.</a:t>
            </a:r>
            <a:endParaRPr sz="3600">
              <a:latin typeface="Times New Roman"/>
              <a:cs typeface="Times New Roman"/>
            </a:endParaRPr>
          </a:p>
          <a:p>
            <a:pPr marL="527685" indent="-514984">
              <a:lnSpc>
                <a:spcPct val="100000"/>
              </a:lnSpc>
              <a:spcBef>
                <a:spcPts val="3020"/>
              </a:spcBef>
              <a:buAutoNum type="arabicPeriod"/>
              <a:tabLst>
                <a:tab pos="527685" algn="l"/>
              </a:tabLst>
            </a:pPr>
            <a:r>
              <a:rPr sz="3600" dirty="0">
                <a:latin typeface="Times New Roman"/>
                <a:cs typeface="Times New Roman"/>
              </a:rPr>
              <a:t>Interference</a:t>
            </a:r>
            <a:r>
              <a:rPr sz="3600" spc="-7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by</a:t>
            </a:r>
            <a:r>
              <a:rPr sz="3600" spc="-7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other</a:t>
            </a:r>
            <a:r>
              <a:rPr sz="3600" spc="-65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ions.</a:t>
            </a:r>
            <a:endParaRPr sz="3600">
              <a:latin typeface="Times New Roman"/>
              <a:cs typeface="Times New Roman"/>
            </a:endParaRPr>
          </a:p>
          <a:p>
            <a:pPr marL="527685" indent="-514984">
              <a:lnSpc>
                <a:spcPct val="100000"/>
              </a:lnSpc>
              <a:spcBef>
                <a:spcPts val="3025"/>
              </a:spcBef>
              <a:buAutoNum type="arabicPeriod"/>
              <a:tabLst>
                <a:tab pos="527685" algn="l"/>
              </a:tabLst>
            </a:pPr>
            <a:r>
              <a:rPr sz="3600" dirty="0">
                <a:latin typeface="Times New Roman"/>
                <a:cs typeface="Times New Roman"/>
              </a:rPr>
              <a:t>Electrodes</a:t>
            </a:r>
            <a:r>
              <a:rPr sz="3600" spc="-8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are</a:t>
            </a:r>
            <a:r>
              <a:rPr sz="3600" spc="-105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fragile</a:t>
            </a:r>
            <a:endParaRPr sz="3600">
              <a:latin typeface="Times New Roman"/>
              <a:cs typeface="Times New Roman"/>
            </a:endParaRPr>
          </a:p>
          <a:p>
            <a:pPr marL="527685" indent="-514984">
              <a:lnSpc>
                <a:spcPct val="100000"/>
              </a:lnSpc>
              <a:spcBef>
                <a:spcPts val="3025"/>
              </a:spcBef>
              <a:buAutoNum type="arabicPeriod"/>
              <a:tabLst>
                <a:tab pos="527685" algn="l"/>
              </a:tabLst>
            </a:pPr>
            <a:r>
              <a:rPr sz="3600" dirty="0">
                <a:latin typeface="Times New Roman"/>
                <a:cs typeface="Times New Roman"/>
              </a:rPr>
              <a:t>Limited</a:t>
            </a:r>
            <a:r>
              <a:rPr sz="3600" spc="-3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electrode</a:t>
            </a:r>
            <a:r>
              <a:rPr sz="3600" spc="-1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life</a:t>
            </a:r>
            <a:r>
              <a:rPr sz="3600" spc="-3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–</a:t>
            </a:r>
            <a:r>
              <a:rPr sz="3600" spc="-3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3</a:t>
            </a:r>
            <a:r>
              <a:rPr sz="3600" spc="-3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to</a:t>
            </a:r>
            <a:r>
              <a:rPr sz="3600" spc="-3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4</a:t>
            </a:r>
            <a:r>
              <a:rPr sz="3600" spc="-35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months.</a:t>
            </a:r>
            <a:endParaRPr sz="36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3139" y="1772817"/>
            <a:ext cx="2502535" cy="505460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340995" marR="580390" indent="-340995" algn="r">
              <a:lnSpc>
                <a:spcPct val="100000"/>
              </a:lnSpc>
              <a:spcBef>
                <a:spcPts val="700"/>
              </a:spcBef>
              <a:buFont typeface="Wingdings"/>
              <a:buChar char=""/>
              <a:tabLst>
                <a:tab pos="340995" algn="l"/>
              </a:tabLst>
            </a:pPr>
            <a:r>
              <a:rPr sz="2800" spc="-10" dirty="0">
                <a:latin typeface="Times New Roman"/>
                <a:cs typeface="Times New Roman"/>
              </a:rPr>
              <a:t>Electrolyte</a:t>
            </a:r>
            <a:endParaRPr sz="2800">
              <a:latin typeface="Times New Roman"/>
              <a:cs typeface="Times New Roman"/>
            </a:endParaRPr>
          </a:p>
          <a:p>
            <a:pPr marL="340995" marR="574675" lvl="1" indent="-340995" algn="r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340995" algn="l"/>
              </a:tabLst>
            </a:pPr>
            <a:r>
              <a:rPr sz="2800" spc="-10" dirty="0">
                <a:latin typeface="Times New Roman"/>
                <a:cs typeface="Times New Roman"/>
              </a:rPr>
              <a:t>Sodium</a:t>
            </a:r>
            <a:endParaRPr sz="2800">
              <a:latin typeface="Times New Roman"/>
              <a:cs typeface="Times New Roman"/>
            </a:endParaRPr>
          </a:p>
          <a:p>
            <a:pPr marL="810895" lvl="1" indent="-34163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810895" algn="l"/>
              </a:tabLst>
            </a:pPr>
            <a:r>
              <a:rPr sz="2800" spc="-10" dirty="0">
                <a:latin typeface="Times New Roman"/>
                <a:cs typeface="Times New Roman"/>
              </a:rPr>
              <a:t>Potassium</a:t>
            </a:r>
            <a:endParaRPr sz="2800">
              <a:latin typeface="Times New Roman"/>
              <a:cs typeface="Times New Roman"/>
            </a:endParaRPr>
          </a:p>
          <a:p>
            <a:pPr marL="810895" lvl="1" indent="-34163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810895" algn="l"/>
              </a:tabLst>
            </a:pPr>
            <a:r>
              <a:rPr sz="2800" spc="-10" dirty="0">
                <a:latin typeface="Times New Roman"/>
                <a:cs typeface="Times New Roman"/>
              </a:rPr>
              <a:t>Calcium</a:t>
            </a:r>
            <a:endParaRPr sz="2800">
              <a:latin typeface="Times New Roman"/>
              <a:cs typeface="Times New Roman"/>
            </a:endParaRPr>
          </a:p>
          <a:p>
            <a:pPr marL="810895" lvl="1" indent="-34163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810895" algn="l"/>
              </a:tabLst>
            </a:pPr>
            <a:r>
              <a:rPr sz="2800" spc="-10" dirty="0">
                <a:latin typeface="Times New Roman"/>
                <a:cs typeface="Times New Roman"/>
              </a:rPr>
              <a:t>Lithium</a:t>
            </a:r>
            <a:endParaRPr sz="2800">
              <a:latin typeface="Times New Roman"/>
              <a:cs typeface="Times New Roman"/>
            </a:endParaRPr>
          </a:p>
          <a:p>
            <a:pPr marL="810895" lvl="1" indent="-34163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810895" algn="l"/>
              </a:tabLst>
            </a:pPr>
            <a:r>
              <a:rPr sz="2800" spc="-10" dirty="0">
                <a:latin typeface="Times New Roman"/>
                <a:cs typeface="Times New Roman"/>
              </a:rPr>
              <a:t>Iodine</a:t>
            </a:r>
            <a:endParaRPr sz="2800">
              <a:latin typeface="Times New Roman"/>
              <a:cs typeface="Times New Roman"/>
            </a:endParaRPr>
          </a:p>
          <a:p>
            <a:pPr marL="810895" lvl="1" indent="-34163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810895" algn="l"/>
              </a:tabLst>
            </a:pPr>
            <a:r>
              <a:rPr sz="2800" spc="-10" dirty="0">
                <a:latin typeface="Times New Roman"/>
                <a:cs typeface="Times New Roman"/>
              </a:rPr>
              <a:t>Magnesium</a:t>
            </a:r>
            <a:endParaRPr sz="2800">
              <a:latin typeface="Times New Roman"/>
              <a:cs typeface="Times New Roman"/>
            </a:endParaRPr>
          </a:p>
          <a:p>
            <a:pPr marL="810895" lvl="1" indent="-34163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810895" algn="l"/>
              </a:tabLst>
            </a:pPr>
            <a:r>
              <a:rPr sz="2800" spc="-10" dirty="0">
                <a:latin typeface="Times New Roman"/>
                <a:cs typeface="Times New Roman"/>
              </a:rPr>
              <a:t>Chloride</a:t>
            </a:r>
            <a:endParaRPr sz="2800">
              <a:latin typeface="Times New Roman"/>
              <a:cs typeface="Times New Roman"/>
            </a:endParaRPr>
          </a:p>
          <a:p>
            <a:pPr marL="810895" lvl="1" indent="-34163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810895" algn="l"/>
              </a:tabLst>
            </a:pPr>
            <a:r>
              <a:rPr sz="2800" spc="-10" dirty="0">
                <a:latin typeface="Times New Roman"/>
                <a:cs typeface="Times New Roman"/>
              </a:rPr>
              <a:t>Fluoride</a:t>
            </a:r>
            <a:endParaRPr sz="2800">
              <a:latin typeface="Times New Roman"/>
              <a:cs typeface="Times New Roman"/>
            </a:endParaRPr>
          </a:p>
          <a:p>
            <a:pPr marL="353695" indent="-340995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353695" algn="l"/>
              </a:tabLst>
            </a:pPr>
            <a:r>
              <a:rPr sz="2800" spc="-10" dirty="0">
                <a:latin typeface="Times New Roman"/>
                <a:cs typeface="Times New Roman"/>
              </a:rPr>
              <a:t>Glucose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4598" y="1772817"/>
            <a:ext cx="3067050" cy="346964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353695" indent="-340995">
              <a:lnSpc>
                <a:spcPct val="100000"/>
              </a:lnSpc>
              <a:spcBef>
                <a:spcPts val="700"/>
              </a:spcBef>
              <a:buFont typeface="Wingdings"/>
              <a:buChar char=""/>
              <a:tabLst>
                <a:tab pos="353695" algn="l"/>
              </a:tabLst>
            </a:pPr>
            <a:r>
              <a:rPr sz="2800" spc="-20" dirty="0">
                <a:latin typeface="Times New Roman"/>
                <a:cs typeface="Times New Roman"/>
              </a:rPr>
              <a:t>Urea</a:t>
            </a:r>
            <a:endParaRPr sz="2800">
              <a:latin typeface="Times New Roman"/>
              <a:cs typeface="Times New Roman"/>
            </a:endParaRPr>
          </a:p>
          <a:p>
            <a:pPr marL="353695" marR="5080" indent="-34163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353695" algn="l"/>
              </a:tabLst>
            </a:pPr>
            <a:r>
              <a:rPr sz="2800" dirty="0">
                <a:latin typeface="Times New Roman"/>
                <a:cs typeface="Times New Roman"/>
              </a:rPr>
              <a:t>Arterial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Blood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Gas </a:t>
            </a:r>
            <a:r>
              <a:rPr sz="2800" spc="-10" dirty="0">
                <a:latin typeface="Times New Roman"/>
                <a:cs typeface="Times New Roman"/>
              </a:rPr>
              <a:t>Analysis</a:t>
            </a:r>
            <a:endParaRPr sz="2800">
              <a:latin typeface="Times New Roman"/>
              <a:cs typeface="Times New Roman"/>
            </a:endParaRPr>
          </a:p>
          <a:p>
            <a:pPr marL="810895" lvl="1" indent="-34163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810895" algn="l"/>
              </a:tabLst>
            </a:pPr>
            <a:r>
              <a:rPr sz="2800" spc="-25" dirty="0">
                <a:latin typeface="Times New Roman"/>
                <a:cs typeface="Times New Roman"/>
              </a:rPr>
              <a:t>pO2</a:t>
            </a:r>
            <a:endParaRPr sz="2800">
              <a:latin typeface="Times New Roman"/>
              <a:cs typeface="Times New Roman"/>
            </a:endParaRPr>
          </a:p>
          <a:p>
            <a:pPr marL="810895" lvl="1" indent="-34163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810895" algn="l"/>
              </a:tabLst>
            </a:pPr>
            <a:r>
              <a:rPr sz="2800" spc="-20" dirty="0">
                <a:latin typeface="Times New Roman"/>
                <a:cs typeface="Times New Roman"/>
              </a:rPr>
              <a:t>pCO2</a:t>
            </a:r>
            <a:endParaRPr sz="2800">
              <a:latin typeface="Times New Roman"/>
              <a:cs typeface="Times New Roman"/>
            </a:endParaRPr>
          </a:p>
          <a:p>
            <a:pPr marL="810895" lvl="1" indent="-34163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810895" algn="l"/>
              </a:tabLst>
            </a:pPr>
            <a:r>
              <a:rPr sz="2800" spc="-25" dirty="0">
                <a:latin typeface="Times New Roman"/>
                <a:cs typeface="Times New Roman"/>
              </a:rPr>
              <a:t>pH</a:t>
            </a:r>
            <a:endParaRPr sz="2800">
              <a:latin typeface="Times New Roman"/>
              <a:cs typeface="Times New Roman"/>
            </a:endParaRPr>
          </a:p>
          <a:p>
            <a:pPr marL="810895" lvl="1" indent="-34163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810895" algn="l"/>
              </a:tabLst>
            </a:pPr>
            <a:r>
              <a:rPr sz="2800" spc="-10" dirty="0">
                <a:latin typeface="Times New Roman"/>
                <a:cs typeface="Times New Roman"/>
              </a:rPr>
              <a:t>HCO3-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593338" y="923035"/>
            <a:ext cx="4062729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dirty="0"/>
              <a:t>Application</a:t>
            </a:r>
            <a:r>
              <a:rPr sz="3200" spc="-125" dirty="0"/>
              <a:t> </a:t>
            </a:r>
            <a:r>
              <a:rPr sz="3200" dirty="0"/>
              <a:t>of</a:t>
            </a:r>
            <a:r>
              <a:rPr sz="3200" spc="-105" dirty="0"/>
              <a:t> </a:t>
            </a:r>
            <a:r>
              <a:rPr sz="3200" spc="-25" dirty="0"/>
              <a:t>ISE</a:t>
            </a:r>
            <a:endParaRPr sz="3200"/>
          </a:p>
        </p:txBody>
      </p:sp>
      <p:sp>
        <p:nvSpPr>
          <p:cNvPr id="5" name="object 5"/>
          <p:cNvSpPr txBox="1"/>
          <p:nvPr/>
        </p:nvSpPr>
        <p:spPr>
          <a:xfrm>
            <a:off x="8750296" y="6738617"/>
            <a:ext cx="2520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25" dirty="0">
                <a:latin typeface="Verdana"/>
                <a:cs typeface="Verdana"/>
              </a:rPr>
              <a:t>27</a:t>
            </a:r>
            <a:endParaRPr sz="140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0910222">
            <a:off x="2819400" y="2362200"/>
            <a:ext cx="4038600" cy="1295400"/>
          </a:xfrm>
        </p:spPr>
        <p:txBody>
          <a:bodyPr>
            <a:normAutofit/>
          </a:bodyPr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358900" y="1435607"/>
            <a:ext cx="7341870" cy="4979035"/>
            <a:chOff x="1358900" y="1435607"/>
            <a:chExt cx="7341870" cy="497903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47800" y="1524000"/>
              <a:ext cx="7162799" cy="2362199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358900" y="1435607"/>
              <a:ext cx="7341870" cy="2451100"/>
            </a:xfrm>
            <a:custGeom>
              <a:avLst/>
              <a:gdLst/>
              <a:ahLst/>
              <a:cxnLst/>
              <a:rect l="l" t="t" r="r" b="b"/>
              <a:pathLst>
                <a:path w="7341870" h="2451100">
                  <a:moveTo>
                    <a:pt x="7269480" y="71628"/>
                  </a:moveTo>
                  <a:lnTo>
                    <a:pt x="7251700" y="71628"/>
                  </a:lnTo>
                  <a:lnTo>
                    <a:pt x="88900" y="71628"/>
                  </a:lnTo>
                  <a:lnTo>
                    <a:pt x="72390" y="71628"/>
                  </a:lnTo>
                  <a:lnTo>
                    <a:pt x="72390" y="2450592"/>
                  </a:lnTo>
                  <a:lnTo>
                    <a:pt x="88900" y="2450592"/>
                  </a:lnTo>
                  <a:lnTo>
                    <a:pt x="88900" y="88392"/>
                  </a:lnTo>
                  <a:lnTo>
                    <a:pt x="7251700" y="88392"/>
                  </a:lnTo>
                  <a:lnTo>
                    <a:pt x="7251700" y="2450592"/>
                  </a:lnTo>
                  <a:lnTo>
                    <a:pt x="7269480" y="2450592"/>
                  </a:lnTo>
                  <a:lnTo>
                    <a:pt x="7269480" y="71628"/>
                  </a:lnTo>
                  <a:close/>
                </a:path>
                <a:path w="7341870" h="2451100">
                  <a:moveTo>
                    <a:pt x="7341870" y="0"/>
                  </a:moveTo>
                  <a:lnTo>
                    <a:pt x="7288530" y="0"/>
                  </a:lnTo>
                  <a:lnTo>
                    <a:pt x="53340" y="0"/>
                  </a:lnTo>
                  <a:lnTo>
                    <a:pt x="0" y="0"/>
                  </a:lnTo>
                  <a:lnTo>
                    <a:pt x="0" y="2450592"/>
                  </a:lnTo>
                  <a:lnTo>
                    <a:pt x="53340" y="2450592"/>
                  </a:lnTo>
                  <a:lnTo>
                    <a:pt x="53340" y="53340"/>
                  </a:lnTo>
                  <a:lnTo>
                    <a:pt x="7288530" y="53340"/>
                  </a:lnTo>
                  <a:lnTo>
                    <a:pt x="7288530" y="2450592"/>
                  </a:lnTo>
                  <a:lnTo>
                    <a:pt x="7341870" y="2450592"/>
                  </a:lnTo>
                  <a:lnTo>
                    <a:pt x="734187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447800" y="3886199"/>
              <a:ext cx="7162799" cy="2438399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1358900" y="3886199"/>
              <a:ext cx="7341870" cy="2528570"/>
            </a:xfrm>
            <a:custGeom>
              <a:avLst/>
              <a:gdLst/>
              <a:ahLst/>
              <a:cxnLst/>
              <a:rect l="l" t="t" r="r" b="b"/>
              <a:pathLst>
                <a:path w="7341870" h="2528570">
                  <a:moveTo>
                    <a:pt x="7269480" y="0"/>
                  </a:moveTo>
                  <a:lnTo>
                    <a:pt x="7251700" y="0"/>
                  </a:lnTo>
                  <a:lnTo>
                    <a:pt x="7251700" y="2438400"/>
                  </a:lnTo>
                  <a:lnTo>
                    <a:pt x="88900" y="2438400"/>
                  </a:lnTo>
                  <a:lnTo>
                    <a:pt x="88900" y="0"/>
                  </a:lnTo>
                  <a:lnTo>
                    <a:pt x="72390" y="0"/>
                  </a:lnTo>
                  <a:lnTo>
                    <a:pt x="72390" y="2456688"/>
                  </a:lnTo>
                  <a:lnTo>
                    <a:pt x="88900" y="2456688"/>
                  </a:lnTo>
                  <a:lnTo>
                    <a:pt x="7251700" y="2456688"/>
                  </a:lnTo>
                  <a:lnTo>
                    <a:pt x="7269480" y="2456688"/>
                  </a:lnTo>
                  <a:lnTo>
                    <a:pt x="7269480" y="0"/>
                  </a:lnTo>
                  <a:close/>
                </a:path>
                <a:path w="7341870" h="2528570">
                  <a:moveTo>
                    <a:pt x="7341870" y="0"/>
                  </a:moveTo>
                  <a:lnTo>
                    <a:pt x="7288530" y="0"/>
                  </a:lnTo>
                  <a:lnTo>
                    <a:pt x="7288530" y="2474976"/>
                  </a:lnTo>
                  <a:lnTo>
                    <a:pt x="53340" y="2474976"/>
                  </a:lnTo>
                  <a:lnTo>
                    <a:pt x="53340" y="0"/>
                  </a:lnTo>
                  <a:lnTo>
                    <a:pt x="0" y="0"/>
                  </a:lnTo>
                  <a:lnTo>
                    <a:pt x="0" y="2528316"/>
                  </a:lnTo>
                  <a:lnTo>
                    <a:pt x="53340" y="2528316"/>
                  </a:lnTo>
                  <a:lnTo>
                    <a:pt x="7288530" y="2528316"/>
                  </a:lnTo>
                  <a:lnTo>
                    <a:pt x="7341870" y="2528316"/>
                  </a:lnTo>
                  <a:lnTo>
                    <a:pt x="734187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50465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Principle</a:t>
            </a:r>
          </a:p>
        </p:txBody>
      </p:sp>
      <p:sp>
        <p:nvSpPr>
          <p:cNvPr id="3" name="object 3"/>
          <p:cNvSpPr/>
          <p:nvPr/>
        </p:nvSpPr>
        <p:spPr>
          <a:xfrm>
            <a:off x="457199" y="3886199"/>
            <a:ext cx="9144000" cy="3429000"/>
          </a:xfrm>
          <a:custGeom>
            <a:avLst/>
            <a:gdLst/>
            <a:ahLst/>
            <a:cxnLst/>
            <a:rect l="l" t="t" r="r" b="b"/>
            <a:pathLst>
              <a:path w="9144000" h="3429000">
                <a:moveTo>
                  <a:pt x="9143999" y="3428999"/>
                </a:moveTo>
                <a:lnTo>
                  <a:pt x="9143999" y="0"/>
                </a:lnTo>
                <a:lnTo>
                  <a:pt x="0" y="0"/>
                </a:lnTo>
                <a:lnTo>
                  <a:pt x="0" y="3428999"/>
                </a:lnTo>
                <a:lnTo>
                  <a:pt x="9143999" y="3428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93139" y="1143000"/>
            <a:ext cx="8070850" cy="4347344"/>
          </a:xfrm>
          <a:prstGeom prst="rect">
            <a:avLst/>
          </a:prstGeom>
        </p:spPr>
        <p:txBody>
          <a:bodyPr vert="horz" wrap="square" lIns="0" tIns="121920" rIns="0" bIns="0" rtlCol="0">
            <a:spAutoFit/>
          </a:bodyPr>
          <a:lstStyle/>
          <a:p>
            <a:pPr marL="354965" indent="-342265" algn="just">
              <a:lnSpc>
                <a:spcPct val="100000"/>
              </a:lnSpc>
              <a:spcBef>
                <a:spcPts val="960"/>
              </a:spcBef>
              <a:buFont typeface="Arial"/>
              <a:buChar char="•"/>
              <a:tabLst>
                <a:tab pos="354965" algn="l"/>
              </a:tabLst>
            </a:pPr>
            <a:r>
              <a:rPr sz="3600" dirty="0">
                <a:latin typeface="Times New Roman"/>
                <a:cs typeface="Times New Roman"/>
              </a:rPr>
              <a:t>ISE</a:t>
            </a:r>
            <a:r>
              <a:rPr sz="3600" spc="-4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consists</a:t>
            </a:r>
            <a:r>
              <a:rPr sz="3600" spc="-2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of</a:t>
            </a:r>
            <a:r>
              <a:rPr sz="3600" spc="-2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a</a:t>
            </a:r>
            <a:r>
              <a:rPr sz="3600" spc="-3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thin</a:t>
            </a:r>
            <a:r>
              <a:rPr sz="3600" spc="-15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membrane</a:t>
            </a:r>
            <a:endParaRPr sz="3600">
              <a:latin typeface="Times New Roman"/>
              <a:cs typeface="Times New Roman"/>
            </a:endParaRPr>
          </a:p>
          <a:p>
            <a:pPr marL="354965" indent="-342265" algn="just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4965" algn="l"/>
              </a:tabLst>
            </a:pPr>
            <a:r>
              <a:rPr sz="3600" dirty="0">
                <a:latin typeface="Times New Roman"/>
                <a:cs typeface="Times New Roman"/>
              </a:rPr>
              <a:t>Only</a:t>
            </a:r>
            <a:r>
              <a:rPr sz="3600" spc="-7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specific</a:t>
            </a:r>
            <a:r>
              <a:rPr sz="3600" spc="-3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ion</a:t>
            </a:r>
            <a:r>
              <a:rPr sz="3600" spc="-3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can</a:t>
            </a:r>
            <a:r>
              <a:rPr sz="3600" spc="-4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be</a:t>
            </a:r>
            <a:r>
              <a:rPr sz="3600" spc="-35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diffuse.</a:t>
            </a:r>
            <a:endParaRPr sz="3600">
              <a:latin typeface="Times New Roman"/>
              <a:cs typeface="Times New Roman"/>
            </a:endParaRPr>
          </a:p>
          <a:p>
            <a:pPr marL="354965" marR="5080" indent="-342900" algn="just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4965" algn="l"/>
              </a:tabLst>
            </a:pPr>
            <a:r>
              <a:rPr sz="3600" dirty="0">
                <a:latin typeface="Times New Roman"/>
                <a:cs typeface="Times New Roman"/>
              </a:rPr>
              <a:t>By</a:t>
            </a:r>
            <a:r>
              <a:rPr sz="3600" spc="800" dirty="0">
                <a:latin typeface="Times New Roman"/>
                <a:cs typeface="Times New Roman"/>
              </a:rPr>
              <a:t>  </a:t>
            </a:r>
            <a:r>
              <a:rPr sz="3600" dirty="0">
                <a:latin typeface="Times New Roman"/>
                <a:cs typeface="Times New Roman"/>
              </a:rPr>
              <a:t>measuring</a:t>
            </a:r>
            <a:r>
              <a:rPr sz="3600" spc="805" dirty="0">
                <a:latin typeface="Times New Roman"/>
                <a:cs typeface="Times New Roman"/>
              </a:rPr>
              <a:t>  </a:t>
            </a:r>
            <a:r>
              <a:rPr sz="3600" dirty="0">
                <a:latin typeface="Times New Roman"/>
                <a:cs typeface="Times New Roman"/>
              </a:rPr>
              <a:t>the</a:t>
            </a:r>
            <a:r>
              <a:rPr sz="3600" spc="805" dirty="0">
                <a:latin typeface="Times New Roman"/>
                <a:cs typeface="Times New Roman"/>
              </a:rPr>
              <a:t>  </a:t>
            </a:r>
            <a:r>
              <a:rPr sz="3600" dirty="0">
                <a:latin typeface="Times New Roman"/>
                <a:cs typeface="Times New Roman"/>
              </a:rPr>
              <a:t>electric</a:t>
            </a:r>
            <a:r>
              <a:rPr sz="3600" spc="810" dirty="0">
                <a:latin typeface="Times New Roman"/>
                <a:cs typeface="Times New Roman"/>
              </a:rPr>
              <a:t>  </a:t>
            </a:r>
            <a:r>
              <a:rPr sz="3600" spc="-10" dirty="0">
                <a:latin typeface="Times New Roman"/>
                <a:cs typeface="Times New Roman"/>
              </a:rPr>
              <a:t>potential </a:t>
            </a:r>
            <a:r>
              <a:rPr sz="3600" dirty="0">
                <a:latin typeface="Times New Roman"/>
                <a:cs typeface="Times New Roman"/>
              </a:rPr>
              <a:t>generated</a:t>
            </a:r>
            <a:r>
              <a:rPr sz="3600" spc="509" dirty="0">
                <a:latin typeface="Times New Roman"/>
                <a:cs typeface="Times New Roman"/>
              </a:rPr>
              <a:t>   </a:t>
            </a:r>
            <a:r>
              <a:rPr sz="3600" dirty="0">
                <a:latin typeface="Times New Roman"/>
                <a:cs typeface="Times New Roman"/>
              </a:rPr>
              <a:t>across</a:t>
            </a:r>
            <a:r>
              <a:rPr sz="3600" spc="509" dirty="0">
                <a:latin typeface="Times New Roman"/>
                <a:cs typeface="Times New Roman"/>
              </a:rPr>
              <a:t>   </a:t>
            </a:r>
            <a:r>
              <a:rPr sz="3600" dirty="0">
                <a:latin typeface="Times New Roman"/>
                <a:cs typeface="Times New Roman"/>
              </a:rPr>
              <a:t>a</a:t>
            </a:r>
            <a:r>
              <a:rPr sz="3600" spc="515" dirty="0">
                <a:latin typeface="Times New Roman"/>
                <a:cs typeface="Times New Roman"/>
              </a:rPr>
              <a:t>   </a:t>
            </a:r>
            <a:r>
              <a:rPr sz="3600" dirty="0">
                <a:latin typeface="Times New Roman"/>
                <a:cs typeface="Times New Roman"/>
              </a:rPr>
              <a:t>membrane</a:t>
            </a:r>
            <a:r>
              <a:rPr sz="3600" spc="515" dirty="0">
                <a:latin typeface="Times New Roman"/>
                <a:cs typeface="Times New Roman"/>
              </a:rPr>
              <a:t>   </a:t>
            </a:r>
            <a:r>
              <a:rPr sz="3600" spc="-25" dirty="0">
                <a:latin typeface="Times New Roman"/>
                <a:cs typeface="Times New Roman"/>
              </a:rPr>
              <a:t>by </a:t>
            </a:r>
            <a:r>
              <a:rPr sz="3600" dirty="0">
                <a:latin typeface="Times New Roman"/>
                <a:cs typeface="Times New Roman"/>
              </a:rPr>
              <a:t>“selected”</a:t>
            </a:r>
            <a:r>
              <a:rPr sz="3600" spc="65" dirty="0">
                <a:latin typeface="Times New Roman"/>
                <a:cs typeface="Times New Roman"/>
              </a:rPr>
              <a:t>  </a:t>
            </a:r>
            <a:r>
              <a:rPr sz="3600" dirty="0">
                <a:latin typeface="Times New Roman"/>
                <a:cs typeface="Times New Roman"/>
              </a:rPr>
              <a:t>ions,</a:t>
            </a:r>
            <a:r>
              <a:rPr sz="3600" spc="75" dirty="0">
                <a:latin typeface="Times New Roman"/>
                <a:cs typeface="Times New Roman"/>
              </a:rPr>
              <a:t>  </a:t>
            </a:r>
            <a:r>
              <a:rPr sz="3600" dirty="0">
                <a:latin typeface="Times New Roman"/>
                <a:cs typeface="Times New Roman"/>
              </a:rPr>
              <a:t>and</a:t>
            </a:r>
            <a:r>
              <a:rPr sz="3600" spc="70" dirty="0">
                <a:latin typeface="Times New Roman"/>
                <a:cs typeface="Times New Roman"/>
              </a:rPr>
              <a:t>  </a:t>
            </a:r>
            <a:r>
              <a:rPr sz="3600" dirty="0">
                <a:latin typeface="Times New Roman"/>
                <a:cs typeface="Times New Roman"/>
              </a:rPr>
              <a:t>comparing</a:t>
            </a:r>
            <a:r>
              <a:rPr sz="3600" spc="70" dirty="0">
                <a:latin typeface="Times New Roman"/>
                <a:cs typeface="Times New Roman"/>
              </a:rPr>
              <a:t>  </a:t>
            </a:r>
            <a:r>
              <a:rPr sz="3600" dirty="0">
                <a:latin typeface="Times New Roman"/>
                <a:cs typeface="Times New Roman"/>
              </a:rPr>
              <a:t>it</a:t>
            </a:r>
            <a:r>
              <a:rPr sz="3600" spc="70" dirty="0">
                <a:latin typeface="Times New Roman"/>
                <a:cs typeface="Times New Roman"/>
              </a:rPr>
              <a:t>  </a:t>
            </a:r>
            <a:r>
              <a:rPr sz="3600" spc="-20" dirty="0">
                <a:latin typeface="Times New Roman"/>
                <a:cs typeface="Times New Roman"/>
              </a:rPr>
              <a:t>with </a:t>
            </a:r>
            <a:r>
              <a:rPr sz="3600" dirty="0">
                <a:latin typeface="Times New Roman"/>
                <a:cs typeface="Times New Roman"/>
              </a:rPr>
              <a:t>reference</a:t>
            </a:r>
            <a:r>
              <a:rPr sz="3600" spc="-150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electrode.</a:t>
            </a:r>
            <a:endParaRPr sz="3600">
              <a:latin typeface="Times New Roman"/>
              <a:cs typeface="Times New Roman"/>
            </a:endParaRPr>
          </a:p>
          <a:p>
            <a:pPr marL="354965" indent="-342265" algn="just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4965" algn="l"/>
              </a:tabLst>
            </a:pPr>
            <a:r>
              <a:rPr sz="3600" dirty="0">
                <a:latin typeface="Times New Roman"/>
                <a:cs typeface="Times New Roman"/>
              </a:rPr>
              <a:t>And</a:t>
            </a:r>
            <a:r>
              <a:rPr sz="3600" spc="-7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net</a:t>
            </a:r>
            <a:r>
              <a:rPr sz="3600" spc="-6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charge</a:t>
            </a:r>
            <a:r>
              <a:rPr sz="3600" spc="-5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is</a:t>
            </a:r>
            <a:r>
              <a:rPr sz="3600" spc="-60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determined.</a:t>
            </a:r>
            <a:endParaRPr sz="36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72814" y="923035"/>
            <a:ext cx="3128010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/>
              <a:t>Potentiometry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994663" y="1645411"/>
            <a:ext cx="5860415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6725" indent="-454025">
              <a:lnSpc>
                <a:spcPct val="100000"/>
              </a:lnSpc>
              <a:spcBef>
                <a:spcPts val="95"/>
              </a:spcBef>
              <a:buFont typeface="Wingdings"/>
              <a:buChar char=""/>
              <a:tabLst>
                <a:tab pos="466725" algn="l"/>
              </a:tabLst>
            </a:pPr>
            <a:r>
              <a:rPr sz="2800" spc="-10" dirty="0">
                <a:latin typeface="Times New Roman"/>
                <a:cs typeface="Times New Roman"/>
              </a:rPr>
              <a:t>Potentiometry</a:t>
            </a:r>
            <a:endParaRPr sz="2800">
              <a:latin typeface="Times New Roman"/>
              <a:cs typeface="Times New Roman"/>
            </a:endParaRPr>
          </a:p>
          <a:p>
            <a:pPr marL="920750" marR="5080" lvl="1" indent="-454659">
              <a:lnSpc>
                <a:spcPct val="100000"/>
              </a:lnSpc>
              <a:buClr>
                <a:srgbClr val="CC3200"/>
              </a:buClr>
              <a:buSzPct val="58928"/>
              <a:buFont typeface="Wingdings"/>
              <a:buChar char=""/>
              <a:tabLst>
                <a:tab pos="920750" algn="l"/>
                <a:tab pos="1741805" algn="l"/>
                <a:tab pos="2308860" algn="l"/>
                <a:tab pos="4076700" algn="l"/>
                <a:tab pos="4624070" algn="l"/>
              </a:tabLst>
            </a:pPr>
            <a:r>
              <a:rPr sz="2800" spc="-25" dirty="0">
                <a:latin typeface="Times New Roman"/>
                <a:cs typeface="Times New Roman"/>
              </a:rPr>
              <a:t>Use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5" dirty="0">
                <a:latin typeface="Times New Roman"/>
                <a:cs typeface="Times New Roman"/>
              </a:rPr>
              <a:t>of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Times New Roman"/>
                <a:cs typeface="Times New Roman"/>
              </a:rPr>
              <a:t>Electrodes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5" dirty="0">
                <a:latin typeface="Times New Roman"/>
                <a:cs typeface="Times New Roman"/>
              </a:rPr>
              <a:t>to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Times New Roman"/>
                <a:cs typeface="Times New Roman"/>
              </a:rPr>
              <a:t>Measure </a:t>
            </a:r>
            <a:r>
              <a:rPr sz="2800" dirty="0">
                <a:latin typeface="Times New Roman"/>
                <a:cs typeface="Times New Roman"/>
              </a:rPr>
              <a:t>Provide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Chemical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concentration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98282" y="2072131"/>
            <a:ext cx="12414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45" dirty="0">
                <a:latin typeface="Times New Roman"/>
                <a:cs typeface="Times New Roman"/>
              </a:rPr>
              <a:t>Voltages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584181" y="2072131"/>
            <a:ext cx="5588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20" dirty="0">
                <a:latin typeface="Times New Roman"/>
                <a:cs typeface="Times New Roman"/>
              </a:rPr>
              <a:t>that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48815" y="3352290"/>
            <a:ext cx="7693659" cy="3439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6725" indent="-454025">
              <a:lnSpc>
                <a:spcPct val="100000"/>
              </a:lnSpc>
              <a:spcBef>
                <a:spcPts val="95"/>
              </a:spcBef>
              <a:buClr>
                <a:srgbClr val="CC3200"/>
              </a:buClr>
              <a:buSzPct val="58928"/>
              <a:buFont typeface="Wingdings"/>
              <a:buChar char=""/>
              <a:tabLst>
                <a:tab pos="466725" algn="l"/>
              </a:tabLst>
            </a:pP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Indicator</a:t>
            </a:r>
            <a:r>
              <a:rPr sz="2800" u="heavy" spc="-9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Electrode</a:t>
            </a:r>
            <a:r>
              <a:rPr sz="2800" u="none" spc="-10" dirty="0">
                <a:latin typeface="Times New Roman"/>
                <a:cs typeface="Times New Roman"/>
              </a:rPr>
              <a:t>:</a:t>
            </a:r>
            <a:endParaRPr sz="2800">
              <a:latin typeface="Times New Roman"/>
              <a:cs typeface="Times New Roman"/>
            </a:endParaRPr>
          </a:p>
          <a:p>
            <a:pPr marL="466725" indent="-454025">
              <a:lnSpc>
                <a:spcPct val="100000"/>
              </a:lnSpc>
              <a:buClr>
                <a:srgbClr val="CC3200"/>
              </a:buClr>
              <a:buSzPct val="58928"/>
              <a:buFont typeface="Wingdings"/>
              <a:buChar char=""/>
              <a:tabLst>
                <a:tab pos="466725" algn="l"/>
              </a:tabLst>
            </a:pPr>
            <a:r>
              <a:rPr sz="2800" dirty="0">
                <a:latin typeface="Times New Roman"/>
                <a:cs typeface="Times New Roman"/>
              </a:rPr>
              <a:t>Electrode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that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responds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to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analyte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40"/>
              </a:spcBef>
              <a:buClr>
                <a:srgbClr val="CC3200"/>
              </a:buClr>
              <a:buFont typeface="Wingdings"/>
              <a:buChar char=""/>
            </a:pPr>
            <a:endParaRPr sz="2800">
              <a:latin typeface="Times New Roman"/>
              <a:cs typeface="Times New Roman"/>
            </a:endParaRPr>
          </a:p>
          <a:p>
            <a:pPr marL="466725" indent="-454025">
              <a:lnSpc>
                <a:spcPct val="100000"/>
              </a:lnSpc>
              <a:buClr>
                <a:srgbClr val="CC3200"/>
              </a:buClr>
              <a:buSzPct val="58928"/>
              <a:buFont typeface="Wingdings"/>
              <a:buChar char=""/>
              <a:tabLst>
                <a:tab pos="466725" algn="l"/>
              </a:tabLst>
            </a:pP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Reference</a:t>
            </a:r>
            <a:r>
              <a:rPr sz="2800" u="heavy" spc="-8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Electrode</a:t>
            </a:r>
            <a:r>
              <a:rPr sz="2800" u="none" spc="-10" dirty="0">
                <a:latin typeface="Times New Roman"/>
                <a:cs typeface="Times New Roman"/>
              </a:rPr>
              <a:t>:</a:t>
            </a:r>
            <a:endParaRPr sz="2800">
              <a:latin typeface="Times New Roman"/>
              <a:cs typeface="Times New Roman"/>
            </a:endParaRPr>
          </a:p>
          <a:p>
            <a:pPr marL="466725" indent="-454025">
              <a:lnSpc>
                <a:spcPct val="100000"/>
              </a:lnSpc>
              <a:buClr>
                <a:srgbClr val="CC3200"/>
              </a:buClr>
              <a:buSzPct val="58928"/>
              <a:buFont typeface="Wingdings"/>
              <a:buChar char=""/>
              <a:tabLst>
                <a:tab pos="466725" algn="l"/>
              </a:tabLst>
            </a:pPr>
            <a:r>
              <a:rPr sz="2800" dirty="0">
                <a:latin typeface="Times New Roman"/>
                <a:cs typeface="Times New Roman"/>
              </a:rPr>
              <a:t>Second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½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cell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at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constant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potential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40"/>
              </a:spcBef>
              <a:buClr>
                <a:srgbClr val="CC3200"/>
              </a:buClr>
              <a:buFont typeface="Wingdings"/>
              <a:buChar char=""/>
            </a:pPr>
            <a:endParaRPr sz="2800">
              <a:latin typeface="Times New Roman"/>
              <a:cs typeface="Times New Roman"/>
            </a:endParaRPr>
          </a:p>
          <a:p>
            <a:pPr marL="466725" marR="5080" indent="-454659">
              <a:lnSpc>
                <a:spcPct val="100000"/>
              </a:lnSpc>
              <a:buClr>
                <a:srgbClr val="CC3200"/>
              </a:buClr>
              <a:buSzPct val="58928"/>
              <a:buFont typeface="Wingdings"/>
              <a:buChar char=""/>
              <a:tabLst>
                <a:tab pos="466725" algn="l"/>
                <a:tab pos="1228725" algn="l"/>
                <a:tab pos="2444750" algn="l"/>
                <a:tab pos="2853055" algn="l"/>
                <a:tab pos="4457700" algn="l"/>
                <a:tab pos="5810885" algn="l"/>
                <a:tab pos="6417945" algn="l"/>
              </a:tabLst>
            </a:pPr>
            <a:r>
              <a:rPr sz="2800" spc="-20" dirty="0">
                <a:latin typeface="Times New Roman"/>
                <a:cs typeface="Times New Roman"/>
              </a:rPr>
              <a:t>Cell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Times New Roman"/>
                <a:cs typeface="Times New Roman"/>
              </a:rPr>
              <a:t>voltage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5" dirty="0">
                <a:latin typeface="Times New Roman"/>
                <a:cs typeface="Times New Roman"/>
              </a:rPr>
              <a:t>is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Times New Roman"/>
                <a:cs typeface="Times New Roman"/>
              </a:rPr>
              <a:t>difference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Times New Roman"/>
                <a:cs typeface="Times New Roman"/>
              </a:rPr>
              <a:t>between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5" dirty="0">
                <a:latin typeface="Times New Roman"/>
                <a:cs typeface="Times New Roman"/>
              </a:rPr>
              <a:t>the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Times New Roman"/>
                <a:cs typeface="Times New Roman"/>
              </a:rPr>
              <a:t>indicator </a:t>
            </a:r>
            <a:r>
              <a:rPr sz="2800" dirty="0">
                <a:latin typeface="Times New Roman"/>
                <a:cs typeface="Times New Roman"/>
              </a:rPr>
              <a:t>and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reference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electrode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Reference</a:t>
            </a:r>
            <a:r>
              <a:rPr sz="3600" spc="-225" dirty="0"/>
              <a:t> </a:t>
            </a:r>
            <a:r>
              <a:rPr sz="3600" spc="-10" dirty="0"/>
              <a:t>Electrode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273555" y="1656079"/>
            <a:ext cx="746950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30" dirty="0">
                <a:solidFill>
                  <a:srgbClr val="CC3200"/>
                </a:solidFill>
                <a:latin typeface="Verdana"/>
                <a:cs typeface="Verdana"/>
              </a:rPr>
              <a:t>Silver-</a:t>
            </a:r>
            <a:r>
              <a:rPr sz="2800" dirty="0">
                <a:solidFill>
                  <a:srgbClr val="CC3200"/>
                </a:solidFill>
                <a:latin typeface="Verdana"/>
                <a:cs typeface="Verdana"/>
              </a:rPr>
              <a:t>Silver</a:t>
            </a:r>
            <a:r>
              <a:rPr sz="2800" spc="180" dirty="0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CC3200"/>
                </a:solidFill>
                <a:latin typeface="Verdana"/>
                <a:cs typeface="Verdana"/>
              </a:rPr>
              <a:t>Chloride</a:t>
            </a:r>
            <a:r>
              <a:rPr sz="2800" spc="215" dirty="0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CC3200"/>
                </a:solidFill>
                <a:latin typeface="Verdana"/>
                <a:cs typeface="Verdana"/>
              </a:rPr>
              <a:t>Reference</a:t>
            </a:r>
            <a:r>
              <a:rPr sz="2800" spc="210" dirty="0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CC3200"/>
                </a:solidFill>
                <a:latin typeface="Verdana"/>
                <a:cs typeface="Verdana"/>
              </a:rPr>
              <a:t>Electrode</a:t>
            </a:r>
            <a:endParaRPr sz="2800">
              <a:latin typeface="Verdana"/>
              <a:cs typeface="Verdan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0" y="2824306"/>
            <a:ext cx="7269480" cy="5284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69538" y="889507"/>
            <a:ext cx="305816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5" dirty="0"/>
              <a:t>Types</a:t>
            </a:r>
            <a:r>
              <a:rPr spc="-130" dirty="0"/>
              <a:t> </a:t>
            </a:r>
            <a:r>
              <a:rPr dirty="0"/>
              <a:t>of</a:t>
            </a:r>
            <a:r>
              <a:rPr spc="-114" dirty="0"/>
              <a:t> </a:t>
            </a:r>
            <a:r>
              <a:rPr spc="-25" dirty="0"/>
              <a:t>ISE</a:t>
            </a:r>
          </a:p>
        </p:txBody>
      </p:sp>
      <p:sp>
        <p:nvSpPr>
          <p:cNvPr id="3" name="object 3"/>
          <p:cNvSpPr/>
          <p:nvPr/>
        </p:nvSpPr>
        <p:spPr>
          <a:xfrm>
            <a:off x="457199" y="3886199"/>
            <a:ext cx="9144000" cy="3429000"/>
          </a:xfrm>
          <a:custGeom>
            <a:avLst/>
            <a:gdLst/>
            <a:ahLst/>
            <a:cxnLst/>
            <a:rect l="l" t="t" r="r" b="b"/>
            <a:pathLst>
              <a:path w="9144000" h="3429000">
                <a:moveTo>
                  <a:pt x="9143999" y="3428999"/>
                </a:moveTo>
                <a:lnTo>
                  <a:pt x="9143999" y="0"/>
                </a:lnTo>
                <a:lnTo>
                  <a:pt x="0" y="0"/>
                </a:lnTo>
                <a:lnTo>
                  <a:pt x="0" y="3428999"/>
                </a:lnTo>
                <a:lnTo>
                  <a:pt x="9143999" y="3428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93139" y="2415031"/>
            <a:ext cx="4074160" cy="37325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</a:tabLst>
            </a:pPr>
            <a:r>
              <a:rPr sz="3200" dirty="0">
                <a:latin typeface="Times New Roman"/>
                <a:cs typeface="Times New Roman"/>
              </a:rPr>
              <a:t>Glass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membrane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30"/>
              </a:spcBef>
              <a:buFont typeface="Arial"/>
              <a:buChar char="•"/>
            </a:pPr>
            <a:endParaRPr sz="32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</a:tabLst>
            </a:pPr>
            <a:r>
              <a:rPr sz="3200" dirty="0">
                <a:latin typeface="Times New Roman"/>
                <a:cs typeface="Times New Roman"/>
              </a:rPr>
              <a:t>Solid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state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electrode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30"/>
              </a:spcBef>
              <a:buFont typeface="Arial"/>
              <a:buChar char="•"/>
            </a:pPr>
            <a:endParaRPr sz="32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</a:tabLst>
            </a:pPr>
            <a:r>
              <a:rPr sz="3200" dirty="0">
                <a:latin typeface="Times New Roman"/>
                <a:cs typeface="Times New Roman"/>
              </a:rPr>
              <a:t>Liquid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based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electrode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25"/>
              </a:spcBef>
              <a:buFont typeface="Arial"/>
              <a:buChar char="•"/>
            </a:pPr>
            <a:endParaRPr sz="32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</a:tabLst>
            </a:pPr>
            <a:r>
              <a:rPr sz="3200" dirty="0">
                <a:latin typeface="Times New Roman"/>
                <a:cs typeface="Times New Roman"/>
              </a:rPr>
              <a:t>Compound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electrode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 rot="10800000" flipV="1">
            <a:off x="553212" y="609600"/>
            <a:ext cx="9002268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dirty="0"/>
              <a:t>Glass</a:t>
            </a:r>
            <a:r>
              <a:rPr sz="4000" spc="-160" dirty="0"/>
              <a:t> </a:t>
            </a:r>
            <a:r>
              <a:rPr sz="4000" dirty="0"/>
              <a:t>Membrane</a:t>
            </a:r>
            <a:r>
              <a:rPr sz="4000" spc="-114" dirty="0"/>
              <a:t> </a:t>
            </a:r>
            <a:r>
              <a:rPr sz="4000" spc="-10" dirty="0"/>
              <a:t>Electrode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93139" y="1752600"/>
            <a:ext cx="8072755" cy="46756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 algn="just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</a:tabLst>
            </a:pPr>
            <a:r>
              <a:rPr sz="3600" dirty="0">
                <a:latin typeface="Times New Roman"/>
                <a:cs typeface="Times New Roman"/>
              </a:rPr>
              <a:t>This</a:t>
            </a:r>
            <a:r>
              <a:rPr sz="3600" spc="459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method</a:t>
            </a:r>
            <a:r>
              <a:rPr sz="3600" spc="45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uses</a:t>
            </a:r>
            <a:r>
              <a:rPr sz="3600" spc="46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the</a:t>
            </a:r>
            <a:r>
              <a:rPr sz="3600" spc="46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electrical</a:t>
            </a:r>
            <a:r>
              <a:rPr sz="3600" spc="470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potential </a:t>
            </a:r>
            <a:r>
              <a:rPr sz="3600" dirty="0">
                <a:latin typeface="Times New Roman"/>
                <a:cs typeface="Times New Roman"/>
              </a:rPr>
              <a:t>of</a:t>
            </a:r>
            <a:r>
              <a:rPr sz="3600" spc="705" dirty="0">
                <a:latin typeface="Times New Roman"/>
                <a:cs typeface="Times New Roman"/>
              </a:rPr>
              <a:t>   </a:t>
            </a:r>
            <a:r>
              <a:rPr sz="3600" spc="-30" dirty="0">
                <a:latin typeface="Times New Roman"/>
                <a:cs typeface="Times New Roman"/>
              </a:rPr>
              <a:t>pH-</a:t>
            </a:r>
            <a:r>
              <a:rPr sz="3600" dirty="0">
                <a:latin typeface="Times New Roman"/>
                <a:cs typeface="Times New Roman"/>
              </a:rPr>
              <a:t>sensitive</a:t>
            </a:r>
            <a:r>
              <a:rPr sz="3600" spc="705" dirty="0">
                <a:latin typeface="Times New Roman"/>
                <a:cs typeface="Times New Roman"/>
              </a:rPr>
              <a:t>   </a:t>
            </a:r>
            <a:r>
              <a:rPr sz="3600" b="1" dirty="0">
                <a:latin typeface="Times New Roman"/>
                <a:cs typeface="Times New Roman"/>
              </a:rPr>
              <a:t>electrodes</a:t>
            </a:r>
            <a:r>
              <a:rPr sz="3600" b="1" spc="710" dirty="0">
                <a:latin typeface="Times New Roman"/>
                <a:cs typeface="Times New Roman"/>
              </a:rPr>
              <a:t>   </a:t>
            </a:r>
            <a:r>
              <a:rPr sz="3600" dirty="0">
                <a:latin typeface="Times New Roman"/>
                <a:cs typeface="Times New Roman"/>
              </a:rPr>
              <a:t>as</a:t>
            </a:r>
            <a:r>
              <a:rPr sz="3600" spc="710" dirty="0">
                <a:latin typeface="Times New Roman"/>
                <a:cs typeface="Times New Roman"/>
              </a:rPr>
              <a:t>   </a:t>
            </a:r>
            <a:r>
              <a:rPr sz="3600" spc="-50" dirty="0">
                <a:latin typeface="Times New Roman"/>
                <a:cs typeface="Times New Roman"/>
              </a:rPr>
              <a:t>a </a:t>
            </a:r>
            <a:r>
              <a:rPr sz="3600" dirty="0">
                <a:latin typeface="Times New Roman"/>
                <a:cs typeface="Times New Roman"/>
              </a:rPr>
              <a:t>measurement</a:t>
            </a:r>
            <a:r>
              <a:rPr sz="3600" spc="-120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signal.</a:t>
            </a:r>
            <a:endParaRPr sz="3600">
              <a:latin typeface="Times New Roman"/>
              <a:cs typeface="Times New Roman"/>
            </a:endParaRPr>
          </a:p>
          <a:p>
            <a:pPr marL="354965" marR="5080" indent="-342900" algn="just">
              <a:lnSpc>
                <a:spcPct val="100000"/>
              </a:lnSpc>
              <a:spcBef>
                <a:spcPts val="860"/>
              </a:spcBef>
              <a:buFont typeface="Arial"/>
              <a:buChar char="•"/>
              <a:tabLst>
                <a:tab pos="354965" algn="l"/>
              </a:tabLst>
            </a:pPr>
            <a:r>
              <a:rPr sz="3600" dirty="0">
                <a:latin typeface="Times New Roman"/>
                <a:cs typeface="Times New Roman"/>
              </a:rPr>
              <a:t>The</a:t>
            </a:r>
            <a:r>
              <a:rPr sz="3600" spc="405" dirty="0">
                <a:latin typeface="Times New Roman"/>
                <a:cs typeface="Times New Roman"/>
              </a:rPr>
              <a:t>   </a:t>
            </a:r>
            <a:r>
              <a:rPr sz="3600" b="1" dirty="0">
                <a:latin typeface="Times New Roman"/>
                <a:cs typeface="Times New Roman"/>
              </a:rPr>
              <a:t>glass</a:t>
            </a:r>
            <a:r>
              <a:rPr sz="3600" b="1" spc="409" dirty="0">
                <a:latin typeface="Times New Roman"/>
                <a:cs typeface="Times New Roman"/>
              </a:rPr>
              <a:t>   </a:t>
            </a:r>
            <a:r>
              <a:rPr sz="3600" b="1" dirty="0">
                <a:latin typeface="Times New Roman"/>
                <a:cs typeface="Times New Roman"/>
              </a:rPr>
              <a:t>electrode</a:t>
            </a:r>
            <a:r>
              <a:rPr sz="3600" b="1" spc="409" dirty="0">
                <a:latin typeface="Times New Roman"/>
                <a:cs typeface="Times New Roman"/>
              </a:rPr>
              <a:t>   </a:t>
            </a:r>
            <a:r>
              <a:rPr sz="3600" dirty="0">
                <a:latin typeface="Times New Roman"/>
                <a:cs typeface="Times New Roman"/>
              </a:rPr>
              <a:t>is</a:t>
            </a:r>
            <a:r>
              <a:rPr sz="3600" spc="409" dirty="0">
                <a:latin typeface="Times New Roman"/>
                <a:cs typeface="Times New Roman"/>
              </a:rPr>
              <a:t>   </a:t>
            </a:r>
            <a:r>
              <a:rPr sz="3600" dirty="0">
                <a:latin typeface="Times New Roman"/>
                <a:cs typeface="Times New Roman"/>
              </a:rPr>
              <a:t>the</a:t>
            </a:r>
            <a:r>
              <a:rPr sz="3600" spc="409" dirty="0">
                <a:latin typeface="Times New Roman"/>
                <a:cs typeface="Times New Roman"/>
              </a:rPr>
              <a:t>   </a:t>
            </a:r>
            <a:r>
              <a:rPr sz="3600" spc="-20" dirty="0">
                <a:latin typeface="Times New Roman"/>
                <a:cs typeface="Times New Roman"/>
              </a:rPr>
              <a:t>most </a:t>
            </a:r>
            <a:r>
              <a:rPr sz="3600" dirty="0">
                <a:latin typeface="Times New Roman"/>
                <a:cs typeface="Times New Roman"/>
              </a:rPr>
              <a:t>commonly</a:t>
            </a:r>
            <a:r>
              <a:rPr sz="3600" spc="-3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used</a:t>
            </a:r>
            <a:r>
              <a:rPr sz="3600" spc="-30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sensor.</a:t>
            </a:r>
            <a:endParaRPr sz="3600">
              <a:latin typeface="Times New Roman"/>
              <a:cs typeface="Times New Roman"/>
            </a:endParaRPr>
          </a:p>
          <a:p>
            <a:pPr marL="354965" marR="6350" indent="-342900" algn="just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4965" algn="l"/>
              </a:tabLst>
            </a:pPr>
            <a:r>
              <a:rPr sz="3600" dirty="0">
                <a:latin typeface="Times New Roman"/>
                <a:cs typeface="Times New Roman"/>
              </a:rPr>
              <a:t>Not</a:t>
            </a:r>
            <a:r>
              <a:rPr sz="3600" spc="280" dirty="0">
                <a:latin typeface="Times New Roman"/>
                <a:cs typeface="Times New Roman"/>
              </a:rPr>
              <a:t>  </a:t>
            </a:r>
            <a:r>
              <a:rPr sz="3600" dirty="0">
                <a:latin typeface="Times New Roman"/>
                <a:cs typeface="Times New Roman"/>
              </a:rPr>
              <a:t>having</a:t>
            </a:r>
            <a:r>
              <a:rPr sz="3600" spc="280" dirty="0">
                <a:latin typeface="Times New Roman"/>
                <a:cs typeface="Times New Roman"/>
              </a:rPr>
              <a:t>  </a:t>
            </a:r>
            <a:r>
              <a:rPr sz="3600" dirty="0">
                <a:latin typeface="Times New Roman"/>
                <a:cs typeface="Times New Roman"/>
              </a:rPr>
              <a:t>the</a:t>
            </a:r>
            <a:r>
              <a:rPr sz="3600" spc="280" dirty="0">
                <a:latin typeface="Times New Roman"/>
                <a:cs typeface="Times New Roman"/>
              </a:rPr>
              <a:t>  </a:t>
            </a:r>
            <a:r>
              <a:rPr sz="3600" b="1" dirty="0">
                <a:latin typeface="Times New Roman"/>
                <a:cs typeface="Times New Roman"/>
              </a:rPr>
              <a:t>disadvantages</a:t>
            </a:r>
            <a:r>
              <a:rPr sz="3600" b="1" spc="285" dirty="0">
                <a:latin typeface="Times New Roman"/>
                <a:cs typeface="Times New Roman"/>
              </a:rPr>
              <a:t>  </a:t>
            </a:r>
            <a:r>
              <a:rPr sz="3600" dirty="0">
                <a:latin typeface="Times New Roman"/>
                <a:cs typeface="Times New Roman"/>
              </a:rPr>
              <a:t>of</a:t>
            </a:r>
            <a:r>
              <a:rPr sz="3600" spc="285" dirty="0">
                <a:latin typeface="Times New Roman"/>
                <a:cs typeface="Times New Roman"/>
              </a:rPr>
              <a:t>  </a:t>
            </a:r>
            <a:r>
              <a:rPr sz="3600" spc="-25" dirty="0">
                <a:latin typeface="Times New Roman"/>
                <a:cs typeface="Times New Roman"/>
              </a:rPr>
              <a:t>the </a:t>
            </a:r>
            <a:r>
              <a:rPr sz="3600" dirty="0">
                <a:latin typeface="Times New Roman"/>
                <a:cs typeface="Times New Roman"/>
              </a:rPr>
              <a:t>optical</a:t>
            </a:r>
            <a:r>
              <a:rPr sz="3600" spc="15" dirty="0">
                <a:latin typeface="Times New Roman"/>
                <a:cs typeface="Times New Roman"/>
              </a:rPr>
              <a:t>  </a:t>
            </a:r>
            <a:r>
              <a:rPr sz="3600" dirty="0">
                <a:latin typeface="Times New Roman"/>
                <a:cs typeface="Times New Roman"/>
              </a:rPr>
              <a:t>methods,</a:t>
            </a:r>
            <a:r>
              <a:rPr sz="3600" spc="20" dirty="0">
                <a:latin typeface="Times New Roman"/>
                <a:cs typeface="Times New Roman"/>
              </a:rPr>
              <a:t>  </a:t>
            </a:r>
            <a:r>
              <a:rPr sz="3600" dirty="0">
                <a:latin typeface="Times New Roman"/>
                <a:cs typeface="Times New Roman"/>
              </a:rPr>
              <a:t>it</a:t>
            </a:r>
            <a:r>
              <a:rPr sz="3600" spc="15" dirty="0">
                <a:latin typeface="Times New Roman"/>
                <a:cs typeface="Times New Roman"/>
              </a:rPr>
              <a:t>  </a:t>
            </a:r>
            <a:r>
              <a:rPr sz="3600" dirty="0">
                <a:latin typeface="Times New Roman"/>
                <a:cs typeface="Times New Roman"/>
              </a:rPr>
              <a:t>can</a:t>
            </a:r>
            <a:r>
              <a:rPr sz="3600" spc="20" dirty="0">
                <a:latin typeface="Times New Roman"/>
                <a:cs typeface="Times New Roman"/>
              </a:rPr>
              <a:t>  </a:t>
            </a:r>
            <a:r>
              <a:rPr sz="3600" dirty="0">
                <a:latin typeface="Times New Roman"/>
                <a:cs typeface="Times New Roman"/>
              </a:rPr>
              <a:t>be</a:t>
            </a:r>
            <a:r>
              <a:rPr sz="3600" spc="15" dirty="0">
                <a:latin typeface="Times New Roman"/>
                <a:cs typeface="Times New Roman"/>
              </a:rPr>
              <a:t>  </a:t>
            </a:r>
            <a:r>
              <a:rPr sz="3600" dirty="0">
                <a:latin typeface="Times New Roman"/>
                <a:cs typeface="Times New Roman"/>
              </a:rPr>
              <a:t>used</a:t>
            </a:r>
            <a:r>
              <a:rPr sz="3600" spc="15" dirty="0">
                <a:latin typeface="Times New Roman"/>
                <a:cs typeface="Times New Roman"/>
              </a:rPr>
              <a:t>  </a:t>
            </a:r>
            <a:r>
              <a:rPr sz="3600" spc="-10" dirty="0">
                <a:latin typeface="Times New Roman"/>
                <a:cs typeface="Times New Roman"/>
              </a:rPr>
              <a:t>almost universally.</a:t>
            </a:r>
            <a:endParaRPr sz="36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 rot="10800000" flipV="1">
            <a:off x="553212" y="1371600"/>
            <a:ext cx="9002268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dirty="0"/>
              <a:t>Solid</a:t>
            </a:r>
            <a:r>
              <a:rPr sz="4000" spc="-105" dirty="0"/>
              <a:t> </a:t>
            </a:r>
            <a:r>
              <a:rPr sz="4000" dirty="0"/>
              <a:t>State</a:t>
            </a:r>
            <a:r>
              <a:rPr sz="4000" spc="-60" dirty="0"/>
              <a:t> </a:t>
            </a:r>
            <a:r>
              <a:rPr sz="4000" spc="-10" dirty="0"/>
              <a:t>Electrode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069339" y="2078227"/>
            <a:ext cx="3423920" cy="40360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5080" indent="-342900" algn="just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441325" algn="l"/>
              </a:tabLst>
            </a:pPr>
            <a:r>
              <a:rPr sz="2800" dirty="0">
                <a:latin typeface="Times New Roman"/>
                <a:cs typeface="Times New Roman"/>
              </a:rPr>
              <a:t>	Electrode</a:t>
            </a:r>
            <a:r>
              <a:rPr sz="2800" spc="434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body</a:t>
            </a:r>
            <a:r>
              <a:rPr sz="2800" spc="445" dirty="0">
                <a:latin typeface="Times New Roman"/>
                <a:cs typeface="Times New Roman"/>
              </a:rPr>
              <a:t>  </a:t>
            </a:r>
            <a:r>
              <a:rPr sz="2800" spc="-25" dirty="0">
                <a:latin typeface="Times New Roman"/>
                <a:cs typeface="Times New Roman"/>
              </a:rPr>
              <a:t>of </a:t>
            </a:r>
            <a:r>
              <a:rPr sz="2800" dirty="0">
                <a:latin typeface="Times New Roman"/>
                <a:cs typeface="Times New Roman"/>
              </a:rPr>
              <a:t>Inorganic</a:t>
            </a:r>
            <a:r>
              <a:rPr sz="2800" spc="95" dirty="0">
                <a:latin typeface="Times New Roman"/>
                <a:cs typeface="Times New Roman"/>
              </a:rPr>
              <a:t>  </a:t>
            </a:r>
            <a:r>
              <a:rPr sz="2800" spc="-10" dirty="0">
                <a:latin typeface="Times New Roman"/>
                <a:cs typeface="Times New Roman"/>
              </a:rPr>
              <a:t>crystalline polymer.</a:t>
            </a:r>
            <a:endParaRPr sz="28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354965" algn="l"/>
                <a:tab pos="1332230" algn="l"/>
                <a:tab pos="2130425" algn="l"/>
              </a:tabLst>
            </a:pPr>
            <a:r>
              <a:rPr sz="2800" dirty="0">
                <a:latin typeface="Times New Roman"/>
                <a:cs typeface="Times New Roman"/>
              </a:rPr>
              <a:t>E.g.</a:t>
            </a:r>
            <a:r>
              <a:rPr sz="2800" spc="2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Special</a:t>
            </a:r>
            <a:r>
              <a:rPr sz="2800" spc="24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Epoxide Resin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Times New Roman"/>
                <a:cs typeface="Times New Roman"/>
              </a:rPr>
              <a:t>with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Times New Roman"/>
                <a:cs typeface="Times New Roman"/>
              </a:rPr>
              <a:t>excellent mechanical properties.</a:t>
            </a:r>
            <a:endParaRPr sz="28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1714500" algn="l"/>
              </a:tabLst>
            </a:pPr>
            <a:r>
              <a:rPr sz="2800" spc="-20" dirty="0">
                <a:latin typeface="Times New Roman"/>
                <a:cs typeface="Times New Roman"/>
              </a:rPr>
              <a:t>High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Times New Roman"/>
                <a:cs typeface="Times New Roman"/>
              </a:rPr>
              <a:t>temperature stability.</a:t>
            </a:r>
            <a:endParaRPr sz="28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29200" y="2209800"/>
            <a:ext cx="3886199" cy="29824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</TotalTime>
  <Words>460</Words>
  <Application>Microsoft Office PowerPoint</Application>
  <PresentationFormat>Custom</PresentationFormat>
  <Paragraphs>204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Aspect</vt:lpstr>
      <vt:lpstr>Ion selective electrode (ISE)</vt:lpstr>
      <vt:lpstr>Introduction</vt:lpstr>
      <vt:lpstr>Slide 3</vt:lpstr>
      <vt:lpstr>Principle</vt:lpstr>
      <vt:lpstr>Potentiometry</vt:lpstr>
      <vt:lpstr>Reference Electrode</vt:lpstr>
      <vt:lpstr>Types of ISE</vt:lpstr>
      <vt:lpstr>Glass Membrane Electrode</vt:lpstr>
      <vt:lpstr>Solid State Electrode</vt:lpstr>
      <vt:lpstr>Liquid based electrode</vt:lpstr>
      <vt:lpstr>Compound electrode</vt:lpstr>
      <vt:lpstr>Electrolytes</vt:lpstr>
      <vt:lpstr>Sample Collection</vt:lpstr>
      <vt:lpstr>Slide 14</vt:lpstr>
      <vt:lpstr>Routinely measured electrolytes</vt:lpstr>
      <vt:lpstr>Hyponatremia</vt:lpstr>
      <vt:lpstr>Hypernatremia</vt:lpstr>
      <vt:lpstr>Potassium (K)</vt:lpstr>
      <vt:lpstr>Hypokalemia</vt:lpstr>
      <vt:lpstr>Hyperkalemia</vt:lpstr>
      <vt:lpstr>Slide 21</vt:lpstr>
      <vt:lpstr>Chloride ( Cl - )</vt:lpstr>
      <vt:lpstr>Hypochloremia</vt:lpstr>
      <vt:lpstr>Hyperchloremia</vt:lpstr>
      <vt:lpstr>Advantages</vt:lpstr>
      <vt:lpstr>Limitations</vt:lpstr>
      <vt:lpstr>Application of ISE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ISE 2017 [Compatibility Mode]</dc:title>
  <dc:creator>Be Human</dc:creator>
  <cp:lastModifiedBy>DNR-ORGANIC</cp:lastModifiedBy>
  <cp:revision>3</cp:revision>
  <dcterms:created xsi:type="dcterms:W3CDTF">2024-06-13T11:44:32Z</dcterms:created>
  <dcterms:modified xsi:type="dcterms:W3CDTF">2024-06-15T09:50:48Z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2017-12-19T00:00:00Z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2024-06-13T00:00:00Z</vt:filetime>
  </property>
  <property fmtid="{D5CDD505-2E9C-101B-9397-08002B2CF9AE}" pid="5" name="Producer">
    <vt:lpwstr>3-Heights(TM) PDF Security Shell 4.8.25.2 (http://www.pdf-tools.com)</vt:lpwstr>
  </property>
</Properties>
</file>