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6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729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426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6677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62990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2556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79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456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6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216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137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044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258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4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34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471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5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2581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DISCREATE MATHEMATICAL       </a:t>
            </a:r>
            <a:br>
              <a:rPr lang="en-US" b="1" dirty="0"/>
            </a:br>
            <a:r>
              <a:rPr lang="en-US" b="1" dirty="0"/>
              <a:t> STRUCTURE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653048" y="5139559"/>
            <a:ext cx="3327565" cy="88749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5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pPr algn="ctr"/>
            <a:r>
              <a:rPr lang="en-US" sz="7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A.Naga</a:t>
            </a:r>
            <a:r>
              <a:rPr lang="en-US" sz="7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Raju</a:t>
            </a:r>
            <a:endParaRPr lang="en-US" sz="7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Dept of MCA</a:t>
            </a:r>
            <a:endParaRPr lang="en-US" sz="6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22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UNIT-I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>SETS,FUNCTIONS AND RELATIONS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29145" cy="465268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300" b="1" dirty="0" smtClean="0"/>
              <a:t>Sets</a:t>
            </a:r>
          </a:p>
          <a:p>
            <a:r>
              <a:rPr lang="en-US" sz="3300" b="1" dirty="0" smtClean="0"/>
              <a:t>Definition</a:t>
            </a:r>
            <a:r>
              <a:rPr lang="en-US" sz="3300" b="1" dirty="0"/>
              <a:t>:</a:t>
            </a:r>
          </a:p>
          <a:p>
            <a:r>
              <a:rPr lang="en-US" dirty="0"/>
              <a:t>A set is an unordered collection of different elements. A set can be written explicitly by listing its elements using set bracket. If the order of the elements is changed or any element of a set is repeated, it does not make any changes in the set.</a:t>
            </a:r>
            <a:endParaRPr lang="en-US" b="1" dirty="0"/>
          </a:p>
          <a:p>
            <a:pPr>
              <a:spcAft>
                <a:spcPct val="30000"/>
              </a:spcAft>
              <a:buFontTx/>
              <a:buChar char="•"/>
            </a:pPr>
            <a:r>
              <a:rPr lang="en-US" dirty="0">
                <a:sym typeface="Symbol" pitchFamily="18" charset="2"/>
              </a:rPr>
              <a:t>Set: Collection of objects (called 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elements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>
              <a:spcAft>
                <a:spcPct val="30000"/>
              </a:spcAft>
              <a:buFontTx/>
              <a:buChar char="•"/>
            </a:pPr>
            <a:r>
              <a:rPr lang="en-US" dirty="0" err="1">
                <a:sym typeface="Symbol" pitchFamily="18" charset="2"/>
              </a:rPr>
              <a:t>aA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                      “a is an element of A”</a:t>
            </a:r>
            <a:br>
              <a:rPr lang="en-US" dirty="0">
                <a:solidFill>
                  <a:srgbClr val="00FFFF"/>
                </a:solidFill>
                <a:sym typeface="Symbol" pitchFamily="18" charset="2"/>
              </a:rPr>
            </a:b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                            “a is a member of A”</a:t>
            </a:r>
          </a:p>
          <a:p>
            <a:pPr>
              <a:spcAft>
                <a:spcPct val="30000"/>
              </a:spcAft>
              <a:buFontTx/>
              <a:buChar char="•"/>
            </a:pPr>
            <a:r>
              <a:rPr lang="en-US" dirty="0" err="1">
                <a:sym typeface="Symbol" pitchFamily="18" charset="2"/>
              </a:rPr>
              <a:t>aA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                      “a is not an element of A”</a:t>
            </a:r>
          </a:p>
          <a:p>
            <a:pPr>
              <a:spcAft>
                <a:spcPct val="30000"/>
              </a:spcAft>
              <a:buFontTx/>
              <a:buChar char="•"/>
            </a:pPr>
            <a:r>
              <a:rPr lang="en-US" dirty="0">
                <a:sym typeface="Symbol" pitchFamily="18" charset="2"/>
              </a:rPr>
              <a:t>A = {a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, a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, …, 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}   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“A contains a</a:t>
            </a:r>
            <a:r>
              <a:rPr lang="en-US" baseline="-25000" dirty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baseline="-25000" dirty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”</a:t>
            </a:r>
          </a:p>
          <a:p>
            <a:pPr>
              <a:spcAft>
                <a:spcPct val="30000"/>
              </a:spcAft>
              <a:buFontTx/>
              <a:buChar char="•"/>
            </a:pPr>
            <a:r>
              <a:rPr lang="en-US" dirty="0">
                <a:sym typeface="Symbol" pitchFamily="18" charset="2"/>
              </a:rPr>
              <a:t>Order of elements is insignificant</a:t>
            </a:r>
          </a:p>
          <a:p>
            <a:pPr>
              <a:spcAft>
                <a:spcPct val="30000"/>
              </a:spcAft>
              <a:buFontTx/>
              <a:buChar char="•"/>
            </a:pPr>
            <a:r>
              <a:rPr lang="en-US" dirty="0">
                <a:sym typeface="Symbol" pitchFamily="18" charset="2"/>
              </a:rPr>
              <a:t>It does not matter how often the same element is listed (repetition doesn’t count).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6611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Set Operations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84218"/>
            <a:ext cx="8946541" cy="51641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Union: AB = {x | </a:t>
            </a:r>
            <a:r>
              <a:rPr lang="en-US" dirty="0" err="1">
                <a:sym typeface="Symbol" pitchFamily="18" charset="2"/>
              </a:rPr>
              <a:t>xA</a:t>
            </a:r>
            <a:r>
              <a:rPr lang="en-US" dirty="0">
                <a:sym typeface="Symbol" pitchFamily="18" charset="2"/>
              </a:rPr>
              <a:t>  </a:t>
            </a:r>
            <a:r>
              <a:rPr lang="en-US" dirty="0" err="1">
                <a:sym typeface="Symbol" pitchFamily="18" charset="2"/>
              </a:rPr>
              <a:t>xB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lnSpc>
                <a:spcPct val="90000"/>
              </a:lnSpc>
            </a:pPr>
            <a:endParaRPr lang="en-US" sz="12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dirty="0">
                <a:sym typeface="Symbol" pitchFamily="18" charset="2"/>
              </a:rPr>
              <a:t> A = {a, b}, B = {b, c, d}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               </a:t>
            </a:r>
            <a:r>
              <a:rPr lang="en-US" dirty="0">
                <a:sym typeface="Symbol" pitchFamily="18" charset="2"/>
              </a:rPr>
              <a:t>AB = {a, b, c, d}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Intersection</a:t>
            </a:r>
            <a:r>
              <a:rPr lang="en-US" dirty="0">
                <a:sym typeface="Symbol" pitchFamily="18" charset="2"/>
              </a:rPr>
              <a:t>: AB = {x | </a:t>
            </a:r>
            <a:r>
              <a:rPr lang="en-US" dirty="0" err="1">
                <a:sym typeface="Symbol" pitchFamily="18" charset="2"/>
              </a:rPr>
              <a:t>xA</a:t>
            </a:r>
            <a:r>
              <a:rPr lang="en-US" dirty="0">
                <a:sym typeface="Symbol" pitchFamily="18" charset="2"/>
              </a:rPr>
              <a:t>  </a:t>
            </a:r>
            <a:r>
              <a:rPr lang="en-US" dirty="0" err="1">
                <a:sym typeface="Symbol" pitchFamily="18" charset="2"/>
              </a:rPr>
              <a:t>xB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lnSpc>
                <a:spcPct val="90000"/>
              </a:lnSpc>
            </a:pPr>
            <a:endParaRPr lang="en-US" sz="12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dirty="0">
                <a:sym typeface="Symbol" pitchFamily="18" charset="2"/>
              </a:rPr>
              <a:t> A = {a, b}, B = {b, c, d}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               AB = {b}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Cardinality: |AB| = |A| + |B| - |AB</a:t>
            </a:r>
            <a:r>
              <a:rPr lang="en-US" dirty="0" smtClean="0">
                <a:sym typeface="Symbol" pitchFamily="18" charset="2"/>
              </a:rPr>
              <a:t>|</a:t>
            </a:r>
          </a:p>
          <a:p>
            <a:pPr marL="0" indent="0">
              <a:defRPr/>
            </a:pPr>
            <a:endParaRPr lang="en-US" dirty="0" smtClean="0">
              <a:sym typeface="Symbol" pitchFamily="18" charset="2"/>
            </a:endParaRPr>
          </a:p>
          <a:p>
            <a:pPr marL="0" indent="0">
              <a:defRPr/>
            </a:pPr>
            <a:r>
              <a:rPr lang="en-US" dirty="0" smtClean="0">
                <a:sym typeface="Symbol" pitchFamily="18" charset="2"/>
              </a:rPr>
              <a:t>The complement of a set A contains exactly those elements under consideration that are not in A: denoted Ac (or     as in the text)</a:t>
            </a:r>
          </a:p>
          <a:p>
            <a:pPr marL="0" indent="0">
              <a:spcBef>
                <a:spcPct val="10000"/>
              </a:spcBef>
              <a:defRPr/>
            </a:pPr>
            <a:r>
              <a:rPr lang="en-US" dirty="0" smtClean="0">
                <a:sym typeface="Symbol" pitchFamily="18" charset="2"/>
              </a:rPr>
              <a:t>Ac = U-A </a:t>
            </a:r>
          </a:p>
          <a:p>
            <a:pPr marL="0" indent="0">
              <a:spcBef>
                <a:spcPct val="10000"/>
              </a:spcBef>
              <a:defRPr/>
            </a:pPr>
            <a:endParaRPr lang="en-US" dirty="0" smtClean="0">
              <a:sym typeface="Symbol" pitchFamily="18" charset="2"/>
            </a:endParaRPr>
          </a:p>
          <a:p>
            <a:pPr marL="0" indent="0">
              <a:spcBef>
                <a:spcPct val="1000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Example: U = N,  B = {250, 251, 252, …}</a:t>
            </a:r>
          </a:p>
          <a:p>
            <a:pPr marL="0" indent="0">
              <a:spcBef>
                <a:spcPct val="10000"/>
              </a:spcBef>
              <a:defRPr/>
            </a:pP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Bc</a:t>
            </a:r>
            <a:r>
              <a:rPr lang="en-US" dirty="0" smtClean="0">
                <a:sym typeface="Symbol" pitchFamily="18" charset="2"/>
              </a:rPr>
              <a:t> = {0, 1, 2, …, 248, 249}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006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Functions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sym typeface="Symbol" pitchFamily="18" charset="2"/>
              </a:rPr>
              <a:t>A 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function</a:t>
            </a:r>
            <a:r>
              <a:rPr lang="en-US" dirty="0">
                <a:sym typeface="Symbol" pitchFamily="18" charset="2"/>
              </a:rPr>
              <a:t> f from a set A to a set B is an 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assignment</a:t>
            </a:r>
            <a:r>
              <a:rPr lang="en-US" dirty="0">
                <a:sym typeface="Symbol" pitchFamily="18" charset="2"/>
              </a:rPr>
              <a:t> of 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exactly one</a:t>
            </a:r>
            <a:r>
              <a:rPr lang="en-US" dirty="0">
                <a:sym typeface="Symbol" pitchFamily="18" charset="2"/>
              </a:rPr>
              <a:t> element of B to </a:t>
            </a:r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each</a:t>
            </a:r>
            <a:r>
              <a:rPr lang="en-US" dirty="0">
                <a:sym typeface="Symbol" pitchFamily="18" charset="2"/>
              </a:rPr>
              <a:t> element of A.</a:t>
            </a:r>
          </a:p>
          <a:p>
            <a:pPr marL="0" indent="0"/>
            <a:r>
              <a:rPr lang="en-US" dirty="0">
                <a:sym typeface="Symbol" pitchFamily="18" charset="2"/>
              </a:rPr>
              <a:t>We write</a:t>
            </a:r>
          </a:p>
          <a:p>
            <a:pPr marL="0" indent="0"/>
            <a:r>
              <a:rPr lang="en-US" dirty="0">
                <a:sym typeface="Symbol" pitchFamily="18" charset="2"/>
              </a:rPr>
              <a:t>f(a) = b</a:t>
            </a:r>
          </a:p>
          <a:p>
            <a:pPr marL="0" indent="0"/>
            <a:r>
              <a:rPr lang="en-US" dirty="0">
                <a:sym typeface="Symbol" pitchFamily="18" charset="2"/>
              </a:rPr>
              <a:t>if b is the unique element of B assigned by the function f to the element a of A.</a:t>
            </a:r>
          </a:p>
          <a:p>
            <a:pPr marL="0" indent="0"/>
            <a:endParaRPr lang="en-US" sz="6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If f is a function from A to B, we write</a:t>
            </a:r>
          </a:p>
          <a:p>
            <a:pPr marL="0" indent="0"/>
            <a:r>
              <a:rPr lang="en-US" dirty="0">
                <a:sym typeface="Symbol" pitchFamily="18" charset="2"/>
              </a:rPr>
              <a:t>f: AB</a:t>
            </a:r>
          </a:p>
          <a:p>
            <a:pPr marL="0" indent="0"/>
            <a:r>
              <a:rPr lang="en-US" dirty="0">
                <a:solidFill>
                  <a:srgbClr val="FF3300"/>
                </a:solidFill>
                <a:sym typeface="Symbol" pitchFamily="18" charset="2"/>
              </a:rPr>
              <a:t>(note:  Here, ““ has nothing to do with if… then)</a:t>
            </a:r>
          </a:p>
        </p:txBody>
      </p:sp>
    </p:spTree>
    <p:extLst>
      <p:ext uri="{BB962C8B-B14F-4D97-AF65-F5344CB8AC3E}">
        <p14:creationId xmlns:p14="http://schemas.microsoft.com/office/powerpoint/2010/main" xmlns="" val="404631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Composition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8" y="1654630"/>
            <a:ext cx="9585396" cy="459377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The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composition</a:t>
            </a:r>
            <a:r>
              <a:rPr lang="en-US" dirty="0">
                <a:sym typeface="Symbol" pitchFamily="18" charset="2"/>
              </a:rPr>
              <a:t> of two functions g:AB and  f:BC, denoted by  </a:t>
            </a:r>
            <a:r>
              <a:rPr lang="en-US" dirty="0" err="1">
                <a:sym typeface="Symbol" pitchFamily="18" charset="2"/>
              </a:rPr>
              <a:t>fg</a:t>
            </a:r>
            <a:r>
              <a:rPr lang="en-US" dirty="0">
                <a:sym typeface="Symbol" pitchFamily="18" charset="2"/>
              </a:rPr>
              <a:t>, is defined by </a:t>
            </a:r>
          </a:p>
          <a:p>
            <a:pPr marL="0" indent="0">
              <a:lnSpc>
                <a:spcPct val="90000"/>
              </a:lnSpc>
            </a:pPr>
            <a:endParaRPr lang="en-US" sz="800" dirty="0">
              <a:sym typeface="Symbol" pitchFamily="18" charset="2"/>
            </a:endParaRPr>
          </a:p>
          <a:p>
            <a:pPr marL="0" indent="0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fg</a:t>
            </a:r>
            <a:r>
              <a:rPr lang="en-US" dirty="0">
                <a:sym typeface="Symbol" pitchFamily="18" charset="2"/>
              </a:rPr>
              <a:t>)(a) = f(g(a))</a:t>
            </a:r>
          </a:p>
          <a:p>
            <a:pPr marL="0" indent="0">
              <a:lnSpc>
                <a:spcPct val="90000"/>
              </a:lnSpc>
            </a:pPr>
            <a:endParaRPr lang="en-US" sz="800" dirty="0">
              <a:sym typeface="Symbol" pitchFamily="18" charset="2"/>
            </a:endParaRPr>
          </a:p>
          <a:p>
            <a:pPr marL="0" indent="0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This means that </a:t>
            </a:r>
          </a:p>
          <a:p>
            <a:pPr marL="0" indent="0">
              <a:lnSpc>
                <a:spcPct val="90000"/>
              </a:lnSpc>
              <a:buFontTx/>
              <a:buChar char="•"/>
            </a:pPr>
            <a:r>
              <a:rPr lang="en-US" dirty="0">
                <a:sym typeface="Symbol" pitchFamily="18" charset="2"/>
              </a:rPr>
              <a:t> 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first</a:t>
            </a:r>
            <a:r>
              <a:rPr lang="en-US" dirty="0">
                <a:sym typeface="Symbol" pitchFamily="18" charset="2"/>
              </a:rPr>
              <a:t>, function g is applied to element </a:t>
            </a:r>
            <a:r>
              <a:rPr lang="en-US" dirty="0" err="1">
                <a:sym typeface="Symbol" pitchFamily="18" charset="2"/>
              </a:rPr>
              <a:t>aA</a:t>
            </a:r>
            <a:r>
              <a:rPr lang="en-US" dirty="0">
                <a:sym typeface="Symbol" pitchFamily="18" charset="2"/>
              </a:rPr>
              <a:t>,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mapping it onto an element of B,</a:t>
            </a:r>
          </a:p>
          <a:p>
            <a:pPr marL="0" indent="0">
              <a:lnSpc>
                <a:spcPct val="90000"/>
              </a:lnSpc>
              <a:buFontTx/>
              <a:buChar char="•"/>
            </a:pPr>
            <a:r>
              <a:rPr lang="en-US" dirty="0">
                <a:sym typeface="Symbol" pitchFamily="18" charset="2"/>
              </a:rPr>
              <a:t> 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dirty="0">
                <a:sym typeface="Symbol" pitchFamily="18" charset="2"/>
              </a:rPr>
              <a:t>, function f is applied to this element of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B, mapping it onto an element of C.</a:t>
            </a:r>
          </a:p>
          <a:p>
            <a:pPr marL="0" indent="0">
              <a:lnSpc>
                <a:spcPct val="90000"/>
              </a:lnSpc>
              <a:buFontTx/>
              <a:buChar char="•"/>
            </a:pPr>
            <a:r>
              <a:rPr lang="en-US" dirty="0">
                <a:sym typeface="Symbol" pitchFamily="18" charset="2"/>
              </a:rPr>
              <a:t> 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Therefore</a:t>
            </a:r>
            <a:r>
              <a:rPr lang="en-US" dirty="0">
                <a:sym typeface="Symbol" pitchFamily="18" charset="2"/>
              </a:rPr>
              <a:t>, the composite function maps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from A to C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pPr marL="0" indent="0"/>
            <a:r>
              <a:rPr lang="en-US" dirty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  <a:p>
            <a:pPr marL="0" indent="0"/>
            <a:endParaRPr lang="en-US" sz="1200" dirty="0">
              <a:solidFill>
                <a:srgbClr val="00FFFF"/>
              </a:solidFill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f(x) = 7x – 4, g(x) = 3x,</a:t>
            </a:r>
          </a:p>
          <a:p>
            <a:pPr marL="0" indent="0"/>
            <a:r>
              <a:rPr lang="en-US" dirty="0">
                <a:sym typeface="Symbol" pitchFamily="18" charset="2"/>
              </a:rPr>
              <a:t>f:</a:t>
            </a:r>
            <a:r>
              <a:rPr lang="en-US" b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b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, g:</a:t>
            </a:r>
            <a:r>
              <a:rPr lang="en-US" b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b="1" dirty="0">
                <a:sym typeface="Symbol" pitchFamily="18" charset="2"/>
              </a:rPr>
              <a:t>R</a:t>
            </a:r>
          </a:p>
          <a:p>
            <a:pPr marL="0" indent="0"/>
            <a:endParaRPr lang="en-US" sz="12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fg</a:t>
            </a:r>
            <a:r>
              <a:rPr lang="en-US" dirty="0">
                <a:sym typeface="Symbol" pitchFamily="18" charset="2"/>
              </a:rPr>
              <a:t>)(5) = f(g(5)) = f(15) = 105 – 4 = 101</a:t>
            </a:r>
          </a:p>
          <a:p>
            <a:pPr marL="0" indent="0"/>
            <a:endParaRPr lang="en-US" sz="12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fg</a:t>
            </a:r>
            <a:r>
              <a:rPr lang="en-US" dirty="0">
                <a:sym typeface="Symbol" pitchFamily="18" charset="2"/>
              </a:rPr>
              <a:t>)(x) = f(g(x)) = f(3x) = 21x - 4</a:t>
            </a:r>
          </a:p>
          <a:p>
            <a:pPr marL="0" indent="0">
              <a:lnSpc>
                <a:spcPct val="90000"/>
              </a:lnSpc>
              <a:buFontTx/>
              <a:buChar char="•"/>
            </a:pPr>
            <a:endParaRPr lang="en-US" dirty="0" smtClean="0">
              <a:sym typeface="Symbol" pitchFamily="18" charset="2"/>
            </a:endParaRPr>
          </a:p>
          <a:p>
            <a:pPr marL="0" indent="0">
              <a:lnSpc>
                <a:spcPct val="90000"/>
              </a:lnSpc>
              <a:buFontTx/>
              <a:buChar char="•"/>
            </a:pPr>
            <a:endParaRPr lang="en-US" dirty="0">
              <a:sym typeface="Symbol" pitchFamily="18" charset="2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131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 </a:t>
            </a:r>
            <a:r>
              <a:rPr lang="en-US" b="1" dirty="0"/>
              <a:t>Relations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sym typeface="Symbol" pitchFamily="18" charset="2"/>
              </a:rPr>
              <a:t>If we want to describe a relationship between elements of two sets A and B, we can use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ordered pairs</a:t>
            </a:r>
            <a:r>
              <a:rPr lang="en-US" dirty="0">
                <a:sym typeface="Symbol" pitchFamily="18" charset="2"/>
              </a:rPr>
              <a:t> with their first element taken from A and  their second element taken from B. </a:t>
            </a:r>
          </a:p>
          <a:p>
            <a:pPr marL="0" indent="0"/>
            <a:r>
              <a:rPr lang="en-US" dirty="0">
                <a:sym typeface="Symbol" pitchFamily="18" charset="2"/>
              </a:rPr>
              <a:t>Since this is a relation between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two sets</a:t>
            </a:r>
            <a:r>
              <a:rPr lang="en-US" dirty="0">
                <a:sym typeface="Symbol" pitchFamily="18" charset="2"/>
              </a:rPr>
              <a:t>, it is called a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binary relation</a:t>
            </a:r>
            <a:r>
              <a:rPr lang="en-US" dirty="0">
                <a:sym typeface="Symbol" pitchFamily="18" charset="2"/>
              </a:rPr>
              <a:t>.</a:t>
            </a:r>
          </a:p>
          <a:p>
            <a:pPr marL="0" indent="0"/>
            <a:endParaRPr lang="en-US" sz="6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dirty="0">
                <a:sym typeface="Symbol" pitchFamily="18" charset="2"/>
              </a:rPr>
              <a:t> </a:t>
            </a:r>
            <a:endParaRPr lang="en-US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US" dirty="0" smtClean="0">
                <a:sym typeface="Symbol" pitchFamily="18" charset="2"/>
              </a:rPr>
              <a:t>Let </a:t>
            </a:r>
            <a:r>
              <a:rPr lang="en-US" dirty="0">
                <a:sym typeface="Symbol" pitchFamily="18" charset="2"/>
              </a:rPr>
              <a:t>A and B be sets. A binary relation from A to B is a subset of AB.</a:t>
            </a:r>
          </a:p>
          <a:p>
            <a:pPr marL="0" indent="0"/>
            <a:endParaRPr lang="en-US" sz="6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In other words, for a binary relation R we have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R  AB. We use the notation </a:t>
            </a:r>
            <a:r>
              <a:rPr lang="en-US" dirty="0" err="1">
                <a:sym typeface="Symbol" pitchFamily="18" charset="2"/>
              </a:rPr>
              <a:t>aRb</a:t>
            </a:r>
            <a:r>
              <a:rPr lang="en-US" dirty="0">
                <a:sym typeface="Symbol" pitchFamily="18" charset="2"/>
              </a:rPr>
              <a:t> to denote that (a, b)R and </a:t>
            </a:r>
            <a:r>
              <a:rPr lang="en-US" dirty="0" err="1">
                <a:sym typeface="Symbol" pitchFamily="18" charset="2"/>
              </a:rPr>
              <a:t>a</a:t>
            </a:r>
            <a:r>
              <a:rPr lang="en-US" u="sng" dirty="0" err="1">
                <a:sym typeface="Symbol" pitchFamily="18" charset="2"/>
              </a:rPr>
              <a:t>R</a:t>
            </a:r>
            <a:r>
              <a:rPr lang="en-US" dirty="0" err="1">
                <a:sym typeface="Symbol" pitchFamily="18" charset="2"/>
              </a:rPr>
              <a:t>b</a:t>
            </a:r>
            <a:r>
              <a:rPr lang="en-US" dirty="0">
                <a:sym typeface="Symbol" pitchFamily="18" charset="2"/>
              </a:rPr>
              <a:t> to denote that (a, b)R.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3593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Properties of Relations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en-US" dirty="0">
                <a:sym typeface="Symbol" pitchFamily="18" charset="2"/>
              </a:rPr>
              <a:t>We will now look at some useful ways to classify relations.</a:t>
            </a:r>
            <a:endParaRPr lang="en-US" sz="6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FFFF"/>
                </a:solidFill>
                <a:sym typeface="Symbol" pitchFamily="18" charset="2"/>
              </a:rPr>
              <a:t>Definitions: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 marL="0" indent="0"/>
            <a:r>
              <a:rPr lang="en-US" dirty="0" smtClean="0">
                <a:sym typeface="Symbol" pitchFamily="18" charset="2"/>
              </a:rPr>
              <a:t>A </a:t>
            </a:r>
            <a:r>
              <a:rPr lang="en-US" dirty="0">
                <a:sym typeface="Symbol" pitchFamily="18" charset="2"/>
              </a:rPr>
              <a:t>relation R on a set A is called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reflexive</a:t>
            </a:r>
            <a:r>
              <a:rPr lang="en-US" dirty="0">
                <a:sym typeface="Symbol" pitchFamily="18" charset="2"/>
              </a:rPr>
              <a:t> if (a, a)R for every element </a:t>
            </a:r>
            <a:r>
              <a:rPr lang="en-US" dirty="0" err="1">
                <a:sym typeface="Symbol" pitchFamily="18" charset="2"/>
              </a:rPr>
              <a:t>aA</a:t>
            </a:r>
            <a:r>
              <a:rPr lang="en-US" dirty="0">
                <a:sym typeface="Symbol" pitchFamily="18" charset="2"/>
              </a:rPr>
              <a:t>.</a:t>
            </a:r>
            <a:endParaRPr lang="en-US" sz="600" dirty="0">
              <a:sym typeface="Symbol" pitchFamily="18" charset="2"/>
            </a:endParaRPr>
          </a:p>
          <a:p>
            <a:pPr marL="0" indent="0"/>
            <a:r>
              <a:rPr lang="en-US" dirty="0" smtClean="0">
                <a:sym typeface="Symbol" pitchFamily="18" charset="2"/>
              </a:rPr>
              <a:t>IS the </a:t>
            </a:r>
            <a:r>
              <a:rPr lang="en-US" dirty="0">
                <a:sym typeface="Symbol" pitchFamily="18" charset="2"/>
              </a:rPr>
              <a:t>following relations on {1, 2, 3, 4} reflexive</a:t>
            </a:r>
            <a:r>
              <a:rPr lang="en-US" dirty="0" smtClean="0">
                <a:sym typeface="Symbol" pitchFamily="18" charset="2"/>
              </a:rPr>
              <a:t>?</a:t>
            </a:r>
          </a:p>
          <a:p>
            <a:pPr marL="0" indent="0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 = {(1, 1), (1, 2), (2, 3), (3, 3), (4, 4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)}          No</a:t>
            </a:r>
          </a:p>
          <a:p>
            <a:pPr marL="0" indent="0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relation on a set A is called </a:t>
            </a:r>
            <a:r>
              <a:rPr lang="en-US" b="1" dirty="0" err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irreflexive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if (a, a)R for every element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aA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dirty="0" smtClean="0">
                <a:sym typeface="Symbol" pitchFamily="18" charset="2"/>
              </a:rPr>
              <a:t> </a:t>
            </a:r>
            <a:endParaRPr lang="en-US" dirty="0">
              <a:sym typeface="Symbol" pitchFamily="18" charset="2"/>
            </a:endParaRPr>
          </a:p>
          <a:p>
            <a:pPr marL="0" indent="0"/>
            <a:endParaRPr lang="en-US" sz="8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A relation R on a set A is called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symmetric</a:t>
            </a:r>
            <a:r>
              <a:rPr lang="en-US" dirty="0">
                <a:sym typeface="Symbol" pitchFamily="18" charset="2"/>
              </a:rPr>
              <a:t> if (b, a)R whenever (a, b)R for all a, </a:t>
            </a:r>
            <a:r>
              <a:rPr lang="en-US" dirty="0" err="1">
                <a:sym typeface="Symbol" pitchFamily="18" charset="2"/>
              </a:rPr>
              <a:t>bA</a:t>
            </a:r>
            <a:r>
              <a:rPr lang="en-US" dirty="0">
                <a:sym typeface="Symbol" pitchFamily="18" charset="2"/>
              </a:rPr>
              <a:t>. </a:t>
            </a:r>
          </a:p>
          <a:p>
            <a:pPr marL="0" indent="0"/>
            <a:endParaRPr lang="en-US" sz="8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A relation R on a set A is called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antisymmetric</a:t>
            </a:r>
            <a:r>
              <a:rPr lang="en-US" dirty="0">
                <a:sym typeface="Symbol" pitchFamily="18" charset="2"/>
              </a:rPr>
              <a:t> if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a = b whenever (a, b)R and (b, a)R.</a:t>
            </a:r>
          </a:p>
          <a:p>
            <a:pPr marL="0" indent="0"/>
            <a:endParaRPr lang="en-US" sz="6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A relation R on a set A is called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asymmetric</a:t>
            </a:r>
            <a:r>
              <a:rPr lang="en-US" dirty="0">
                <a:sym typeface="Symbol" pitchFamily="18" charset="2"/>
              </a:rPr>
              <a:t> if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(a, b)R implies that (b, a)R for all a, </a:t>
            </a:r>
            <a:r>
              <a:rPr lang="en-US" dirty="0" err="1">
                <a:sym typeface="Symbol" pitchFamily="18" charset="2"/>
              </a:rPr>
              <a:t>bA</a:t>
            </a:r>
            <a:r>
              <a:rPr lang="en-US" dirty="0">
                <a:sym typeface="Symbol" pitchFamily="18" charset="2"/>
              </a:rPr>
              <a:t>. </a:t>
            </a:r>
          </a:p>
          <a:p>
            <a:pPr marL="0" indent="0"/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/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8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Recurrence Relations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/>
            <a:r>
              <a:rPr lang="en-US" dirty="0">
                <a:sym typeface="Symbol" pitchFamily="18" charset="2"/>
              </a:rPr>
              <a:t>A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recurrence relation</a:t>
            </a:r>
            <a:r>
              <a:rPr lang="en-US" dirty="0">
                <a:sym typeface="Symbol" pitchFamily="18" charset="2"/>
              </a:rPr>
              <a:t> for the sequence {a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} is an equation that expresses 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is terms of one or more of the previous terms of the sequence, namely, a</a:t>
            </a:r>
            <a:r>
              <a:rPr lang="en-US" baseline="-25000" dirty="0"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, a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, …, a</a:t>
            </a:r>
            <a:r>
              <a:rPr lang="en-US" baseline="-25000" dirty="0">
                <a:sym typeface="Symbol" pitchFamily="18" charset="2"/>
              </a:rPr>
              <a:t>n-1</a:t>
            </a:r>
            <a:r>
              <a:rPr lang="en-US" dirty="0">
                <a:sym typeface="Symbol" pitchFamily="18" charset="2"/>
              </a:rPr>
              <a:t>, for all integers n with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n  n</a:t>
            </a:r>
            <a:r>
              <a:rPr lang="en-US" baseline="-25000" dirty="0"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, where n</a:t>
            </a:r>
            <a:r>
              <a:rPr lang="en-US" baseline="-25000" dirty="0"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 is a nonnegative integer.</a:t>
            </a:r>
          </a:p>
          <a:p>
            <a:pPr marL="0" indent="0"/>
            <a:endParaRPr lang="en-US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A sequence is called a 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solution</a:t>
            </a:r>
            <a:r>
              <a:rPr lang="en-US" dirty="0">
                <a:sym typeface="Symbol" pitchFamily="18" charset="2"/>
              </a:rPr>
              <a:t> of a recurrence relation if it terms satisfy the recurrence relation.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dirty="0">
                <a:sym typeface="Symbol" pitchFamily="18" charset="2"/>
              </a:rPr>
              <a:t>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Consider the recurrence relation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= 2a</a:t>
            </a:r>
            <a:r>
              <a:rPr lang="en-US" baseline="-25000" dirty="0">
                <a:sym typeface="Symbol" pitchFamily="18" charset="2"/>
              </a:rPr>
              <a:t>n-1</a:t>
            </a:r>
            <a:r>
              <a:rPr lang="en-US" dirty="0">
                <a:sym typeface="Symbol" pitchFamily="18" charset="2"/>
              </a:rPr>
              <a:t> – a</a:t>
            </a:r>
            <a:r>
              <a:rPr lang="en-US" baseline="-25000" dirty="0">
                <a:sym typeface="Symbol" pitchFamily="18" charset="2"/>
              </a:rPr>
              <a:t>n-2</a:t>
            </a:r>
            <a:r>
              <a:rPr lang="en-US" dirty="0">
                <a:sym typeface="Symbol" pitchFamily="18" charset="2"/>
              </a:rPr>
              <a:t> for n = 2, 3, 4, …</a:t>
            </a:r>
          </a:p>
          <a:p>
            <a:pPr marL="0" indent="0"/>
            <a:endParaRPr lang="en-US" sz="1200" dirty="0">
              <a:sym typeface="Symbol" pitchFamily="18" charset="2"/>
            </a:endParaRPr>
          </a:p>
          <a:p>
            <a:pPr marL="0" indent="0"/>
            <a:r>
              <a:rPr lang="en-US" dirty="0">
                <a:sym typeface="Symbol" pitchFamily="18" charset="2"/>
              </a:rPr>
              <a:t>Is the sequence {a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} with 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=3n a solution of this recurrence relation?</a:t>
            </a:r>
          </a:p>
          <a:p>
            <a:pPr marL="0" indent="0"/>
            <a:r>
              <a:rPr lang="en-US" dirty="0">
                <a:sym typeface="Symbol" pitchFamily="18" charset="2"/>
              </a:rPr>
              <a:t>For n  2 we see that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2a</a:t>
            </a:r>
            <a:r>
              <a:rPr lang="en-US" baseline="-25000" dirty="0">
                <a:sym typeface="Symbol" pitchFamily="18" charset="2"/>
              </a:rPr>
              <a:t>n-1</a:t>
            </a:r>
            <a:r>
              <a:rPr lang="en-US" dirty="0">
                <a:sym typeface="Symbol" pitchFamily="18" charset="2"/>
              </a:rPr>
              <a:t> – a</a:t>
            </a:r>
            <a:r>
              <a:rPr lang="en-US" baseline="-25000" dirty="0">
                <a:sym typeface="Symbol" pitchFamily="18" charset="2"/>
              </a:rPr>
              <a:t>n-2</a:t>
            </a:r>
            <a:r>
              <a:rPr lang="en-US" dirty="0">
                <a:sym typeface="Symbol" pitchFamily="18" charset="2"/>
              </a:rPr>
              <a:t> = 2(3(n – 1)) – 3(n – 2) = 3n = a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.</a:t>
            </a:r>
          </a:p>
          <a:p>
            <a:pPr marL="0" indent="0"/>
            <a:r>
              <a:rPr lang="en-US" dirty="0">
                <a:solidFill>
                  <a:srgbClr val="66FF33"/>
                </a:solidFill>
                <a:sym typeface="Symbol" pitchFamily="18" charset="2"/>
              </a:rPr>
              <a:t>Therefore, {a</a:t>
            </a:r>
            <a:r>
              <a:rPr lang="en-US" baseline="-25000" dirty="0">
                <a:solidFill>
                  <a:srgbClr val="66FF33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66FF33"/>
                </a:solidFill>
                <a:sym typeface="Symbol" pitchFamily="18" charset="2"/>
              </a:rPr>
              <a:t>} with a</a:t>
            </a:r>
            <a:r>
              <a:rPr lang="en-US" baseline="-25000" dirty="0">
                <a:solidFill>
                  <a:srgbClr val="66FF33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66FF33"/>
                </a:solidFill>
                <a:sym typeface="Symbol" pitchFamily="18" charset="2"/>
              </a:rPr>
              <a:t>=3n is a solution of the recurrence relation.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3249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357</TotalTime>
  <Words>686</Words>
  <Application>Microsoft Office PowerPoint</Application>
  <PresentationFormat>Custom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</vt:lpstr>
      <vt:lpstr>DISCREATE MATHEMATICAL         STRUCTURE</vt:lpstr>
      <vt:lpstr>UNIT-I SETS,FUNCTIONS AND RELATIONS </vt:lpstr>
      <vt:lpstr>Set Operations</vt:lpstr>
      <vt:lpstr>Functions</vt:lpstr>
      <vt:lpstr>Composition</vt:lpstr>
      <vt:lpstr> Relations</vt:lpstr>
      <vt:lpstr>Properties of Relations</vt:lpstr>
      <vt:lpstr>Recurrence Relations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DISCREATE MATHEMATICAL         STRUCTURE</dc:title>
  <dc:creator>KISHORE</dc:creator>
  <cp:lastModifiedBy>DNR42</cp:lastModifiedBy>
  <cp:revision>24</cp:revision>
  <dcterms:created xsi:type="dcterms:W3CDTF">2024-06-23T06:47:04Z</dcterms:created>
  <dcterms:modified xsi:type="dcterms:W3CDTF">2024-06-28T06:27:13Z</dcterms:modified>
</cp:coreProperties>
</file>