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72" r:id="rId2"/>
    <p:sldId id="276" r:id="rId3"/>
    <p:sldId id="275" r:id="rId4"/>
    <p:sldId id="281" r:id="rId5"/>
    <p:sldId id="277" r:id="rId6"/>
    <p:sldId id="279" r:id="rId7"/>
    <p:sldId id="284" r:id="rId8"/>
    <p:sldId id="285" r:id="rId9"/>
    <p:sldId id="28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517290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584263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556677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xmlns="" val="9629904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12625565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83795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904564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0046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55216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481370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900445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192587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67546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033450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92781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3034710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857950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xmlns=""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xmlns=""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xmlns=""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xmlns=""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1BEF0D-F0BB-DE4B-95CE-6DB70DBA9567}" type="datetimeFigureOut">
              <a:rPr lang="en-US" smtClean="0"/>
              <a:pPr/>
              <a:t>6/28/2024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xmlns="" val="2212581121"/>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UNIT-2</a:t>
            </a:r>
            <a:br>
              <a:rPr lang="en-US" b="1" dirty="0" smtClean="0"/>
            </a:br>
            <a:r>
              <a:rPr lang="en-US" b="1" dirty="0" smtClean="0"/>
              <a:t>Semi Groups And </a:t>
            </a:r>
            <a:r>
              <a:rPr lang="en-US" b="1" dirty="0" err="1" smtClean="0"/>
              <a:t>Monoids</a:t>
            </a:r>
            <a:endParaRPr lang="en-IN" b="1" dirty="0"/>
          </a:p>
        </p:txBody>
      </p:sp>
      <p:sp>
        <p:nvSpPr>
          <p:cNvPr id="3" name="Content Placeholder 2"/>
          <p:cNvSpPr>
            <a:spLocks noGrp="1"/>
          </p:cNvSpPr>
          <p:nvPr>
            <p:ph idx="1"/>
          </p:nvPr>
        </p:nvSpPr>
        <p:spPr/>
        <p:txBody>
          <a:bodyPr>
            <a:normAutofit fontScale="92500" lnSpcReduction="20000"/>
          </a:bodyPr>
          <a:lstStyle/>
          <a:p>
            <a:pPr>
              <a:buNone/>
            </a:pPr>
            <a:r>
              <a:rPr lang="en-US" b="1" i="1" dirty="0"/>
              <a:t>Semi </a:t>
            </a:r>
            <a:r>
              <a:rPr lang="en-US" b="1" i="1" dirty="0" smtClean="0"/>
              <a:t>group:</a:t>
            </a:r>
            <a:endParaRPr lang="en-US" b="1" i="1" dirty="0"/>
          </a:p>
          <a:p>
            <a:r>
              <a:rPr lang="en-US" dirty="0" smtClean="0"/>
              <a:t>Let </a:t>
            </a:r>
            <a:r>
              <a:rPr lang="en-US" dirty="0"/>
              <a:t>S be a nonempty set and let * be a binary operation on S. The algebraic system (S, *) is called a semi-group if * is associative</a:t>
            </a:r>
          </a:p>
          <a:p>
            <a:r>
              <a:rPr lang="en-US" dirty="0"/>
              <a:t>if a * (b*c) = (a * b) * c for all a, b, c </a:t>
            </a:r>
            <a:r>
              <a:rPr lang="en-US" b="1" dirty="0"/>
              <a:t>Î </a:t>
            </a:r>
            <a:r>
              <a:rPr lang="en-US" dirty="0"/>
              <a:t>S</a:t>
            </a:r>
            <a:r>
              <a:rPr lang="en-US" dirty="0" smtClean="0"/>
              <a:t>.</a:t>
            </a:r>
            <a:endParaRPr lang="en-US" dirty="0"/>
          </a:p>
          <a:p>
            <a:pPr>
              <a:buNone/>
            </a:pPr>
            <a:r>
              <a:rPr lang="en-US" b="1" dirty="0"/>
              <a:t>Example </a:t>
            </a:r>
            <a:r>
              <a:rPr lang="en-US" dirty="0"/>
              <a:t>The N of natural numbers is a semi-group under the operation of usual addition of numbers</a:t>
            </a:r>
            <a:r>
              <a:rPr lang="en-US" dirty="0" smtClean="0"/>
              <a:t>.</a:t>
            </a:r>
            <a:r>
              <a:rPr lang="en-US" dirty="0"/>
              <a:t> </a:t>
            </a:r>
          </a:p>
          <a:p>
            <a:r>
              <a:rPr lang="en-US" b="1" i="1" dirty="0" smtClean="0"/>
              <a:t>Monoids:</a:t>
            </a:r>
          </a:p>
          <a:p>
            <a:r>
              <a:rPr lang="en-US" dirty="0"/>
              <a:t>Let M be a nonempty set with a binary operation * defined on it. Then (M, * ) is called a monoid </a:t>
            </a:r>
            <a:r>
              <a:rPr lang="en-US" dirty="0" smtClean="0"/>
              <a:t>.</a:t>
            </a:r>
          </a:p>
          <a:p>
            <a:pPr>
              <a:buNone/>
            </a:pPr>
            <a:r>
              <a:rPr lang="en-US" b="1" dirty="0" smtClean="0"/>
              <a:t>Example:</a:t>
            </a:r>
          </a:p>
          <a:p>
            <a:r>
              <a:rPr lang="en-US" b="1" dirty="0" smtClean="0"/>
              <a:t> </a:t>
            </a:r>
            <a:r>
              <a:rPr lang="en-US" dirty="0"/>
              <a:t>Let S be a nonempty set and r(S) be its power set. The algebras (r(S),U) and (r(S), Ç ) are monoids with the identities f and S respectively.</a:t>
            </a:r>
          </a:p>
          <a:p>
            <a:pPr marL="0" indent="0">
              <a:buNone/>
            </a:pPr>
            <a:r>
              <a:rPr lang="en-US" dirty="0"/>
              <a:t> </a:t>
            </a:r>
          </a:p>
          <a:p>
            <a:endParaRPr lang="en-US" dirty="0"/>
          </a:p>
          <a:p>
            <a:endParaRPr lang="en-US" b="1" i="1" dirty="0"/>
          </a:p>
          <a:p>
            <a:endParaRPr lang="en-IN" dirty="0"/>
          </a:p>
        </p:txBody>
      </p:sp>
    </p:spTree>
    <p:extLst>
      <p:ext uri="{BB962C8B-B14F-4D97-AF65-F5344CB8AC3E}">
        <p14:creationId xmlns:p14="http://schemas.microsoft.com/office/powerpoint/2010/main" xmlns="" val="3285999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10561820" cy="1400530"/>
          </a:xfrm>
        </p:spPr>
        <p:txBody>
          <a:bodyPr/>
          <a:lstStyle/>
          <a:p>
            <a:pPr algn="ctr"/>
            <a:r>
              <a:rPr lang="en-US" b="1" dirty="0"/>
              <a:t>Homomorphism of </a:t>
            </a:r>
            <a:r>
              <a:rPr lang="en-US" b="1" dirty="0" smtClean="0"/>
              <a:t>Semi Groups </a:t>
            </a:r>
            <a:br>
              <a:rPr lang="en-US" b="1" dirty="0" smtClean="0"/>
            </a:br>
            <a:r>
              <a:rPr lang="en-US" b="1" dirty="0" smtClean="0"/>
              <a:t>and </a:t>
            </a:r>
            <a:r>
              <a:rPr lang="en-US" b="1" dirty="0" err="1"/>
              <a:t>M</a:t>
            </a:r>
            <a:r>
              <a:rPr lang="en-US" b="1" dirty="0" err="1" smtClean="0"/>
              <a:t>onoids</a:t>
            </a:r>
            <a:endParaRPr lang="en-US" b="1" dirty="0"/>
          </a:p>
        </p:txBody>
      </p:sp>
      <p:sp>
        <p:nvSpPr>
          <p:cNvPr id="3" name="Content Placeholder 2"/>
          <p:cNvSpPr>
            <a:spLocks noGrp="1"/>
          </p:cNvSpPr>
          <p:nvPr>
            <p:ph idx="1"/>
          </p:nvPr>
        </p:nvSpPr>
        <p:spPr/>
        <p:txBody>
          <a:bodyPr>
            <a:normAutofit lnSpcReduction="10000"/>
          </a:bodyPr>
          <a:lstStyle/>
          <a:p>
            <a:pPr>
              <a:buNone/>
            </a:pPr>
            <a:r>
              <a:rPr lang="en-US" b="1" i="1" dirty="0"/>
              <a:t>Semigroup homomorphism.</a:t>
            </a:r>
          </a:p>
          <a:p>
            <a:pPr marL="0" indent="0">
              <a:buNone/>
            </a:pPr>
            <a:r>
              <a:rPr lang="en-US" b="1" dirty="0"/>
              <a:t> </a:t>
            </a:r>
            <a:endParaRPr lang="en-US" dirty="0"/>
          </a:p>
          <a:p>
            <a:r>
              <a:rPr lang="en-US" dirty="0"/>
              <a:t>Let (S, *) and (T, D) be any two semigroups. A mapping g: S ® T such that any two elements a, b Î S , g(a * b) = g(a) D g(b) is called a semigroup homomorphism.</a:t>
            </a:r>
          </a:p>
          <a:p>
            <a:pPr marL="0" indent="0">
              <a:buNone/>
            </a:pPr>
            <a:r>
              <a:rPr lang="en-US" dirty="0"/>
              <a:t> </a:t>
            </a:r>
          </a:p>
          <a:p>
            <a:pPr>
              <a:buNone/>
            </a:pPr>
            <a:r>
              <a:rPr lang="en-US" b="1" i="1" dirty="0"/>
              <a:t>Monoid homomorphism</a:t>
            </a:r>
          </a:p>
          <a:p>
            <a:r>
              <a:rPr lang="en-US" dirty="0"/>
              <a:t>Let (M, *,</a:t>
            </a:r>
            <a:r>
              <a:rPr lang="en-US" dirty="0" err="1"/>
              <a:t>eM</a:t>
            </a:r>
            <a:r>
              <a:rPr lang="en-US" dirty="0"/>
              <a:t>) and (T, </a:t>
            </a:r>
            <a:r>
              <a:rPr lang="en-US" dirty="0" err="1"/>
              <a:t>D,eT</a:t>
            </a:r>
            <a:r>
              <a:rPr lang="en-US" dirty="0"/>
              <a:t>) be any two monoids. A mapping g: M® T such that any two elements a, b Î M ,</a:t>
            </a:r>
          </a:p>
          <a:p>
            <a:r>
              <a:rPr lang="en-US" dirty="0"/>
              <a:t>g(a * b) = g(a) D g(b) and g(</a:t>
            </a:r>
            <a:r>
              <a:rPr lang="en-US" dirty="0" err="1"/>
              <a:t>eM</a:t>
            </a:r>
            <a:r>
              <a:rPr lang="en-US" dirty="0"/>
              <a:t>) = </a:t>
            </a:r>
            <a:r>
              <a:rPr lang="en-US" dirty="0" err="1"/>
              <a:t>eT</a:t>
            </a:r>
            <a:endParaRPr lang="en-US" dirty="0"/>
          </a:p>
          <a:p>
            <a:r>
              <a:rPr lang="en-US" dirty="0"/>
              <a:t>is called a monoid homomorphism.</a:t>
            </a:r>
          </a:p>
          <a:p>
            <a:endParaRPr lang="en-IN" dirty="0"/>
          </a:p>
        </p:txBody>
      </p:sp>
    </p:spTree>
    <p:extLst>
      <p:ext uri="{BB962C8B-B14F-4D97-AF65-F5344CB8AC3E}">
        <p14:creationId xmlns:p14="http://schemas.microsoft.com/office/powerpoint/2010/main" xmlns="" val="16466188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smtClean="0"/>
              <a:t> </a:t>
            </a:r>
            <a:r>
              <a:rPr lang="en-US" b="1" dirty="0"/>
              <a:t>Boolean</a:t>
            </a:r>
            <a:r>
              <a:rPr lang="en-US" sz="4400" b="1" dirty="0"/>
              <a:t> Algebra</a:t>
            </a:r>
            <a:endParaRPr lang="en-IN" b="1" dirty="0"/>
          </a:p>
        </p:txBody>
      </p:sp>
      <p:sp>
        <p:nvSpPr>
          <p:cNvPr id="3" name="Content Placeholder 2"/>
          <p:cNvSpPr>
            <a:spLocks noGrp="1"/>
          </p:cNvSpPr>
          <p:nvPr>
            <p:ph idx="1"/>
          </p:nvPr>
        </p:nvSpPr>
        <p:spPr>
          <a:xfrm>
            <a:off x="1103312" y="1031966"/>
            <a:ext cx="10731637" cy="5216433"/>
          </a:xfrm>
        </p:spPr>
        <p:txBody>
          <a:bodyPr>
            <a:noAutofit/>
          </a:bodyPr>
          <a:lstStyle/>
          <a:p>
            <a:pPr marL="0" indent="0">
              <a:spcAft>
                <a:spcPct val="20000"/>
              </a:spcAft>
            </a:pPr>
            <a:r>
              <a:rPr lang="en-US" sz="1900" dirty="0">
                <a:sym typeface="Symbol" pitchFamily="18" charset="2"/>
              </a:rPr>
              <a:t>All the properties of Boolean functions and expressions that we have discovered also apply to </a:t>
            </a:r>
            <a:r>
              <a:rPr lang="en-US" sz="1900" b="1" dirty="0">
                <a:solidFill>
                  <a:srgbClr val="00FFFF"/>
                </a:solidFill>
                <a:sym typeface="Symbol" pitchFamily="18" charset="2"/>
              </a:rPr>
              <a:t>other mathematical structures</a:t>
            </a:r>
            <a:r>
              <a:rPr lang="en-US" sz="1900" dirty="0">
                <a:sym typeface="Symbol" pitchFamily="18" charset="2"/>
              </a:rPr>
              <a:t> such as propositions and sets and the operations defined on them.</a:t>
            </a:r>
          </a:p>
          <a:p>
            <a:pPr marL="0" indent="0">
              <a:spcAft>
                <a:spcPct val="20000"/>
              </a:spcAft>
            </a:pPr>
            <a:r>
              <a:rPr lang="en-US" sz="1900" dirty="0">
                <a:sym typeface="Symbol" pitchFamily="18" charset="2"/>
              </a:rPr>
              <a:t>If we can show that a particular structure is a Boolean algebra, then we know that all results established about Boolean algebras apply to this structure.</a:t>
            </a:r>
          </a:p>
          <a:p>
            <a:pPr marL="0" indent="0">
              <a:spcAft>
                <a:spcPct val="20000"/>
              </a:spcAft>
            </a:pPr>
            <a:r>
              <a:rPr lang="en-US" sz="1900" dirty="0">
                <a:sym typeface="Symbol" pitchFamily="18" charset="2"/>
              </a:rPr>
              <a:t>For this purpose, we need an </a:t>
            </a:r>
            <a:r>
              <a:rPr lang="en-US" sz="1900" b="1" dirty="0">
                <a:solidFill>
                  <a:srgbClr val="00FFFF"/>
                </a:solidFill>
                <a:sym typeface="Symbol" pitchFamily="18" charset="2"/>
              </a:rPr>
              <a:t>abstract definition</a:t>
            </a:r>
            <a:r>
              <a:rPr lang="en-US" sz="1900" dirty="0">
                <a:sym typeface="Symbol" pitchFamily="18" charset="2"/>
              </a:rPr>
              <a:t> of a Boolean algebra.</a:t>
            </a:r>
          </a:p>
          <a:p>
            <a:pPr marL="0" indent="0">
              <a:lnSpc>
                <a:spcPct val="90000"/>
              </a:lnSpc>
              <a:spcAft>
                <a:spcPct val="20000"/>
              </a:spcAft>
              <a:buNone/>
            </a:pPr>
            <a:r>
              <a:rPr lang="en-US" sz="1900" b="1" dirty="0">
                <a:solidFill>
                  <a:srgbClr val="00FFFF"/>
                </a:solidFill>
                <a:sym typeface="Symbol" pitchFamily="18" charset="2"/>
              </a:rPr>
              <a:t>Definition:</a:t>
            </a:r>
            <a:r>
              <a:rPr lang="en-US" sz="1900" dirty="0">
                <a:sym typeface="Symbol" pitchFamily="18" charset="2"/>
              </a:rPr>
              <a:t> A Boolean algebra is a set B with two binary operations  and , elements 0 and 1, and a unary operation – such that the following properties hold for all x, y, and z in </a:t>
            </a:r>
            <a:r>
              <a:rPr lang="en-US" sz="1900" dirty="0" smtClean="0">
                <a:sym typeface="Symbol" pitchFamily="18" charset="2"/>
              </a:rPr>
              <a:t>B:x </a:t>
            </a:r>
            <a:r>
              <a:rPr lang="en-US" sz="1900" dirty="0">
                <a:sym typeface="Symbol" pitchFamily="18" charset="2"/>
              </a:rPr>
              <a:t> 0 = x   and   x  1 = x            </a:t>
            </a:r>
            <a:r>
              <a:rPr lang="en-US" sz="1900" dirty="0">
                <a:solidFill>
                  <a:srgbClr val="66FF33"/>
                </a:solidFill>
                <a:sym typeface="Symbol" pitchFamily="18" charset="2"/>
              </a:rPr>
              <a:t>(identity laws)</a:t>
            </a:r>
          </a:p>
          <a:p>
            <a:pPr marL="0" indent="0">
              <a:lnSpc>
                <a:spcPct val="90000"/>
              </a:lnSpc>
              <a:spcAft>
                <a:spcPct val="20000"/>
              </a:spcAft>
            </a:pPr>
            <a:r>
              <a:rPr lang="en-US" sz="1900" dirty="0">
                <a:sym typeface="Symbol" pitchFamily="18" charset="2"/>
              </a:rPr>
              <a:t>x  (-x) = 1   and   x  (-x) = 0    </a:t>
            </a:r>
            <a:r>
              <a:rPr lang="en-US" sz="1900" dirty="0">
                <a:solidFill>
                  <a:srgbClr val="66FF33"/>
                </a:solidFill>
                <a:sym typeface="Symbol" pitchFamily="18" charset="2"/>
              </a:rPr>
              <a:t>(domination laws)</a:t>
            </a:r>
          </a:p>
          <a:p>
            <a:pPr marL="0" indent="0">
              <a:lnSpc>
                <a:spcPct val="90000"/>
              </a:lnSpc>
              <a:spcAft>
                <a:spcPct val="20000"/>
              </a:spcAft>
            </a:pPr>
            <a:r>
              <a:rPr lang="en-US" sz="1900" dirty="0">
                <a:sym typeface="Symbol" pitchFamily="18" charset="2"/>
              </a:rPr>
              <a:t>(x  y)  z = x  (y  z)   and   </a:t>
            </a:r>
            <a:br>
              <a:rPr lang="en-US" sz="1900" dirty="0">
                <a:sym typeface="Symbol" pitchFamily="18" charset="2"/>
              </a:rPr>
            </a:br>
            <a:r>
              <a:rPr lang="en-US" sz="1900" dirty="0">
                <a:sym typeface="Symbol" pitchFamily="18" charset="2"/>
              </a:rPr>
              <a:t>(x  y)  z = x  (y  z)   and      </a:t>
            </a:r>
            <a:r>
              <a:rPr lang="en-US" sz="1900" dirty="0">
                <a:solidFill>
                  <a:srgbClr val="66FF33"/>
                </a:solidFill>
                <a:sym typeface="Symbol" pitchFamily="18" charset="2"/>
              </a:rPr>
              <a:t>(associative laws)</a:t>
            </a:r>
          </a:p>
          <a:p>
            <a:pPr marL="0" indent="0">
              <a:lnSpc>
                <a:spcPct val="90000"/>
              </a:lnSpc>
              <a:spcAft>
                <a:spcPct val="20000"/>
              </a:spcAft>
            </a:pPr>
            <a:r>
              <a:rPr lang="en-US" sz="1900" dirty="0">
                <a:sym typeface="Symbol" pitchFamily="18" charset="2"/>
              </a:rPr>
              <a:t>x  y = y  x   and x  y = y  x  </a:t>
            </a:r>
            <a:r>
              <a:rPr lang="en-US" sz="1900" dirty="0">
                <a:solidFill>
                  <a:srgbClr val="66FF33"/>
                </a:solidFill>
                <a:sym typeface="Symbol" pitchFamily="18" charset="2"/>
              </a:rPr>
              <a:t>(commutative laws)</a:t>
            </a:r>
          </a:p>
          <a:p>
            <a:pPr marL="0" indent="0">
              <a:lnSpc>
                <a:spcPct val="90000"/>
              </a:lnSpc>
              <a:spcAft>
                <a:spcPct val="20000"/>
              </a:spcAft>
            </a:pPr>
            <a:r>
              <a:rPr lang="en-US" sz="1900" dirty="0">
                <a:sym typeface="Symbol" pitchFamily="18" charset="2"/>
              </a:rPr>
              <a:t>x  (y  z) = (x  y)  (x  z) and</a:t>
            </a:r>
            <a:br>
              <a:rPr lang="en-US" sz="1900" dirty="0">
                <a:sym typeface="Symbol" pitchFamily="18" charset="2"/>
              </a:rPr>
            </a:br>
            <a:r>
              <a:rPr lang="en-US" sz="1900" dirty="0">
                <a:sym typeface="Symbol" pitchFamily="18" charset="2"/>
              </a:rPr>
              <a:t>x  (y  z) = (x  y)  (x  z)      </a:t>
            </a:r>
            <a:r>
              <a:rPr lang="en-US" sz="1900" dirty="0">
                <a:solidFill>
                  <a:srgbClr val="66FF33"/>
                </a:solidFill>
                <a:sym typeface="Symbol" pitchFamily="18" charset="2"/>
              </a:rPr>
              <a:t>(distributive laws)</a:t>
            </a:r>
          </a:p>
          <a:p>
            <a:endParaRPr lang="en-IN" sz="1900" dirty="0"/>
          </a:p>
        </p:txBody>
      </p:sp>
    </p:spTree>
    <p:extLst>
      <p:ext uri="{BB962C8B-B14F-4D97-AF65-F5344CB8AC3E}">
        <p14:creationId xmlns:p14="http://schemas.microsoft.com/office/powerpoint/2010/main" xmlns="" val="2603968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8227" y="439681"/>
            <a:ext cx="9764390" cy="5755422"/>
          </a:xfrm>
          <a:prstGeom prst="rect">
            <a:avLst/>
          </a:prstGeom>
        </p:spPr>
        <p:txBody>
          <a:bodyPr wrap="square">
            <a:spAutoFit/>
          </a:bodyPr>
          <a:lstStyle/>
          <a:p>
            <a:pPr algn="ctr"/>
            <a:r>
              <a:rPr lang="en-IN" sz="4200" b="1" dirty="0"/>
              <a:t>Boolean Algebra </a:t>
            </a:r>
            <a:r>
              <a:rPr lang="en-IN" sz="4200" b="1" dirty="0" smtClean="0"/>
              <a:t>Operations</a:t>
            </a:r>
          </a:p>
          <a:p>
            <a:r>
              <a:rPr lang="en-IN" dirty="0" smtClean="0"/>
              <a:t> </a:t>
            </a:r>
            <a:r>
              <a:rPr lang="en-IN" dirty="0"/>
              <a:t>The basic operations of </a:t>
            </a:r>
            <a:r>
              <a:rPr lang="en-IN" dirty="0" smtClean="0"/>
              <a:t>Boolean   algebra </a:t>
            </a:r>
            <a:r>
              <a:rPr lang="en-IN" dirty="0"/>
              <a:t>are as follows:</a:t>
            </a:r>
          </a:p>
          <a:p>
            <a:endParaRPr lang="en-IN" dirty="0"/>
          </a:p>
          <a:p>
            <a:r>
              <a:rPr lang="en-IN" dirty="0"/>
              <a:t>• Conjunction or AND operation</a:t>
            </a:r>
          </a:p>
          <a:p>
            <a:endParaRPr lang="en-IN" dirty="0"/>
          </a:p>
          <a:p>
            <a:r>
              <a:rPr lang="en-IN" dirty="0"/>
              <a:t>• Disjunction or </a:t>
            </a:r>
            <a:r>
              <a:rPr lang="en-IN" dirty="0" err="1"/>
              <a:t>OR</a:t>
            </a:r>
            <a:r>
              <a:rPr lang="en-IN" dirty="0"/>
              <a:t> operation</a:t>
            </a:r>
          </a:p>
          <a:p>
            <a:endParaRPr lang="en-IN" dirty="0"/>
          </a:p>
          <a:p>
            <a:r>
              <a:rPr lang="en-IN" dirty="0"/>
              <a:t>• Negation or Not </a:t>
            </a:r>
            <a:r>
              <a:rPr lang="en-IN" dirty="0" smtClean="0"/>
              <a:t>operation</a:t>
            </a:r>
          </a:p>
          <a:p>
            <a:endParaRPr lang="en-IN" dirty="0" smtClean="0"/>
          </a:p>
          <a:p>
            <a:r>
              <a:rPr lang="en-US" sz="2000" dirty="0" smtClean="0"/>
              <a:t>DEFINITIONS: </a:t>
            </a:r>
          </a:p>
          <a:p>
            <a:endParaRPr lang="en-US" dirty="0" smtClean="0"/>
          </a:p>
          <a:p>
            <a:pPr>
              <a:buFont typeface="Arial" pitchFamily="34" charset="0"/>
              <a:buChar char="•"/>
            </a:pPr>
            <a:r>
              <a:rPr lang="en-US" dirty="0" smtClean="0"/>
              <a:t> Conjunction (AND operation):** Combines two conditions. It's true only if both conditions are true.</a:t>
            </a:r>
          </a:p>
          <a:p>
            <a:r>
              <a:rPr lang="en-US" dirty="0" smtClean="0"/>
              <a:t>  </a:t>
            </a:r>
          </a:p>
          <a:p>
            <a:pPr>
              <a:buFont typeface="Arial" pitchFamily="34" charset="0"/>
              <a:buChar char="•"/>
            </a:pPr>
            <a:r>
              <a:rPr lang="en-US" dirty="0" smtClean="0"/>
              <a:t> Disjunction (OR operation):** Combines two conditions. It's true if at least one of the conditions is true.</a:t>
            </a:r>
          </a:p>
          <a:p>
            <a:r>
              <a:rPr lang="en-US" dirty="0" smtClean="0"/>
              <a:t>  </a:t>
            </a:r>
          </a:p>
          <a:p>
            <a:pPr>
              <a:buFont typeface="Arial" pitchFamily="34" charset="0"/>
              <a:buChar char="•"/>
            </a:pPr>
            <a:r>
              <a:rPr lang="en-US" dirty="0" smtClean="0"/>
              <a:t> Negation (NOT operation):** Reverses the truth value of a condition. If the condition is true, negation makes it false; if false, negation makes it true.</a:t>
            </a:r>
            <a:endParaRPr lang="en-IN" dirty="0"/>
          </a:p>
        </p:txBody>
      </p:sp>
    </p:spTree>
    <p:extLst>
      <p:ext uri="{BB962C8B-B14F-4D97-AF65-F5344CB8AC3E}">
        <p14:creationId xmlns:p14="http://schemas.microsoft.com/office/powerpoint/2010/main" xmlns="" val="1233523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Boolean Functions and Expressions</a:t>
            </a:r>
            <a:endParaRPr lang="en-IN" b="1" dirty="0"/>
          </a:p>
        </p:txBody>
      </p:sp>
      <p:sp>
        <p:nvSpPr>
          <p:cNvPr id="3" name="Content Placeholder 2"/>
          <p:cNvSpPr>
            <a:spLocks noGrp="1"/>
          </p:cNvSpPr>
          <p:nvPr>
            <p:ph idx="1"/>
          </p:nvPr>
        </p:nvSpPr>
        <p:spPr/>
        <p:txBody>
          <a:bodyPr/>
          <a:lstStyle/>
          <a:p>
            <a:pPr marL="0" indent="0">
              <a:spcAft>
                <a:spcPct val="20000"/>
              </a:spcAft>
            </a:pPr>
            <a:r>
              <a:rPr lang="en-US" dirty="0">
                <a:sym typeface="Symbol" pitchFamily="18" charset="2"/>
              </a:rPr>
              <a:t>The </a:t>
            </a:r>
            <a:r>
              <a:rPr lang="en-US" b="1" dirty="0">
                <a:solidFill>
                  <a:srgbClr val="00FFFF"/>
                </a:solidFill>
                <a:sym typeface="Symbol" pitchFamily="18" charset="2"/>
              </a:rPr>
              <a:t>complement </a:t>
            </a:r>
            <a:r>
              <a:rPr lang="en-US" dirty="0">
                <a:sym typeface="Symbol" pitchFamily="18" charset="2"/>
              </a:rPr>
              <a:t>of the Boolean function F is the function –F, where –F(b</a:t>
            </a:r>
            <a:r>
              <a:rPr lang="en-US" baseline="-25000" dirty="0">
                <a:sym typeface="Symbol" pitchFamily="18" charset="2"/>
              </a:rPr>
              <a:t>1</a:t>
            </a:r>
            <a:r>
              <a:rPr lang="en-US" dirty="0">
                <a:sym typeface="Symbol" pitchFamily="18" charset="2"/>
              </a:rPr>
              <a:t>, b</a:t>
            </a:r>
            <a:r>
              <a:rPr lang="en-US" baseline="-25000" dirty="0">
                <a:sym typeface="Symbol" pitchFamily="18" charset="2"/>
              </a:rPr>
              <a:t>2</a:t>
            </a:r>
            <a:r>
              <a:rPr lang="en-US" dirty="0">
                <a:sym typeface="Symbol" pitchFamily="18" charset="2"/>
              </a:rPr>
              <a:t>, …, </a:t>
            </a:r>
            <a:r>
              <a:rPr lang="en-US" dirty="0" err="1">
                <a:sym typeface="Symbol" pitchFamily="18" charset="2"/>
              </a:rPr>
              <a:t>b</a:t>
            </a:r>
            <a:r>
              <a:rPr lang="en-US" baseline="-25000" dirty="0" err="1">
                <a:sym typeface="Symbol" pitchFamily="18" charset="2"/>
              </a:rPr>
              <a:t>n</a:t>
            </a:r>
            <a:r>
              <a:rPr lang="en-US" dirty="0">
                <a:sym typeface="Symbol" pitchFamily="18" charset="2"/>
              </a:rPr>
              <a:t>) = </a:t>
            </a:r>
            <a:br>
              <a:rPr lang="en-US" dirty="0">
                <a:sym typeface="Symbol" pitchFamily="18" charset="2"/>
              </a:rPr>
            </a:br>
            <a:r>
              <a:rPr lang="en-US" dirty="0">
                <a:sym typeface="Symbol" pitchFamily="18" charset="2"/>
              </a:rPr>
              <a:t>-(F(b</a:t>
            </a:r>
            <a:r>
              <a:rPr lang="en-US" baseline="-25000" dirty="0">
                <a:sym typeface="Symbol" pitchFamily="18" charset="2"/>
              </a:rPr>
              <a:t>1</a:t>
            </a:r>
            <a:r>
              <a:rPr lang="en-US" dirty="0">
                <a:sym typeface="Symbol" pitchFamily="18" charset="2"/>
              </a:rPr>
              <a:t>, b</a:t>
            </a:r>
            <a:r>
              <a:rPr lang="en-US" baseline="-25000" dirty="0">
                <a:sym typeface="Symbol" pitchFamily="18" charset="2"/>
              </a:rPr>
              <a:t>2</a:t>
            </a:r>
            <a:r>
              <a:rPr lang="en-US" dirty="0">
                <a:sym typeface="Symbol" pitchFamily="18" charset="2"/>
              </a:rPr>
              <a:t>, …, </a:t>
            </a:r>
            <a:r>
              <a:rPr lang="en-US" dirty="0" err="1">
                <a:sym typeface="Symbol" pitchFamily="18" charset="2"/>
              </a:rPr>
              <a:t>b</a:t>
            </a:r>
            <a:r>
              <a:rPr lang="en-US" baseline="-25000" dirty="0" err="1">
                <a:sym typeface="Symbol" pitchFamily="18" charset="2"/>
              </a:rPr>
              <a:t>n</a:t>
            </a:r>
            <a:r>
              <a:rPr lang="en-US" dirty="0">
                <a:sym typeface="Symbol" pitchFamily="18" charset="2"/>
              </a:rPr>
              <a:t>)).</a:t>
            </a:r>
          </a:p>
          <a:p>
            <a:pPr marL="0" indent="0">
              <a:spcAft>
                <a:spcPct val="20000"/>
              </a:spcAft>
            </a:pPr>
            <a:r>
              <a:rPr lang="en-US" dirty="0">
                <a:sym typeface="Symbol" pitchFamily="18" charset="2"/>
              </a:rPr>
              <a:t>Let F and G be Boolean functions of degree n. The </a:t>
            </a:r>
            <a:r>
              <a:rPr lang="en-US" b="1" dirty="0">
                <a:solidFill>
                  <a:srgbClr val="00FFFF"/>
                </a:solidFill>
                <a:sym typeface="Symbol" pitchFamily="18" charset="2"/>
              </a:rPr>
              <a:t>Boolean sum F+G</a:t>
            </a:r>
            <a:r>
              <a:rPr lang="en-US" dirty="0">
                <a:sym typeface="Symbol" pitchFamily="18" charset="2"/>
              </a:rPr>
              <a:t> and </a:t>
            </a:r>
            <a:r>
              <a:rPr lang="en-US" b="1" dirty="0">
                <a:solidFill>
                  <a:srgbClr val="00FFFF"/>
                </a:solidFill>
                <a:sym typeface="Symbol" pitchFamily="18" charset="2"/>
              </a:rPr>
              <a:t>Boolean product FG</a:t>
            </a:r>
            <a:r>
              <a:rPr lang="en-US" dirty="0">
                <a:sym typeface="Symbol" pitchFamily="18" charset="2"/>
              </a:rPr>
              <a:t> are then defined by</a:t>
            </a:r>
          </a:p>
          <a:p>
            <a:pPr marL="0" indent="0">
              <a:spcAft>
                <a:spcPct val="20000"/>
              </a:spcAft>
            </a:pPr>
            <a:r>
              <a:rPr lang="en-US" dirty="0">
                <a:sym typeface="Symbol" pitchFamily="18" charset="2"/>
              </a:rPr>
              <a:t>(F + G)(b</a:t>
            </a:r>
            <a:r>
              <a:rPr lang="en-US" baseline="-25000" dirty="0">
                <a:sym typeface="Symbol" pitchFamily="18" charset="2"/>
              </a:rPr>
              <a:t>1</a:t>
            </a:r>
            <a:r>
              <a:rPr lang="en-US" dirty="0">
                <a:sym typeface="Symbol" pitchFamily="18" charset="2"/>
              </a:rPr>
              <a:t>, b</a:t>
            </a:r>
            <a:r>
              <a:rPr lang="en-US" baseline="-25000" dirty="0">
                <a:sym typeface="Symbol" pitchFamily="18" charset="2"/>
              </a:rPr>
              <a:t>2</a:t>
            </a:r>
            <a:r>
              <a:rPr lang="en-US" dirty="0">
                <a:sym typeface="Symbol" pitchFamily="18" charset="2"/>
              </a:rPr>
              <a:t>, …, </a:t>
            </a:r>
            <a:r>
              <a:rPr lang="en-US" dirty="0" err="1">
                <a:sym typeface="Symbol" pitchFamily="18" charset="2"/>
              </a:rPr>
              <a:t>b</a:t>
            </a:r>
            <a:r>
              <a:rPr lang="en-US" baseline="-25000" dirty="0" err="1">
                <a:sym typeface="Symbol" pitchFamily="18" charset="2"/>
              </a:rPr>
              <a:t>n</a:t>
            </a:r>
            <a:r>
              <a:rPr lang="en-US" dirty="0">
                <a:sym typeface="Symbol" pitchFamily="18" charset="2"/>
              </a:rPr>
              <a:t>) = F(b</a:t>
            </a:r>
            <a:r>
              <a:rPr lang="en-US" baseline="-25000" dirty="0">
                <a:sym typeface="Symbol" pitchFamily="18" charset="2"/>
              </a:rPr>
              <a:t>1</a:t>
            </a:r>
            <a:r>
              <a:rPr lang="en-US" dirty="0">
                <a:sym typeface="Symbol" pitchFamily="18" charset="2"/>
              </a:rPr>
              <a:t>, b</a:t>
            </a:r>
            <a:r>
              <a:rPr lang="en-US" baseline="-25000" dirty="0">
                <a:sym typeface="Symbol" pitchFamily="18" charset="2"/>
              </a:rPr>
              <a:t>2</a:t>
            </a:r>
            <a:r>
              <a:rPr lang="en-US" dirty="0">
                <a:sym typeface="Symbol" pitchFamily="18" charset="2"/>
              </a:rPr>
              <a:t>, …, </a:t>
            </a:r>
            <a:r>
              <a:rPr lang="en-US" dirty="0" err="1">
                <a:sym typeface="Symbol" pitchFamily="18" charset="2"/>
              </a:rPr>
              <a:t>b</a:t>
            </a:r>
            <a:r>
              <a:rPr lang="en-US" baseline="-25000" dirty="0" err="1">
                <a:sym typeface="Symbol" pitchFamily="18" charset="2"/>
              </a:rPr>
              <a:t>n</a:t>
            </a:r>
            <a:r>
              <a:rPr lang="en-US" dirty="0">
                <a:sym typeface="Symbol" pitchFamily="18" charset="2"/>
              </a:rPr>
              <a:t>) + G(b</a:t>
            </a:r>
            <a:r>
              <a:rPr lang="en-US" baseline="-25000" dirty="0">
                <a:sym typeface="Symbol" pitchFamily="18" charset="2"/>
              </a:rPr>
              <a:t>1</a:t>
            </a:r>
            <a:r>
              <a:rPr lang="en-US" dirty="0">
                <a:sym typeface="Symbol" pitchFamily="18" charset="2"/>
              </a:rPr>
              <a:t>, b</a:t>
            </a:r>
            <a:r>
              <a:rPr lang="en-US" baseline="-25000" dirty="0">
                <a:sym typeface="Symbol" pitchFamily="18" charset="2"/>
              </a:rPr>
              <a:t>2</a:t>
            </a:r>
            <a:r>
              <a:rPr lang="en-US" dirty="0">
                <a:sym typeface="Symbol" pitchFamily="18" charset="2"/>
              </a:rPr>
              <a:t>, …, </a:t>
            </a:r>
            <a:r>
              <a:rPr lang="en-US" dirty="0" err="1">
                <a:sym typeface="Symbol" pitchFamily="18" charset="2"/>
              </a:rPr>
              <a:t>b</a:t>
            </a:r>
            <a:r>
              <a:rPr lang="en-US" baseline="-25000" dirty="0" err="1">
                <a:sym typeface="Symbol" pitchFamily="18" charset="2"/>
              </a:rPr>
              <a:t>n</a:t>
            </a:r>
            <a:r>
              <a:rPr lang="en-US" dirty="0">
                <a:sym typeface="Symbol" pitchFamily="18" charset="2"/>
              </a:rPr>
              <a:t>)</a:t>
            </a:r>
          </a:p>
          <a:p>
            <a:pPr marL="0" indent="0">
              <a:spcAft>
                <a:spcPct val="20000"/>
              </a:spcAft>
            </a:pPr>
            <a:r>
              <a:rPr lang="en-US" dirty="0">
                <a:sym typeface="Symbol" pitchFamily="18" charset="2"/>
              </a:rPr>
              <a:t>(FG)(b</a:t>
            </a:r>
            <a:r>
              <a:rPr lang="en-US" baseline="-25000" dirty="0">
                <a:sym typeface="Symbol" pitchFamily="18" charset="2"/>
              </a:rPr>
              <a:t>1</a:t>
            </a:r>
            <a:r>
              <a:rPr lang="en-US" dirty="0">
                <a:sym typeface="Symbol" pitchFamily="18" charset="2"/>
              </a:rPr>
              <a:t>, b</a:t>
            </a:r>
            <a:r>
              <a:rPr lang="en-US" baseline="-25000" dirty="0">
                <a:sym typeface="Symbol" pitchFamily="18" charset="2"/>
              </a:rPr>
              <a:t>2</a:t>
            </a:r>
            <a:r>
              <a:rPr lang="en-US" dirty="0">
                <a:sym typeface="Symbol" pitchFamily="18" charset="2"/>
              </a:rPr>
              <a:t>, …, </a:t>
            </a:r>
            <a:r>
              <a:rPr lang="en-US" dirty="0" err="1">
                <a:sym typeface="Symbol" pitchFamily="18" charset="2"/>
              </a:rPr>
              <a:t>b</a:t>
            </a:r>
            <a:r>
              <a:rPr lang="en-US" baseline="-25000" dirty="0" err="1">
                <a:sym typeface="Symbol" pitchFamily="18" charset="2"/>
              </a:rPr>
              <a:t>n</a:t>
            </a:r>
            <a:r>
              <a:rPr lang="en-US" dirty="0">
                <a:sym typeface="Symbol" pitchFamily="18" charset="2"/>
              </a:rPr>
              <a:t>) = F(b</a:t>
            </a:r>
            <a:r>
              <a:rPr lang="en-US" baseline="-25000" dirty="0">
                <a:sym typeface="Symbol" pitchFamily="18" charset="2"/>
              </a:rPr>
              <a:t>1</a:t>
            </a:r>
            <a:r>
              <a:rPr lang="en-US" dirty="0">
                <a:sym typeface="Symbol" pitchFamily="18" charset="2"/>
              </a:rPr>
              <a:t>, b</a:t>
            </a:r>
            <a:r>
              <a:rPr lang="en-US" baseline="-25000" dirty="0">
                <a:sym typeface="Symbol" pitchFamily="18" charset="2"/>
              </a:rPr>
              <a:t>2</a:t>
            </a:r>
            <a:r>
              <a:rPr lang="en-US" dirty="0">
                <a:sym typeface="Symbol" pitchFamily="18" charset="2"/>
              </a:rPr>
              <a:t>, …, </a:t>
            </a:r>
            <a:r>
              <a:rPr lang="en-US" dirty="0" err="1">
                <a:sym typeface="Symbol" pitchFamily="18" charset="2"/>
              </a:rPr>
              <a:t>b</a:t>
            </a:r>
            <a:r>
              <a:rPr lang="en-US" baseline="-25000" dirty="0" err="1">
                <a:sym typeface="Symbol" pitchFamily="18" charset="2"/>
              </a:rPr>
              <a:t>n</a:t>
            </a:r>
            <a:r>
              <a:rPr lang="en-US" dirty="0">
                <a:sym typeface="Symbol" pitchFamily="18" charset="2"/>
              </a:rPr>
              <a:t>) G(b</a:t>
            </a:r>
            <a:r>
              <a:rPr lang="en-US" baseline="-25000" dirty="0">
                <a:sym typeface="Symbol" pitchFamily="18" charset="2"/>
              </a:rPr>
              <a:t>1</a:t>
            </a:r>
            <a:r>
              <a:rPr lang="en-US" dirty="0">
                <a:sym typeface="Symbol" pitchFamily="18" charset="2"/>
              </a:rPr>
              <a:t>, b</a:t>
            </a:r>
            <a:r>
              <a:rPr lang="en-US" baseline="-25000" dirty="0">
                <a:sym typeface="Symbol" pitchFamily="18" charset="2"/>
              </a:rPr>
              <a:t>2</a:t>
            </a:r>
            <a:r>
              <a:rPr lang="en-US" dirty="0">
                <a:sym typeface="Symbol" pitchFamily="18" charset="2"/>
              </a:rPr>
              <a:t>, …, </a:t>
            </a:r>
            <a:r>
              <a:rPr lang="en-US" dirty="0" err="1">
                <a:sym typeface="Symbol" pitchFamily="18" charset="2"/>
              </a:rPr>
              <a:t>b</a:t>
            </a:r>
            <a:r>
              <a:rPr lang="en-US" baseline="-25000" dirty="0" err="1">
                <a:sym typeface="Symbol" pitchFamily="18" charset="2"/>
              </a:rPr>
              <a:t>n</a:t>
            </a:r>
            <a:r>
              <a:rPr lang="en-US" dirty="0">
                <a:sym typeface="Symbol" pitchFamily="18" charset="2"/>
              </a:rPr>
              <a:t>)</a:t>
            </a:r>
          </a:p>
          <a:p>
            <a:endParaRPr lang="en-IN" dirty="0"/>
          </a:p>
        </p:txBody>
      </p:sp>
    </p:spTree>
    <p:extLst>
      <p:ext uri="{BB962C8B-B14F-4D97-AF65-F5344CB8AC3E}">
        <p14:creationId xmlns:p14="http://schemas.microsoft.com/office/powerpoint/2010/main" xmlns="" val="1021985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1218" y="824248"/>
            <a:ext cx="9032382" cy="6352508"/>
          </a:xfrm>
          <a:prstGeom prst="rect">
            <a:avLst/>
          </a:prstGeom>
        </p:spPr>
        <p:txBody>
          <a:bodyPr wrap="square">
            <a:spAutoFit/>
          </a:bodyPr>
          <a:lstStyle/>
          <a:p>
            <a:pPr>
              <a:spcAft>
                <a:spcPct val="20000"/>
              </a:spcAft>
            </a:pPr>
            <a:r>
              <a:rPr lang="en-US" b="1" dirty="0" smtClean="0">
                <a:solidFill>
                  <a:srgbClr val="00FFFF"/>
                </a:solidFill>
                <a:sym typeface="Symbol" pitchFamily="18" charset="2"/>
              </a:rPr>
              <a:t>EXAMPLE:</a:t>
            </a:r>
          </a:p>
          <a:p>
            <a:pPr>
              <a:spcAft>
                <a:spcPct val="20000"/>
              </a:spcAft>
            </a:pPr>
            <a:endParaRPr lang="en-US" b="1" dirty="0">
              <a:solidFill>
                <a:srgbClr val="00FFFF"/>
              </a:solidFill>
              <a:sym typeface="Symbol" pitchFamily="18" charset="2"/>
            </a:endParaRPr>
          </a:p>
          <a:p>
            <a:pPr>
              <a:spcAft>
                <a:spcPct val="20000"/>
              </a:spcAft>
            </a:pPr>
            <a:endParaRPr lang="en-US" b="1" dirty="0" smtClean="0">
              <a:solidFill>
                <a:srgbClr val="00FFFF"/>
              </a:solidFill>
              <a:sym typeface="Symbol" pitchFamily="18" charset="2"/>
            </a:endParaRPr>
          </a:p>
          <a:p>
            <a:pPr>
              <a:spcAft>
                <a:spcPct val="20000"/>
              </a:spcAft>
            </a:pPr>
            <a:r>
              <a:rPr lang="en-US" b="1" dirty="0" smtClean="0">
                <a:solidFill>
                  <a:srgbClr val="00FFFF"/>
                </a:solidFill>
                <a:sym typeface="Symbol" pitchFamily="18" charset="2"/>
              </a:rPr>
              <a:t>Question</a:t>
            </a:r>
            <a:r>
              <a:rPr lang="en-US" b="1" dirty="0">
                <a:solidFill>
                  <a:srgbClr val="00FFFF"/>
                </a:solidFill>
                <a:sym typeface="Symbol" pitchFamily="18" charset="2"/>
              </a:rPr>
              <a:t>:</a:t>
            </a:r>
            <a:r>
              <a:rPr lang="en-US" dirty="0">
                <a:sym typeface="Symbol" pitchFamily="18" charset="2"/>
              </a:rPr>
              <a:t> How many different Boolean functions of degree 1 are there?</a:t>
            </a:r>
          </a:p>
          <a:p>
            <a:pPr>
              <a:spcAft>
                <a:spcPct val="20000"/>
              </a:spcAft>
            </a:pPr>
            <a:r>
              <a:rPr lang="en-US" b="1" dirty="0">
                <a:solidFill>
                  <a:srgbClr val="00FFFF"/>
                </a:solidFill>
                <a:sym typeface="Symbol" pitchFamily="18" charset="2"/>
              </a:rPr>
              <a:t>Solution:</a:t>
            </a:r>
            <a:r>
              <a:rPr lang="en-US" dirty="0">
                <a:sym typeface="Symbol" pitchFamily="18" charset="2"/>
              </a:rPr>
              <a:t> There are four of them, F</a:t>
            </a:r>
            <a:r>
              <a:rPr lang="en-US" baseline="-25000" dirty="0">
                <a:sym typeface="Symbol" pitchFamily="18" charset="2"/>
              </a:rPr>
              <a:t>1</a:t>
            </a:r>
            <a:r>
              <a:rPr lang="en-US" dirty="0">
                <a:sym typeface="Symbol" pitchFamily="18" charset="2"/>
              </a:rPr>
              <a:t>, F</a:t>
            </a:r>
            <a:r>
              <a:rPr lang="en-US" baseline="-25000" dirty="0">
                <a:sym typeface="Symbol" pitchFamily="18" charset="2"/>
              </a:rPr>
              <a:t>2</a:t>
            </a:r>
            <a:r>
              <a:rPr lang="en-US" dirty="0">
                <a:sym typeface="Symbol" pitchFamily="18" charset="2"/>
              </a:rPr>
              <a:t>, F</a:t>
            </a:r>
            <a:r>
              <a:rPr lang="en-US" baseline="-25000" dirty="0">
                <a:sym typeface="Symbol" pitchFamily="18" charset="2"/>
              </a:rPr>
              <a:t>3</a:t>
            </a:r>
            <a:r>
              <a:rPr lang="en-US" dirty="0">
                <a:sym typeface="Symbol" pitchFamily="18" charset="2"/>
              </a:rPr>
              <a:t>, and F</a:t>
            </a:r>
            <a:r>
              <a:rPr lang="en-US" baseline="-25000" dirty="0">
                <a:sym typeface="Symbol" pitchFamily="18" charset="2"/>
              </a:rPr>
              <a:t>4</a:t>
            </a:r>
            <a:r>
              <a:rPr lang="en-US" dirty="0" smtClean="0">
                <a:sym typeface="Symbol" pitchFamily="18" charset="2"/>
              </a:rPr>
              <a:t>:</a:t>
            </a:r>
          </a:p>
          <a:p>
            <a:pPr>
              <a:spcAft>
                <a:spcPct val="20000"/>
              </a:spcAft>
            </a:pPr>
            <a:endParaRPr lang="en-US" dirty="0">
              <a:sym typeface="Symbol" pitchFamily="18" charset="2"/>
            </a:endParaRPr>
          </a:p>
          <a:p>
            <a:pPr>
              <a:spcAft>
                <a:spcPct val="20000"/>
              </a:spcAft>
            </a:pPr>
            <a:endParaRPr lang="en-US" dirty="0" smtClean="0">
              <a:sym typeface="Symbol" pitchFamily="18" charset="2"/>
            </a:endParaRPr>
          </a:p>
          <a:p>
            <a:pPr>
              <a:spcAft>
                <a:spcPct val="20000"/>
              </a:spcAft>
            </a:pPr>
            <a:endParaRPr lang="en-US" dirty="0">
              <a:sym typeface="Symbol" pitchFamily="18" charset="2"/>
            </a:endParaRPr>
          </a:p>
          <a:p>
            <a:pPr>
              <a:spcAft>
                <a:spcPct val="20000"/>
              </a:spcAft>
            </a:pPr>
            <a:endParaRPr lang="en-US" dirty="0" smtClean="0">
              <a:sym typeface="Symbol" pitchFamily="18" charset="2"/>
            </a:endParaRPr>
          </a:p>
          <a:p>
            <a:pPr>
              <a:spcAft>
                <a:spcPct val="20000"/>
              </a:spcAft>
            </a:pPr>
            <a:endParaRPr lang="en-US" dirty="0">
              <a:sym typeface="Symbol" pitchFamily="18" charset="2"/>
            </a:endParaRPr>
          </a:p>
          <a:p>
            <a:pPr>
              <a:spcAft>
                <a:spcPct val="20000"/>
              </a:spcAft>
            </a:pPr>
            <a:endParaRPr lang="en-US" dirty="0" smtClean="0">
              <a:sym typeface="Symbol" pitchFamily="18" charset="2"/>
            </a:endParaRPr>
          </a:p>
          <a:p>
            <a:pPr>
              <a:spcAft>
                <a:spcPct val="20000"/>
              </a:spcAft>
            </a:pPr>
            <a:endParaRPr lang="en-US" dirty="0">
              <a:sym typeface="Symbol" pitchFamily="18" charset="2"/>
            </a:endParaRPr>
          </a:p>
          <a:p>
            <a:pPr>
              <a:spcAft>
                <a:spcPct val="20000"/>
              </a:spcAft>
            </a:pPr>
            <a:endParaRPr lang="en-US" dirty="0" smtClean="0">
              <a:sym typeface="Symbol" pitchFamily="18" charset="2"/>
            </a:endParaRPr>
          </a:p>
          <a:p>
            <a:pPr>
              <a:spcAft>
                <a:spcPct val="20000"/>
              </a:spcAft>
            </a:pPr>
            <a:endParaRPr lang="en-US" dirty="0">
              <a:sym typeface="Symbol" pitchFamily="18" charset="2"/>
            </a:endParaRPr>
          </a:p>
          <a:p>
            <a:pPr>
              <a:spcAft>
                <a:spcPct val="20000"/>
              </a:spcAft>
            </a:pPr>
            <a:endParaRPr lang="en-US" dirty="0" smtClean="0">
              <a:sym typeface="Symbol" pitchFamily="18" charset="2"/>
            </a:endParaRPr>
          </a:p>
          <a:p>
            <a:pPr>
              <a:spcAft>
                <a:spcPct val="20000"/>
              </a:spcAft>
            </a:pPr>
            <a:endParaRPr lang="en-US" dirty="0">
              <a:sym typeface="Symbol" pitchFamily="18" charset="2"/>
            </a:endParaRPr>
          </a:p>
          <a:p>
            <a:pPr>
              <a:spcAft>
                <a:spcPct val="20000"/>
              </a:spcAft>
            </a:pPr>
            <a:endParaRPr lang="en-US" dirty="0" smtClean="0">
              <a:sym typeface="Symbol" pitchFamily="18" charset="2"/>
            </a:endParaRPr>
          </a:p>
          <a:p>
            <a:pPr>
              <a:spcAft>
                <a:spcPct val="20000"/>
              </a:spcAft>
            </a:pPr>
            <a:endParaRPr lang="en-US" dirty="0">
              <a:sym typeface="Symbol" pitchFamily="18" charset="2"/>
            </a:endParaRPr>
          </a:p>
          <a:p>
            <a:pPr>
              <a:spcAft>
                <a:spcPct val="20000"/>
              </a:spcAft>
            </a:pPr>
            <a:endParaRPr lang="en-US" dirty="0">
              <a:sym typeface="Symbol" pitchFamily="18" charset="2"/>
            </a:endParaRPr>
          </a:p>
        </p:txBody>
      </p:sp>
      <p:grpSp>
        <p:nvGrpSpPr>
          <p:cNvPr id="3" name="Group 2"/>
          <p:cNvGrpSpPr>
            <a:grpSpLocks/>
          </p:cNvGrpSpPr>
          <p:nvPr/>
        </p:nvGrpSpPr>
        <p:grpSpPr bwMode="auto">
          <a:xfrm>
            <a:off x="1719228" y="2897541"/>
            <a:ext cx="6834414" cy="3100061"/>
            <a:chOff x="720" y="1776"/>
            <a:chExt cx="3600" cy="1225"/>
          </a:xfrm>
        </p:grpSpPr>
        <p:sp>
          <p:nvSpPr>
            <p:cNvPr id="4" name="Rectangle 3"/>
            <p:cNvSpPr>
              <a:spLocks noChangeArrowheads="1"/>
            </p:cNvSpPr>
            <p:nvPr/>
          </p:nvSpPr>
          <p:spPr bwMode="auto">
            <a:xfrm>
              <a:off x="2856" y="2587"/>
              <a:ext cx="712" cy="414"/>
            </a:xfrm>
            <a:prstGeom prst="rect">
              <a:avLst/>
            </a:prstGeom>
            <a:noFill/>
            <a:ln w="9525">
              <a:noFill/>
              <a:miter lim="800000"/>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pPr algn="ctr"/>
              <a:r>
                <a:rPr lang="en-US" sz="2400">
                  <a:effectLst>
                    <a:outerShdw blurRad="38100" dist="38100" dir="2700000" algn="tl">
                      <a:srgbClr val="000000"/>
                    </a:outerShdw>
                  </a:effectLst>
                </a:rPr>
                <a:t>0</a:t>
              </a:r>
              <a:endParaRPr lang="en-CA" sz="2400">
                <a:effectLst>
                  <a:outerShdw blurRad="38100" dist="38100" dir="2700000" algn="tl">
                    <a:srgbClr val="000000"/>
                  </a:outerShdw>
                </a:effectLst>
              </a:endParaRPr>
            </a:p>
          </p:txBody>
        </p:sp>
        <p:sp>
          <p:nvSpPr>
            <p:cNvPr id="5" name="Rectangle 4"/>
            <p:cNvSpPr>
              <a:spLocks noChangeArrowheads="1"/>
            </p:cNvSpPr>
            <p:nvPr/>
          </p:nvSpPr>
          <p:spPr bwMode="auto">
            <a:xfrm>
              <a:off x="2856" y="2174"/>
              <a:ext cx="712" cy="413"/>
            </a:xfrm>
            <a:prstGeom prst="rect">
              <a:avLst/>
            </a:prstGeom>
            <a:noFill/>
            <a:ln w="9525">
              <a:noFill/>
              <a:miter lim="800000"/>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pPr algn="ctr"/>
              <a:r>
                <a:rPr lang="en-US" sz="2400">
                  <a:effectLst>
                    <a:outerShdw blurRad="38100" dist="38100" dir="2700000" algn="tl">
                      <a:srgbClr val="000000"/>
                    </a:outerShdw>
                  </a:effectLst>
                </a:rPr>
                <a:t>1</a:t>
              </a:r>
              <a:endParaRPr lang="en-CA" sz="2400">
                <a:effectLst>
                  <a:outerShdw blurRad="38100" dist="38100" dir="2700000" algn="tl">
                    <a:srgbClr val="000000"/>
                  </a:outerShdw>
                </a:effectLst>
              </a:endParaRPr>
            </a:p>
          </p:txBody>
        </p:sp>
        <p:sp>
          <p:nvSpPr>
            <p:cNvPr id="6" name="Rectangle 5"/>
            <p:cNvSpPr>
              <a:spLocks noChangeArrowheads="1"/>
            </p:cNvSpPr>
            <p:nvPr/>
          </p:nvSpPr>
          <p:spPr bwMode="auto">
            <a:xfrm>
              <a:off x="2856" y="1776"/>
              <a:ext cx="712" cy="398"/>
            </a:xfrm>
            <a:prstGeom prst="rect">
              <a:avLst/>
            </a:prstGeom>
            <a:noFill/>
            <a:ln w="9525">
              <a:noFill/>
              <a:miter lim="800000"/>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pPr algn="ctr"/>
              <a:r>
                <a:rPr lang="en-CA" sz="2400">
                  <a:solidFill>
                    <a:srgbClr val="66FF33"/>
                  </a:solidFill>
                  <a:effectLst>
                    <a:outerShdw blurRad="38100" dist="38100" dir="2700000" algn="tl">
                      <a:srgbClr val="000000"/>
                    </a:outerShdw>
                  </a:effectLst>
                </a:rPr>
                <a:t>F</a:t>
              </a:r>
              <a:r>
                <a:rPr lang="en-CA" sz="2400" baseline="-25000">
                  <a:solidFill>
                    <a:srgbClr val="66FF33"/>
                  </a:solidFill>
                  <a:effectLst>
                    <a:outerShdw blurRad="38100" dist="38100" dir="2700000" algn="tl">
                      <a:srgbClr val="000000"/>
                    </a:outerShdw>
                  </a:effectLst>
                </a:rPr>
                <a:t>3</a:t>
              </a:r>
            </a:p>
          </p:txBody>
        </p:sp>
        <p:sp>
          <p:nvSpPr>
            <p:cNvPr id="7" name="Rectangle 6"/>
            <p:cNvSpPr>
              <a:spLocks noChangeArrowheads="1"/>
            </p:cNvSpPr>
            <p:nvPr/>
          </p:nvSpPr>
          <p:spPr bwMode="auto">
            <a:xfrm>
              <a:off x="2144" y="2587"/>
              <a:ext cx="712" cy="414"/>
            </a:xfrm>
            <a:prstGeom prst="rect">
              <a:avLst/>
            </a:prstGeom>
            <a:noFill/>
            <a:ln w="9525">
              <a:noFill/>
              <a:miter lim="800000"/>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pPr algn="ctr"/>
              <a:r>
                <a:rPr lang="en-US" sz="2400">
                  <a:effectLst>
                    <a:outerShdw blurRad="38100" dist="38100" dir="2700000" algn="tl">
                      <a:srgbClr val="000000"/>
                    </a:outerShdw>
                  </a:effectLst>
                </a:rPr>
                <a:t>1</a:t>
              </a:r>
              <a:endParaRPr lang="en-CA" sz="2400">
                <a:effectLst>
                  <a:outerShdw blurRad="38100" dist="38100" dir="2700000" algn="tl">
                    <a:srgbClr val="000000"/>
                  </a:outerShdw>
                </a:effectLst>
              </a:endParaRPr>
            </a:p>
          </p:txBody>
        </p:sp>
        <p:sp>
          <p:nvSpPr>
            <p:cNvPr id="8" name="Rectangle 7"/>
            <p:cNvSpPr>
              <a:spLocks noChangeArrowheads="1"/>
            </p:cNvSpPr>
            <p:nvPr/>
          </p:nvSpPr>
          <p:spPr bwMode="auto">
            <a:xfrm>
              <a:off x="2144" y="2174"/>
              <a:ext cx="712" cy="413"/>
            </a:xfrm>
            <a:prstGeom prst="rect">
              <a:avLst/>
            </a:prstGeom>
            <a:noFill/>
            <a:ln w="9525">
              <a:noFill/>
              <a:miter lim="800000"/>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pPr algn="ctr"/>
              <a:r>
                <a:rPr lang="en-US" sz="2400">
                  <a:effectLst>
                    <a:outerShdw blurRad="38100" dist="38100" dir="2700000" algn="tl">
                      <a:srgbClr val="000000"/>
                    </a:outerShdw>
                  </a:effectLst>
                </a:rPr>
                <a:t>0</a:t>
              </a:r>
              <a:endParaRPr lang="en-CA" sz="2400">
                <a:effectLst>
                  <a:outerShdw blurRad="38100" dist="38100" dir="2700000" algn="tl">
                    <a:srgbClr val="000000"/>
                  </a:outerShdw>
                </a:effectLst>
              </a:endParaRPr>
            </a:p>
          </p:txBody>
        </p:sp>
        <p:sp>
          <p:nvSpPr>
            <p:cNvPr id="9" name="Rectangle 8"/>
            <p:cNvSpPr>
              <a:spLocks noChangeArrowheads="1"/>
            </p:cNvSpPr>
            <p:nvPr/>
          </p:nvSpPr>
          <p:spPr bwMode="auto">
            <a:xfrm>
              <a:off x="2144" y="1776"/>
              <a:ext cx="712" cy="398"/>
            </a:xfrm>
            <a:prstGeom prst="rect">
              <a:avLst/>
            </a:prstGeom>
            <a:noFill/>
            <a:ln w="9525">
              <a:noFill/>
              <a:miter lim="800000"/>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pPr algn="ctr"/>
              <a:r>
                <a:rPr lang="en-CA" sz="2400">
                  <a:solidFill>
                    <a:srgbClr val="66FF33"/>
                  </a:solidFill>
                  <a:effectLst>
                    <a:outerShdw blurRad="38100" dist="38100" dir="2700000" algn="tl">
                      <a:srgbClr val="000000"/>
                    </a:outerShdw>
                  </a:effectLst>
                </a:rPr>
                <a:t>F</a:t>
              </a:r>
              <a:r>
                <a:rPr lang="en-CA" sz="2400" baseline="-25000">
                  <a:solidFill>
                    <a:srgbClr val="66FF33"/>
                  </a:solidFill>
                  <a:effectLst>
                    <a:outerShdw blurRad="38100" dist="38100" dir="2700000" algn="tl">
                      <a:srgbClr val="000000"/>
                    </a:outerShdw>
                  </a:effectLst>
                </a:rPr>
                <a:t>2</a:t>
              </a:r>
            </a:p>
          </p:txBody>
        </p:sp>
        <p:sp>
          <p:nvSpPr>
            <p:cNvPr id="10" name="Rectangle 9"/>
            <p:cNvSpPr>
              <a:spLocks noChangeArrowheads="1"/>
            </p:cNvSpPr>
            <p:nvPr/>
          </p:nvSpPr>
          <p:spPr bwMode="auto">
            <a:xfrm>
              <a:off x="3568" y="2587"/>
              <a:ext cx="752" cy="414"/>
            </a:xfrm>
            <a:prstGeom prst="rect">
              <a:avLst/>
            </a:prstGeom>
            <a:noFill/>
            <a:ln w="9525">
              <a:noFill/>
              <a:miter lim="800000"/>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pPr algn="ctr"/>
              <a:r>
                <a:rPr lang="en-US" sz="2400">
                  <a:effectLst>
                    <a:outerShdw blurRad="38100" dist="38100" dir="2700000" algn="tl">
                      <a:srgbClr val="000000"/>
                    </a:outerShdw>
                  </a:effectLst>
                </a:rPr>
                <a:t>1</a:t>
              </a:r>
              <a:endParaRPr lang="en-CA" sz="2400">
                <a:effectLst>
                  <a:outerShdw blurRad="38100" dist="38100" dir="2700000" algn="tl">
                    <a:srgbClr val="000000"/>
                  </a:outerShdw>
                </a:effectLst>
              </a:endParaRPr>
            </a:p>
          </p:txBody>
        </p:sp>
        <p:sp>
          <p:nvSpPr>
            <p:cNvPr id="11" name="Rectangle 10"/>
            <p:cNvSpPr>
              <a:spLocks noChangeArrowheads="1"/>
            </p:cNvSpPr>
            <p:nvPr/>
          </p:nvSpPr>
          <p:spPr bwMode="auto">
            <a:xfrm>
              <a:off x="1432" y="2587"/>
              <a:ext cx="712" cy="414"/>
            </a:xfrm>
            <a:prstGeom prst="rect">
              <a:avLst/>
            </a:prstGeom>
            <a:noFill/>
            <a:ln w="9525">
              <a:noFill/>
              <a:miter lim="800000"/>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pPr algn="ctr"/>
              <a:r>
                <a:rPr lang="en-US" sz="2400">
                  <a:effectLst>
                    <a:outerShdw blurRad="38100" dist="38100" dir="2700000" algn="tl">
                      <a:srgbClr val="000000"/>
                    </a:outerShdw>
                  </a:effectLst>
                </a:rPr>
                <a:t>0</a:t>
              </a:r>
              <a:endParaRPr lang="en-CA" sz="2400">
                <a:effectLst>
                  <a:outerShdw blurRad="38100" dist="38100" dir="2700000" algn="tl">
                    <a:srgbClr val="000000"/>
                  </a:outerShdw>
                </a:effectLst>
              </a:endParaRPr>
            </a:p>
          </p:txBody>
        </p:sp>
        <p:sp>
          <p:nvSpPr>
            <p:cNvPr id="12" name="Rectangle 11"/>
            <p:cNvSpPr>
              <a:spLocks noChangeArrowheads="1"/>
            </p:cNvSpPr>
            <p:nvPr/>
          </p:nvSpPr>
          <p:spPr bwMode="auto">
            <a:xfrm>
              <a:off x="720" y="2587"/>
              <a:ext cx="712" cy="414"/>
            </a:xfrm>
            <a:prstGeom prst="rect">
              <a:avLst/>
            </a:prstGeom>
            <a:noFill/>
            <a:ln w="9525">
              <a:noFill/>
              <a:miter lim="800000"/>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pPr algn="ctr"/>
              <a:r>
                <a:rPr lang="en-US" sz="2400">
                  <a:effectLst>
                    <a:outerShdw blurRad="38100" dist="38100" dir="2700000" algn="tl">
                      <a:srgbClr val="000000"/>
                    </a:outerShdw>
                  </a:effectLst>
                </a:rPr>
                <a:t>1</a:t>
              </a:r>
              <a:endParaRPr lang="en-CA" sz="2400">
                <a:effectLst>
                  <a:outerShdw blurRad="38100" dist="38100" dir="2700000" algn="tl">
                    <a:srgbClr val="000000"/>
                  </a:outerShdw>
                </a:effectLst>
              </a:endParaRPr>
            </a:p>
          </p:txBody>
        </p:sp>
        <p:sp>
          <p:nvSpPr>
            <p:cNvPr id="13" name="Rectangle 12"/>
            <p:cNvSpPr>
              <a:spLocks noChangeArrowheads="1"/>
            </p:cNvSpPr>
            <p:nvPr/>
          </p:nvSpPr>
          <p:spPr bwMode="auto">
            <a:xfrm>
              <a:off x="3568" y="2174"/>
              <a:ext cx="752" cy="413"/>
            </a:xfrm>
            <a:prstGeom prst="rect">
              <a:avLst/>
            </a:prstGeom>
            <a:noFill/>
            <a:ln w="9525">
              <a:noFill/>
              <a:miter lim="800000"/>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pPr algn="ctr"/>
              <a:r>
                <a:rPr lang="en-US" sz="2400">
                  <a:effectLst>
                    <a:outerShdw blurRad="38100" dist="38100" dir="2700000" algn="tl">
                      <a:srgbClr val="000000"/>
                    </a:outerShdw>
                  </a:effectLst>
                </a:rPr>
                <a:t>1</a:t>
              </a:r>
              <a:endParaRPr lang="en-CA" sz="2400">
                <a:effectLst>
                  <a:outerShdw blurRad="38100" dist="38100" dir="2700000" algn="tl">
                    <a:srgbClr val="000000"/>
                  </a:outerShdw>
                </a:effectLst>
              </a:endParaRPr>
            </a:p>
          </p:txBody>
        </p:sp>
        <p:sp>
          <p:nvSpPr>
            <p:cNvPr id="14" name="Rectangle 13"/>
            <p:cNvSpPr>
              <a:spLocks noChangeArrowheads="1"/>
            </p:cNvSpPr>
            <p:nvPr/>
          </p:nvSpPr>
          <p:spPr bwMode="auto">
            <a:xfrm>
              <a:off x="1432" y="2174"/>
              <a:ext cx="712" cy="413"/>
            </a:xfrm>
            <a:prstGeom prst="rect">
              <a:avLst/>
            </a:prstGeom>
            <a:noFill/>
            <a:ln w="9525">
              <a:noFill/>
              <a:miter lim="800000"/>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pPr algn="ctr"/>
              <a:r>
                <a:rPr lang="en-US" sz="2400">
                  <a:effectLst>
                    <a:outerShdw blurRad="38100" dist="38100" dir="2700000" algn="tl">
                      <a:srgbClr val="000000"/>
                    </a:outerShdw>
                  </a:effectLst>
                </a:rPr>
                <a:t>0</a:t>
              </a:r>
              <a:endParaRPr lang="en-CA" sz="2400">
                <a:effectLst>
                  <a:outerShdw blurRad="38100" dist="38100" dir="2700000" algn="tl">
                    <a:srgbClr val="000000"/>
                  </a:outerShdw>
                </a:effectLst>
              </a:endParaRPr>
            </a:p>
          </p:txBody>
        </p:sp>
        <p:sp>
          <p:nvSpPr>
            <p:cNvPr id="15" name="Rectangle 14"/>
            <p:cNvSpPr>
              <a:spLocks noChangeArrowheads="1"/>
            </p:cNvSpPr>
            <p:nvPr/>
          </p:nvSpPr>
          <p:spPr bwMode="auto">
            <a:xfrm>
              <a:off x="720" y="2174"/>
              <a:ext cx="712" cy="413"/>
            </a:xfrm>
            <a:prstGeom prst="rect">
              <a:avLst/>
            </a:prstGeom>
            <a:noFill/>
            <a:ln w="9525">
              <a:noFill/>
              <a:miter lim="800000"/>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pPr algn="ctr"/>
              <a:r>
                <a:rPr lang="en-US" sz="2400">
                  <a:effectLst>
                    <a:outerShdw blurRad="38100" dist="38100" dir="2700000" algn="tl">
                      <a:srgbClr val="000000"/>
                    </a:outerShdw>
                  </a:effectLst>
                </a:rPr>
                <a:t>0</a:t>
              </a:r>
              <a:endParaRPr lang="en-CA" sz="2400">
                <a:effectLst>
                  <a:outerShdw blurRad="38100" dist="38100" dir="2700000" algn="tl">
                    <a:srgbClr val="000000"/>
                  </a:outerShdw>
                </a:effectLst>
              </a:endParaRPr>
            </a:p>
          </p:txBody>
        </p:sp>
        <p:sp>
          <p:nvSpPr>
            <p:cNvPr id="16" name="Rectangle 15"/>
            <p:cNvSpPr>
              <a:spLocks noChangeArrowheads="1"/>
            </p:cNvSpPr>
            <p:nvPr/>
          </p:nvSpPr>
          <p:spPr bwMode="auto">
            <a:xfrm>
              <a:off x="3568" y="1776"/>
              <a:ext cx="752" cy="398"/>
            </a:xfrm>
            <a:prstGeom prst="rect">
              <a:avLst/>
            </a:prstGeom>
            <a:noFill/>
            <a:ln w="9525">
              <a:noFill/>
              <a:miter lim="800000"/>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pPr algn="ctr"/>
              <a:r>
                <a:rPr lang="en-US" sz="2400">
                  <a:solidFill>
                    <a:srgbClr val="66FF33"/>
                  </a:solidFill>
                  <a:effectLst>
                    <a:outerShdw blurRad="38100" dist="38100" dir="2700000" algn="tl">
                      <a:srgbClr val="000000"/>
                    </a:outerShdw>
                  </a:effectLst>
                </a:rPr>
                <a:t>F</a:t>
              </a:r>
              <a:r>
                <a:rPr lang="en-US" sz="2400" baseline="-25000">
                  <a:solidFill>
                    <a:srgbClr val="66FF33"/>
                  </a:solidFill>
                  <a:effectLst>
                    <a:outerShdw blurRad="38100" dist="38100" dir="2700000" algn="tl">
                      <a:srgbClr val="000000"/>
                    </a:outerShdw>
                  </a:effectLst>
                </a:rPr>
                <a:t>4</a:t>
              </a:r>
              <a:endParaRPr lang="en-CA" sz="2400" baseline="-25000">
                <a:solidFill>
                  <a:srgbClr val="66FF33"/>
                </a:solidFill>
                <a:effectLst>
                  <a:outerShdw blurRad="38100" dist="38100" dir="2700000" algn="tl">
                    <a:srgbClr val="000000"/>
                  </a:outerShdw>
                </a:effectLst>
              </a:endParaRPr>
            </a:p>
          </p:txBody>
        </p:sp>
        <p:sp>
          <p:nvSpPr>
            <p:cNvPr id="17" name="Rectangle 16"/>
            <p:cNvSpPr>
              <a:spLocks noChangeArrowheads="1"/>
            </p:cNvSpPr>
            <p:nvPr/>
          </p:nvSpPr>
          <p:spPr bwMode="auto">
            <a:xfrm>
              <a:off x="1432" y="1776"/>
              <a:ext cx="712" cy="398"/>
            </a:xfrm>
            <a:prstGeom prst="rect">
              <a:avLst/>
            </a:prstGeom>
            <a:noFill/>
            <a:ln w="9525">
              <a:noFill/>
              <a:miter lim="800000"/>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pPr algn="ctr"/>
              <a:r>
                <a:rPr lang="en-US" sz="2400">
                  <a:solidFill>
                    <a:srgbClr val="66FF33"/>
                  </a:solidFill>
                  <a:effectLst>
                    <a:outerShdw blurRad="38100" dist="38100" dir="2700000" algn="tl">
                      <a:srgbClr val="000000"/>
                    </a:outerShdw>
                  </a:effectLst>
                </a:rPr>
                <a:t>F</a:t>
              </a:r>
              <a:r>
                <a:rPr lang="en-US" sz="2400" baseline="-25000">
                  <a:solidFill>
                    <a:srgbClr val="66FF33"/>
                  </a:solidFill>
                  <a:effectLst>
                    <a:outerShdw blurRad="38100" dist="38100" dir="2700000" algn="tl">
                      <a:srgbClr val="000000"/>
                    </a:outerShdw>
                  </a:effectLst>
                </a:rPr>
                <a:t>1</a:t>
              </a:r>
              <a:endParaRPr lang="en-CA" sz="2400" baseline="-25000">
                <a:solidFill>
                  <a:srgbClr val="66FF33"/>
                </a:solidFill>
                <a:effectLst>
                  <a:outerShdw blurRad="38100" dist="38100" dir="2700000" algn="tl">
                    <a:srgbClr val="000000"/>
                  </a:outerShdw>
                </a:effectLst>
              </a:endParaRPr>
            </a:p>
          </p:txBody>
        </p:sp>
        <p:sp>
          <p:nvSpPr>
            <p:cNvPr id="18" name="Rectangle 17"/>
            <p:cNvSpPr>
              <a:spLocks noChangeArrowheads="1"/>
            </p:cNvSpPr>
            <p:nvPr/>
          </p:nvSpPr>
          <p:spPr bwMode="auto">
            <a:xfrm>
              <a:off x="720" y="1776"/>
              <a:ext cx="712" cy="398"/>
            </a:xfrm>
            <a:prstGeom prst="rect">
              <a:avLst/>
            </a:prstGeom>
            <a:noFill/>
            <a:ln w="9525">
              <a:noFill/>
              <a:miter lim="800000"/>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pPr algn="ctr"/>
              <a:r>
                <a:rPr lang="en-US" sz="2400">
                  <a:solidFill>
                    <a:srgbClr val="66FF33"/>
                  </a:solidFill>
                  <a:effectLst>
                    <a:outerShdw blurRad="38100" dist="38100" dir="2700000" algn="tl">
                      <a:srgbClr val="000000"/>
                    </a:outerShdw>
                  </a:effectLst>
                </a:rPr>
                <a:t>x</a:t>
              </a:r>
              <a:endParaRPr lang="en-CA" sz="2400">
                <a:solidFill>
                  <a:srgbClr val="66FF33"/>
                </a:solidFill>
                <a:effectLst>
                  <a:outerShdw blurRad="38100" dist="38100" dir="2700000" algn="tl">
                    <a:srgbClr val="000000"/>
                  </a:outerShdw>
                </a:effectLst>
              </a:endParaRPr>
            </a:p>
          </p:txBody>
        </p:sp>
        <p:sp>
          <p:nvSpPr>
            <p:cNvPr id="19" name="Line 20"/>
            <p:cNvSpPr>
              <a:spLocks noChangeShapeType="1"/>
            </p:cNvSpPr>
            <p:nvPr/>
          </p:nvSpPr>
          <p:spPr bwMode="auto">
            <a:xfrm>
              <a:off x="720" y="2174"/>
              <a:ext cx="3600" cy="0"/>
            </a:xfrm>
            <a:prstGeom prst="line">
              <a:avLst/>
            </a:prstGeom>
            <a:noFill/>
            <a:ln w="38100">
              <a:solidFill>
                <a:srgbClr val="00FFFF"/>
              </a:solidFill>
              <a:round/>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endParaRPr lang="en-US"/>
            </a:p>
          </p:txBody>
        </p:sp>
        <p:sp>
          <p:nvSpPr>
            <p:cNvPr id="20" name="Line 21"/>
            <p:cNvSpPr>
              <a:spLocks noChangeShapeType="1"/>
            </p:cNvSpPr>
            <p:nvPr/>
          </p:nvSpPr>
          <p:spPr bwMode="auto">
            <a:xfrm>
              <a:off x="720" y="2587"/>
              <a:ext cx="3600" cy="0"/>
            </a:xfrm>
            <a:prstGeom prst="line">
              <a:avLst/>
            </a:prstGeom>
            <a:noFill/>
            <a:ln w="38100">
              <a:solidFill>
                <a:srgbClr val="00FFFF"/>
              </a:solidFill>
              <a:round/>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endParaRPr lang="en-US"/>
            </a:p>
          </p:txBody>
        </p:sp>
        <p:sp>
          <p:nvSpPr>
            <p:cNvPr id="21" name="Line 22"/>
            <p:cNvSpPr>
              <a:spLocks noChangeShapeType="1"/>
            </p:cNvSpPr>
            <p:nvPr/>
          </p:nvSpPr>
          <p:spPr bwMode="auto">
            <a:xfrm>
              <a:off x="1432" y="1776"/>
              <a:ext cx="0" cy="1225"/>
            </a:xfrm>
            <a:prstGeom prst="line">
              <a:avLst/>
            </a:prstGeom>
            <a:noFill/>
            <a:ln w="38100">
              <a:solidFill>
                <a:srgbClr val="00FFFF"/>
              </a:solidFill>
              <a:round/>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endParaRPr lang="en-US"/>
            </a:p>
          </p:txBody>
        </p:sp>
        <p:sp>
          <p:nvSpPr>
            <p:cNvPr id="22" name="Line 23"/>
            <p:cNvSpPr>
              <a:spLocks noChangeShapeType="1"/>
            </p:cNvSpPr>
            <p:nvPr/>
          </p:nvSpPr>
          <p:spPr bwMode="auto">
            <a:xfrm>
              <a:off x="2144" y="1776"/>
              <a:ext cx="0" cy="1225"/>
            </a:xfrm>
            <a:prstGeom prst="line">
              <a:avLst/>
            </a:prstGeom>
            <a:noFill/>
            <a:ln w="38100">
              <a:solidFill>
                <a:srgbClr val="00FFFF"/>
              </a:solidFill>
              <a:round/>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endParaRPr lang="en-US"/>
            </a:p>
          </p:txBody>
        </p:sp>
        <p:sp>
          <p:nvSpPr>
            <p:cNvPr id="23" name="Line 24"/>
            <p:cNvSpPr>
              <a:spLocks noChangeShapeType="1"/>
            </p:cNvSpPr>
            <p:nvPr/>
          </p:nvSpPr>
          <p:spPr bwMode="auto">
            <a:xfrm>
              <a:off x="720" y="1776"/>
              <a:ext cx="3600" cy="0"/>
            </a:xfrm>
            <a:prstGeom prst="line">
              <a:avLst/>
            </a:prstGeom>
            <a:noFill/>
            <a:ln w="38100" cap="sq">
              <a:solidFill>
                <a:srgbClr val="00FFFF"/>
              </a:solidFill>
              <a:round/>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endParaRPr lang="en-US"/>
            </a:p>
          </p:txBody>
        </p:sp>
        <p:sp>
          <p:nvSpPr>
            <p:cNvPr id="24" name="Line 25"/>
            <p:cNvSpPr>
              <a:spLocks noChangeShapeType="1"/>
            </p:cNvSpPr>
            <p:nvPr/>
          </p:nvSpPr>
          <p:spPr bwMode="auto">
            <a:xfrm>
              <a:off x="720" y="1776"/>
              <a:ext cx="0" cy="1225"/>
            </a:xfrm>
            <a:prstGeom prst="line">
              <a:avLst/>
            </a:prstGeom>
            <a:noFill/>
            <a:ln w="38100" cap="sq">
              <a:solidFill>
                <a:srgbClr val="00FFFF"/>
              </a:solidFill>
              <a:round/>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endParaRPr lang="en-US"/>
            </a:p>
          </p:txBody>
        </p:sp>
        <p:sp>
          <p:nvSpPr>
            <p:cNvPr id="25" name="Line 26"/>
            <p:cNvSpPr>
              <a:spLocks noChangeShapeType="1"/>
            </p:cNvSpPr>
            <p:nvPr/>
          </p:nvSpPr>
          <p:spPr bwMode="auto">
            <a:xfrm>
              <a:off x="4320" y="1776"/>
              <a:ext cx="0" cy="1225"/>
            </a:xfrm>
            <a:prstGeom prst="line">
              <a:avLst/>
            </a:prstGeom>
            <a:noFill/>
            <a:ln w="38100" cap="sq">
              <a:solidFill>
                <a:srgbClr val="00FFFF"/>
              </a:solidFill>
              <a:round/>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endParaRPr lang="en-US"/>
            </a:p>
          </p:txBody>
        </p:sp>
        <p:sp>
          <p:nvSpPr>
            <p:cNvPr id="26" name="Line 27"/>
            <p:cNvSpPr>
              <a:spLocks noChangeShapeType="1"/>
            </p:cNvSpPr>
            <p:nvPr/>
          </p:nvSpPr>
          <p:spPr bwMode="auto">
            <a:xfrm>
              <a:off x="720" y="3001"/>
              <a:ext cx="3600" cy="0"/>
            </a:xfrm>
            <a:prstGeom prst="line">
              <a:avLst/>
            </a:prstGeom>
            <a:noFill/>
            <a:ln w="38100" cap="sq">
              <a:solidFill>
                <a:srgbClr val="00FFFF"/>
              </a:solidFill>
              <a:round/>
              <a:headEnd/>
              <a:tailEnd/>
            </a:ln>
            <a:effectLst/>
          </p:spPr>
          <p:txBody>
            <a:bodyPr anchor="ctr" anchorCtr="1"/>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endParaRPr lang="en-US"/>
            </a:p>
          </p:txBody>
        </p:sp>
        <p:sp>
          <p:nvSpPr>
            <p:cNvPr id="27" name="Line 28"/>
            <p:cNvSpPr>
              <a:spLocks noChangeShapeType="1"/>
            </p:cNvSpPr>
            <p:nvPr/>
          </p:nvSpPr>
          <p:spPr bwMode="auto">
            <a:xfrm>
              <a:off x="2856" y="1776"/>
              <a:ext cx="0" cy="1225"/>
            </a:xfrm>
            <a:prstGeom prst="line">
              <a:avLst/>
            </a:prstGeom>
            <a:noFill/>
            <a:ln w="38100">
              <a:solidFill>
                <a:srgbClr val="00FFFF"/>
              </a:solidFill>
              <a:round/>
              <a:headEnd/>
              <a:tailEnd/>
            </a:ln>
            <a:effectLst/>
          </p:spPr>
          <p:txBody>
            <a:bodyPr/>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endParaRPr lang="en-US"/>
            </a:p>
          </p:txBody>
        </p:sp>
        <p:sp>
          <p:nvSpPr>
            <p:cNvPr id="28" name="Line 29"/>
            <p:cNvSpPr>
              <a:spLocks noChangeShapeType="1"/>
            </p:cNvSpPr>
            <p:nvPr/>
          </p:nvSpPr>
          <p:spPr bwMode="auto">
            <a:xfrm>
              <a:off x="3568" y="1776"/>
              <a:ext cx="0" cy="1225"/>
            </a:xfrm>
            <a:prstGeom prst="line">
              <a:avLst/>
            </a:prstGeom>
            <a:noFill/>
            <a:ln w="38100">
              <a:solidFill>
                <a:srgbClr val="00FFFF"/>
              </a:solidFill>
              <a:round/>
              <a:headEnd/>
              <a:tailEnd/>
            </a:ln>
            <a:effectLst/>
          </p:spPr>
          <p:txBody>
            <a:bodyPr/>
            <a:lstStyle>
              <a:defPPr>
                <a:defRPr lang="en-CA"/>
              </a:defPPr>
              <a:lvl1pPr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1pPr>
              <a:lvl2pPr marL="4572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2pPr>
              <a:lvl3pPr marL="9144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3pPr>
              <a:lvl4pPr marL="13716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4pPr>
              <a:lvl5pPr marL="1828800" algn="l" rtl="0" fontAlgn="base">
                <a:spcBef>
                  <a:spcPct val="20000"/>
                </a:spcBef>
                <a:spcAft>
                  <a:spcPct val="0"/>
                </a:spcAft>
                <a:defRPr sz="2800" kern="1200">
                  <a:solidFill>
                    <a:srgbClr val="FFFF00"/>
                  </a:solidFill>
                  <a:latin typeface="Comic Sans MS" pitchFamily="66" charset="0"/>
                  <a:ea typeface="+mn-ea"/>
                  <a:cs typeface="+mn-cs"/>
                  <a:sym typeface="Symbol" pitchFamily="18" charset="2"/>
                </a:defRPr>
              </a:lvl5pPr>
              <a:lvl6pPr marL="2286000" algn="l" defTabSz="914400" rtl="0" eaLnBrk="1" latinLnBrk="0" hangingPunct="1">
                <a:defRPr sz="2800" kern="1200">
                  <a:solidFill>
                    <a:srgbClr val="FFFF00"/>
                  </a:solidFill>
                  <a:latin typeface="Comic Sans MS" pitchFamily="66" charset="0"/>
                  <a:ea typeface="+mn-ea"/>
                  <a:cs typeface="+mn-cs"/>
                  <a:sym typeface="Symbol" pitchFamily="18" charset="2"/>
                </a:defRPr>
              </a:lvl6pPr>
              <a:lvl7pPr marL="2743200" algn="l" defTabSz="914400" rtl="0" eaLnBrk="1" latinLnBrk="0" hangingPunct="1">
                <a:defRPr sz="2800" kern="1200">
                  <a:solidFill>
                    <a:srgbClr val="FFFF00"/>
                  </a:solidFill>
                  <a:latin typeface="Comic Sans MS" pitchFamily="66" charset="0"/>
                  <a:ea typeface="+mn-ea"/>
                  <a:cs typeface="+mn-cs"/>
                  <a:sym typeface="Symbol" pitchFamily="18" charset="2"/>
                </a:defRPr>
              </a:lvl7pPr>
              <a:lvl8pPr marL="3200400" algn="l" defTabSz="914400" rtl="0" eaLnBrk="1" latinLnBrk="0" hangingPunct="1">
                <a:defRPr sz="2800" kern="1200">
                  <a:solidFill>
                    <a:srgbClr val="FFFF00"/>
                  </a:solidFill>
                  <a:latin typeface="Comic Sans MS" pitchFamily="66" charset="0"/>
                  <a:ea typeface="+mn-ea"/>
                  <a:cs typeface="+mn-cs"/>
                  <a:sym typeface="Symbol" pitchFamily="18" charset="2"/>
                </a:defRPr>
              </a:lvl8pPr>
              <a:lvl9pPr marL="3657600" algn="l" defTabSz="914400" rtl="0" eaLnBrk="1" latinLnBrk="0" hangingPunct="1">
                <a:defRPr sz="2800" kern="1200">
                  <a:solidFill>
                    <a:srgbClr val="FFFF00"/>
                  </a:solidFill>
                  <a:latin typeface="Comic Sans MS" pitchFamily="66" charset="0"/>
                  <a:ea typeface="+mn-ea"/>
                  <a:cs typeface="+mn-cs"/>
                  <a:sym typeface="Symbol" pitchFamily="18" charset="2"/>
                </a:defRPr>
              </a:lvl9pPr>
            </a:lstStyle>
            <a:p>
              <a:endParaRPr lang="en-US"/>
            </a:p>
          </p:txBody>
        </p:sp>
      </p:grpSp>
    </p:spTree>
    <p:extLst>
      <p:ext uri="{BB962C8B-B14F-4D97-AF65-F5344CB8AC3E}">
        <p14:creationId xmlns:p14="http://schemas.microsoft.com/office/powerpoint/2010/main" xmlns="" val="3174453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Representing Boolean Functions</a:t>
            </a:r>
            <a:br>
              <a:rPr lang="en-IN" b="1" dirty="0"/>
            </a:br>
            <a:endParaRPr lang="en-IN" b="1" dirty="0"/>
          </a:p>
        </p:txBody>
      </p:sp>
      <p:sp>
        <p:nvSpPr>
          <p:cNvPr id="3" name="Content Placeholder 2"/>
          <p:cNvSpPr>
            <a:spLocks noGrp="1"/>
          </p:cNvSpPr>
          <p:nvPr>
            <p:ph idx="1"/>
          </p:nvPr>
        </p:nvSpPr>
        <p:spPr/>
        <p:txBody>
          <a:bodyPr>
            <a:normAutofit fontScale="92500" lnSpcReduction="20000"/>
          </a:bodyPr>
          <a:lstStyle/>
          <a:p>
            <a:r>
              <a:rPr lang="en-US" dirty="0"/>
              <a:t>• Truth Tables: List all possible values of input variables and the</a:t>
            </a:r>
          </a:p>
          <a:p>
            <a:r>
              <a:rPr lang="en-US" dirty="0"/>
              <a:t>corresponding output.</a:t>
            </a:r>
          </a:p>
          <a:p>
            <a:endParaRPr lang="en-US" dirty="0"/>
          </a:p>
          <a:p>
            <a:r>
              <a:rPr lang="en-US" dirty="0"/>
              <a:t>• Algebraic Expressions: Use AND, OR, and NOT operators to express</a:t>
            </a:r>
          </a:p>
          <a:p>
            <a:r>
              <a:rPr lang="en-US" dirty="0"/>
              <a:t>the function.</a:t>
            </a:r>
          </a:p>
          <a:p>
            <a:endParaRPr lang="en-US" dirty="0"/>
          </a:p>
          <a:p>
            <a:r>
              <a:rPr lang="en-US" dirty="0"/>
              <a:t>• Canonical Forms:</a:t>
            </a:r>
          </a:p>
          <a:p>
            <a:endParaRPr lang="en-US" dirty="0"/>
          </a:p>
          <a:p>
            <a:r>
              <a:rPr lang="en-US" dirty="0"/>
              <a:t>• Sum of Products (SOP): OR of AND terms (e.g., A∙B + ¬A∙C).</a:t>
            </a:r>
          </a:p>
          <a:p>
            <a:endParaRPr lang="en-US" dirty="0"/>
          </a:p>
          <a:p>
            <a:r>
              <a:rPr lang="en-US" dirty="0"/>
              <a:t>• Product of Sums (POS): AND of OR terms (e.g., (A+B)∙(¬A+C)).</a:t>
            </a:r>
            <a:endParaRPr lang="en-IN" dirty="0"/>
          </a:p>
        </p:txBody>
      </p:sp>
    </p:spTree>
    <p:extLst>
      <p:ext uri="{BB962C8B-B14F-4D97-AF65-F5344CB8AC3E}">
        <p14:creationId xmlns:p14="http://schemas.microsoft.com/office/powerpoint/2010/main" xmlns="" val="426284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142" y="323929"/>
            <a:ext cx="9404723" cy="1400530"/>
          </a:xfrm>
        </p:spPr>
        <p:txBody>
          <a:bodyPr/>
          <a:lstStyle/>
          <a:p>
            <a:pPr algn="ctr"/>
            <a:r>
              <a:rPr lang="en-IN" b="1" dirty="0"/>
              <a:t>PROPOTIONAL </a:t>
            </a:r>
            <a:r>
              <a:rPr lang="en-IN" b="1" dirty="0" smtClean="0"/>
              <a:t>CALCULUS</a:t>
            </a:r>
            <a:r>
              <a:rPr lang="en-US" b="1" dirty="0"/>
              <a:t/>
            </a:r>
            <a:br>
              <a:rPr lang="en-US" b="1" dirty="0"/>
            </a:br>
            <a:r>
              <a:rPr lang="en-IN" b="1" dirty="0"/>
              <a:t> </a:t>
            </a:r>
            <a:r>
              <a:rPr lang="en-US" b="1" dirty="0"/>
              <a:t/>
            </a:r>
            <a:br>
              <a:rPr lang="en-US" b="1" dirty="0"/>
            </a:br>
            <a:endParaRPr lang="en-IN" b="1" dirty="0"/>
          </a:p>
        </p:txBody>
      </p:sp>
      <p:sp>
        <p:nvSpPr>
          <p:cNvPr id="3" name="Content Placeholder 2"/>
          <p:cNvSpPr>
            <a:spLocks noGrp="1"/>
          </p:cNvSpPr>
          <p:nvPr>
            <p:ph idx="1"/>
          </p:nvPr>
        </p:nvSpPr>
        <p:spPr/>
        <p:txBody>
          <a:bodyPr>
            <a:normAutofit lnSpcReduction="10000"/>
          </a:bodyPr>
          <a:lstStyle/>
          <a:p>
            <a:r>
              <a:rPr lang="en-IN" dirty="0" smtClean="0"/>
              <a:t>Propositional calculus, also known as propositional logic or sentential logic, is a formal system in logic that deals with propositions (statements that can be either true or false) and their logical relationships. It forms the basis for reasoning about compound propositions using logical connectives. Let's delve into the key aspects of propositional calculus</a:t>
            </a:r>
          </a:p>
          <a:p>
            <a:pPr>
              <a:buNone/>
            </a:pPr>
            <a:r>
              <a:rPr lang="en-IN" b="1" dirty="0" smtClean="0"/>
              <a:t>Basics of Propositional Calculus</a:t>
            </a:r>
            <a:endParaRPr lang="en-US" dirty="0" smtClean="0"/>
          </a:p>
          <a:p>
            <a:pPr lvl="0"/>
            <a:r>
              <a:rPr lang="en-IN" b="1" dirty="0" smtClean="0"/>
              <a:t>Propositions</a:t>
            </a:r>
            <a:endParaRPr lang="en-US" dirty="0" smtClean="0"/>
          </a:p>
          <a:p>
            <a:pPr lvl="0"/>
            <a:r>
              <a:rPr lang="en-IN" b="1" dirty="0" smtClean="0"/>
              <a:t>Logical Connectives</a:t>
            </a:r>
            <a:endParaRPr lang="en-US" dirty="0" smtClean="0"/>
          </a:p>
          <a:p>
            <a:pPr lvl="0"/>
            <a:r>
              <a:rPr lang="en-IN" b="1" dirty="0" smtClean="0"/>
              <a:t>Logical Equivalences</a:t>
            </a:r>
            <a:endParaRPr lang="en-US" dirty="0" smtClean="0"/>
          </a:p>
          <a:p>
            <a:pPr lvl="0"/>
            <a:r>
              <a:rPr lang="en-IN" b="1" dirty="0" smtClean="0"/>
              <a:t>Truth Tables</a:t>
            </a:r>
            <a:r>
              <a:rPr lang="en-US" dirty="0" smtClean="0"/>
              <a:t/>
            </a:r>
            <a:br>
              <a:rPr lang="en-US" dirty="0" smtClean="0"/>
            </a:br>
            <a:endParaRPr lang="en-IN" dirty="0"/>
          </a:p>
        </p:txBody>
      </p:sp>
    </p:spTree>
    <p:extLst>
      <p:ext uri="{BB962C8B-B14F-4D97-AF65-F5344CB8AC3E}">
        <p14:creationId xmlns:p14="http://schemas.microsoft.com/office/powerpoint/2010/main" xmlns="" val="28137045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1426" y="354747"/>
            <a:ext cx="10548757" cy="5588853"/>
          </a:xfrm>
        </p:spPr>
        <p:txBody>
          <a:bodyPr>
            <a:normAutofit lnSpcReduction="10000"/>
          </a:bodyPr>
          <a:lstStyle/>
          <a:p>
            <a:pPr algn="ctr">
              <a:buNone/>
            </a:pPr>
            <a:r>
              <a:rPr lang="en-IN" sz="4500" b="1" dirty="0" smtClean="0"/>
              <a:t>Applications and Proportional Calculus</a:t>
            </a:r>
            <a:endParaRPr lang="en-US" sz="4500" b="1" dirty="0" smtClean="0"/>
          </a:p>
          <a:p>
            <a:r>
              <a:rPr lang="en-IN" b="1" dirty="0" smtClean="0"/>
              <a:t>Propositional calculus, also known as propositional logic or sentential logic, is a formal system in logic that deals with propositions (statements that can be either true or false) and their logical relationships. It forms the basis for reasoning about compound propositions using logical connectives. Let's delve into the key aspects of propositional calculus:</a:t>
            </a:r>
            <a:endParaRPr lang="en-US" dirty="0" smtClean="0"/>
          </a:p>
          <a:p>
            <a:pPr algn="ctr">
              <a:buNone/>
            </a:pPr>
            <a:r>
              <a:rPr lang="en-IN" sz="4500" b="1" dirty="0" smtClean="0"/>
              <a:t>Limitations</a:t>
            </a:r>
            <a:endParaRPr lang="en-US" sz="4500" b="1" dirty="0" smtClean="0"/>
          </a:p>
          <a:p>
            <a:pPr lvl="0"/>
            <a:r>
              <a:rPr lang="en-IN" b="1" dirty="0" smtClean="0"/>
              <a:t>Propositional calculus is limited in expressing complex relationships involving variables and quantifiers (such as "for all" and "there exists"), which are addressed in predicate logic.</a:t>
            </a:r>
            <a:endParaRPr lang="en-US" dirty="0" smtClean="0"/>
          </a:p>
          <a:p>
            <a:pPr lvl="0"/>
            <a:r>
              <a:rPr lang="en-IN" b="1" dirty="0" smtClean="0"/>
              <a:t>It does not deal with the internal structure or semantics of propositions beyond their truth values.</a:t>
            </a:r>
            <a:endParaRPr lang="en-US"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358</TotalTime>
  <Words>701</Words>
  <Application>Microsoft Office PowerPoint</Application>
  <PresentationFormat>Custom</PresentationFormat>
  <Paragraphs>106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Ion</vt:lpstr>
      <vt:lpstr>UNIT-2 Semi Groups And Monoids</vt:lpstr>
      <vt:lpstr>Homomorphism of Semi Groups  and Monoids</vt:lpstr>
      <vt:lpstr> Boolean Algebra</vt:lpstr>
      <vt:lpstr>Slide 4</vt:lpstr>
      <vt:lpstr>Boolean Functions and Expressions</vt:lpstr>
      <vt:lpstr>Slide 6</vt:lpstr>
      <vt:lpstr>Representing Boolean Functions </vt:lpstr>
      <vt:lpstr>PROPOTIONAL CALCULUS   </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DISCREATE MATHEMATICAL         STRUCTURE</dc:title>
  <dc:creator>KISHORE</dc:creator>
  <cp:lastModifiedBy>DNR42</cp:lastModifiedBy>
  <cp:revision>25</cp:revision>
  <dcterms:created xsi:type="dcterms:W3CDTF">2024-06-23T06:47:04Z</dcterms:created>
  <dcterms:modified xsi:type="dcterms:W3CDTF">2024-06-28T06:28:21Z</dcterms:modified>
</cp:coreProperties>
</file>