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-48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0878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596634"/>
            <a:ext cx="7477601" cy="17033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707"/>
              </a:lnSpc>
              <a:buNone/>
            </a:pPr>
            <a:r>
              <a:rPr lang="en-US" sz="5365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Accessing Databases from JSP</a:t>
            </a:r>
            <a:endParaRPr lang="en-US" sz="5365" dirty="0"/>
          </a:p>
        </p:txBody>
      </p:sp>
      <p:sp>
        <p:nvSpPr>
          <p:cNvPr id="6" name="Text 2"/>
          <p:cNvSpPr/>
          <p:nvPr/>
        </p:nvSpPr>
        <p:spPr>
          <a:xfrm>
            <a:off x="6319599" y="4633198"/>
            <a:ext cx="74776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JSP, a powerful Java technology, allows you to seamlessly connect your web application to a database. This integration unlocks a world of possibilities for dynamic web content, data-driven functionalities, and interactive user experiences.</a:t>
            </a:r>
            <a:endParaRPr lang="en-US" sz="1750" dirty="0"/>
          </a:p>
        </p:txBody>
      </p:sp>
      <p:sp>
        <p:nvSpPr>
          <p:cNvPr id="7" name="TextBox 6"/>
          <p:cNvSpPr txBox="1"/>
          <p:nvPr/>
        </p:nvSpPr>
        <p:spPr>
          <a:xfrm>
            <a:off x="11586575" y="7384279"/>
            <a:ext cx="304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4077" y="6701424"/>
            <a:ext cx="3413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Presented by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K.VENKATESH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MCA DEPARTMENT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2021443"/>
            <a:ext cx="9381649" cy="12342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JDBC (Java Database Connectivity) Overview</a:t>
            </a:r>
            <a:endParaRPr lang="en-US" sz="3888" dirty="0"/>
          </a:p>
        </p:txBody>
      </p:sp>
      <p:sp>
        <p:nvSpPr>
          <p:cNvPr id="5" name="Text 2"/>
          <p:cNvSpPr/>
          <p:nvPr/>
        </p:nvSpPr>
        <p:spPr>
          <a:xfrm>
            <a:off x="2624376" y="3811072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Key Component</a:t>
            </a:r>
            <a:endParaRPr lang="en-US" sz="1944" dirty="0"/>
          </a:p>
        </p:txBody>
      </p:sp>
      <p:sp>
        <p:nvSpPr>
          <p:cNvPr id="6" name="Text 3"/>
          <p:cNvSpPr/>
          <p:nvPr/>
        </p:nvSpPr>
        <p:spPr>
          <a:xfrm>
            <a:off x="2624376" y="4341852"/>
            <a:ext cx="2765465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JDBC is the Java API for interacting with databases.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939433" y="3811072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Connecting Java</a:t>
            </a:r>
            <a:endParaRPr lang="en-US" sz="1944" dirty="0"/>
          </a:p>
        </p:txBody>
      </p:sp>
      <p:sp>
        <p:nvSpPr>
          <p:cNvPr id="8" name="Text 5"/>
          <p:cNvSpPr/>
          <p:nvPr/>
        </p:nvSpPr>
        <p:spPr>
          <a:xfrm>
            <a:off x="5939433" y="4341852"/>
            <a:ext cx="2765465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It provides a standard way for Java programs to connect to, query, and manipulate data in various database management systems.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254490" y="3811072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Common Use</a:t>
            </a:r>
            <a:endParaRPr lang="en-US" sz="1944" dirty="0"/>
          </a:p>
        </p:txBody>
      </p:sp>
      <p:sp>
        <p:nvSpPr>
          <p:cNvPr id="10" name="Text 7"/>
          <p:cNvSpPr/>
          <p:nvPr/>
        </p:nvSpPr>
        <p:spPr>
          <a:xfrm>
            <a:off x="9254490" y="4341852"/>
            <a:ext cx="2765465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JDBC is a cornerstone of Java web development, enabling JSP pages to access and utilize database information dynamically.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421606"/>
            <a:ext cx="8664893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Establishing a Database Connection</a:t>
            </a:r>
            <a:endParaRPr lang="en-US" sz="3888" dirty="0"/>
          </a:p>
        </p:txBody>
      </p:sp>
      <p:sp>
        <p:nvSpPr>
          <p:cNvPr id="5" name="Shape 2"/>
          <p:cNvSpPr/>
          <p:nvPr/>
        </p:nvSpPr>
        <p:spPr>
          <a:xfrm>
            <a:off x="2935486" y="2371963"/>
            <a:ext cx="44410" cy="4435912"/>
          </a:xfrm>
          <a:prstGeom prst="roundRect">
            <a:avLst>
              <a:gd name="adj" fmla="val 225151"/>
            </a:avLst>
          </a:prstGeom>
          <a:solidFill>
            <a:srgbClr val="6D4562"/>
          </a:solidFill>
          <a:ln/>
        </p:spPr>
      </p:sp>
      <p:sp>
        <p:nvSpPr>
          <p:cNvPr id="6" name="Shape 3"/>
          <p:cNvSpPr/>
          <p:nvPr/>
        </p:nvSpPr>
        <p:spPr>
          <a:xfrm>
            <a:off x="3207603" y="2849582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6D4562"/>
          </a:solidFill>
          <a:ln/>
        </p:spPr>
      </p:sp>
      <p:sp>
        <p:nvSpPr>
          <p:cNvPr id="7" name="Shape 4"/>
          <p:cNvSpPr/>
          <p:nvPr/>
        </p:nvSpPr>
        <p:spPr>
          <a:xfrm>
            <a:off x="2707660" y="26218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902208" y="2723674"/>
            <a:ext cx="110847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333" dirty="0"/>
          </a:p>
        </p:txBody>
      </p:sp>
      <p:sp>
        <p:nvSpPr>
          <p:cNvPr id="9" name="Text 6"/>
          <p:cNvSpPr/>
          <p:nvPr/>
        </p:nvSpPr>
        <p:spPr>
          <a:xfrm>
            <a:off x="4179689" y="2594134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Load Driver</a:t>
            </a:r>
            <a:endParaRPr lang="en-US" sz="1944" dirty="0"/>
          </a:p>
        </p:txBody>
      </p:sp>
      <p:sp>
        <p:nvSpPr>
          <p:cNvPr id="10" name="Text 7"/>
          <p:cNvSpPr/>
          <p:nvPr/>
        </p:nvSpPr>
        <p:spPr>
          <a:xfrm>
            <a:off x="4179689" y="3035975"/>
            <a:ext cx="7826335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The first step is to load the appropriate JDBC driver for your specific database system.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3207603" y="4291191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6D4562"/>
          </a:solidFill>
          <a:ln/>
        </p:spPr>
      </p:sp>
      <p:sp>
        <p:nvSpPr>
          <p:cNvPr id="12" name="Shape 9"/>
          <p:cNvSpPr/>
          <p:nvPr/>
        </p:nvSpPr>
        <p:spPr>
          <a:xfrm>
            <a:off x="2707660" y="406348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870895" y="4165283"/>
            <a:ext cx="173355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333" dirty="0"/>
          </a:p>
        </p:txBody>
      </p:sp>
      <p:sp>
        <p:nvSpPr>
          <p:cNvPr id="14" name="Text 11"/>
          <p:cNvSpPr/>
          <p:nvPr/>
        </p:nvSpPr>
        <p:spPr>
          <a:xfrm>
            <a:off x="4179689" y="4035743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Create Connection</a:t>
            </a:r>
            <a:endParaRPr lang="en-US" sz="1944" dirty="0"/>
          </a:p>
        </p:txBody>
      </p:sp>
      <p:sp>
        <p:nvSpPr>
          <p:cNvPr id="15" name="Text 12"/>
          <p:cNvSpPr/>
          <p:nvPr/>
        </p:nvSpPr>
        <p:spPr>
          <a:xfrm>
            <a:off x="4179689" y="4477583"/>
            <a:ext cx="7826335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Use the loaded driver to establish a connection to the database using the database URL, username, and password.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3207603" y="6066056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6D4562"/>
          </a:solidFill>
          <a:ln/>
        </p:spPr>
      </p:sp>
      <p:sp>
        <p:nvSpPr>
          <p:cNvPr id="17" name="Shape 14"/>
          <p:cNvSpPr/>
          <p:nvPr/>
        </p:nvSpPr>
        <p:spPr>
          <a:xfrm>
            <a:off x="2707660" y="583834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871609" y="5940147"/>
            <a:ext cx="171926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333" dirty="0"/>
          </a:p>
        </p:txBody>
      </p:sp>
      <p:sp>
        <p:nvSpPr>
          <p:cNvPr id="19" name="Text 16"/>
          <p:cNvSpPr/>
          <p:nvPr/>
        </p:nvSpPr>
        <p:spPr>
          <a:xfrm>
            <a:off x="4179689" y="5810607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Verify Connection</a:t>
            </a:r>
            <a:endParaRPr lang="en-US" sz="1944" dirty="0"/>
          </a:p>
        </p:txBody>
      </p:sp>
      <p:sp>
        <p:nvSpPr>
          <p:cNvPr id="20" name="Text 17"/>
          <p:cNvSpPr/>
          <p:nvPr/>
        </p:nvSpPr>
        <p:spPr>
          <a:xfrm>
            <a:off x="4179689" y="6252448"/>
            <a:ext cx="7826335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After establishing a connection, it's essential to verify the connection's validity.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973336"/>
            <a:ext cx="5577483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Executing SQL Queries</a:t>
            </a:r>
            <a:endParaRPr lang="en-US" sz="3888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1923693"/>
            <a:ext cx="1110972" cy="17774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068604" y="2145863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Prepare Statement</a:t>
            </a:r>
            <a:endParaRPr lang="en-US" sz="1944" dirty="0"/>
          </a:p>
        </p:txBody>
      </p:sp>
      <p:sp>
        <p:nvSpPr>
          <p:cNvPr id="7" name="Text 3"/>
          <p:cNvSpPr/>
          <p:nvPr/>
        </p:nvSpPr>
        <p:spPr>
          <a:xfrm>
            <a:off x="4068604" y="2587704"/>
            <a:ext cx="793742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Use the `PreparedStatement` interface to create a parameterized SQL statement.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376" y="3701177"/>
            <a:ext cx="1110972" cy="177748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068604" y="3923348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Set Parameters</a:t>
            </a:r>
            <a:endParaRPr lang="en-US" sz="1944" dirty="0"/>
          </a:p>
        </p:txBody>
      </p:sp>
      <p:sp>
        <p:nvSpPr>
          <p:cNvPr id="10" name="Text 5"/>
          <p:cNvSpPr/>
          <p:nvPr/>
        </p:nvSpPr>
        <p:spPr>
          <a:xfrm>
            <a:off x="4068604" y="4365188"/>
            <a:ext cx="793742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Set the values for any parameters defined in your prepared statement.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376" y="5478661"/>
            <a:ext cx="1110972" cy="177748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4068604" y="5700832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Execute Query</a:t>
            </a:r>
            <a:endParaRPr lang="en-US" sz="1944" dirty="0"/>
          </a:p>
        </p:txBody>
      </p:sp>
      <p:sp>
        <p:nvSpPr>
          <p:cNvPr id="13" name="Text 7"/>
          <p:cNvSpPr/>
          <p:nvPr/>
        </p:nvSpPr>
        <p:spPr>
          <a:xfrm>
            <a:off x="4068604" y="6142673"/>
            <a:ext cx="793742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Execute the prepared statement to interact with the database.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472922"/>
            <a:ext cx="9381649" cy="12342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Retrieving and Processing Query Results</a:t>
            </a:r>
            <a:endParaRPr lang="en-US" sz="3888" dirty="0"/>
          </a:p>
        </p:txBody>
      </p:sp>
      <p:sp>
        <p:nvSpPr>
          <p:cNvPr id="5" name="Shape 2"/>
          <p:cNvSpPr/>
          <p:nvPr/>
        </p:nvSpPr>
        <p:spPr>
          <a:xfrm>
            <a:off x="2624376" y="340137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18924" y="3503176"/>
            <a:ext cx="110847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333" dirty="0"/>
          </a:p>
        </p:txBody>
      </p:sp>
      <p:sp>
        <p:nvSpPr>
          <p:cNvPr id="7" name="Text 4"/>
          <p:cNvSpPr/>
          <p:nvPr/>
        </p:nvSpPr>
        <p:spPr>
          <a:xfrm>
            <a:off x="3346490" y="3401378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ResultSet</a:t>
            </a:r>
            <a:endParaRPr lang="en-US" sz="1944" dirty="0"/>
          </a:p>
        </p:txBody>
      </p:sp>
      <p:sp>
        <p:nvSpPr>
          <p:cNvPr id="8" name="Text 5"/>
          <p:cNvSpPr/>
          <p:nvPr/>
        </p:nvSpPr>
        <p:spPr>
          <a:xfrm>
            <a:off x="3346490" y="3843218"/>
            <a:ext cx="3857625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The result of a SQL query is represented by a `ResultSet` object.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340137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89520" y="3503176"/>
            <a:ext cx="173355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333" dirty="0"/>
          </a:p>
        </p:txBody>
      </p:sp>
      <p:sp>
        <p:nvSpPr>
          <p:cNvPr id="11" name="Text 8"/>
          <p:cNvSpPr/>
          <p:nvPr/>
        </p:nvSpPr>
        <p:spPr>
          <a:xfrm>
            <a:off x="8148399" y="3401378"/>
            <a:ext cx="276856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Iterate through Results</a:t>
            </a:r>
            <a:endParaRPr lang="en-US" sz="1944" dirty="0"/>
          </a:p>
        </p:txBody>
      </p:sp>
      <p:sp>
        <p:nvSpPr>
          <p:cNvPr id="12" name="Text 9"/>
          <p:cNvSpPr/>
          <p:nvPr/>
        </p:nvSpPr>
        <p:spPr>
          <a:xfrm>
            <a:off x="8148399" y="3843218"/>
            <a:ext cx="3857625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You can iterate through the rows of the `ResultSet` to retrieve and process the data.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624376" y="531506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788325" y="5416867"/>
            <a:ext cx="171926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333" dirty="0"/>
          </a:p>
        </p:txBody>
      </p:sp>
      <p:sp>
        <p:nvSpPr>
          <p:cNvPr id="15" name="Text 12"/>
          <p:cNvSpPr/>
          <p:nvPr/>
        </p:nvSpPr>
        <p:spPr>
          <a:xfrm>
            <a:off x="3346490" y="5315069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Data Types</a:t>
            </a:r>
            <a:endParaRPr lang="en-US" sz="1944" dirty="0"/>
          </a:p>
        </p:txBody>
      </p:sp>
      <p:sp>
        <p:nvSpPr>
          <p:cNvPr id="16" name="Text 13"/>
          <p:cNvSpPr/>
          <p:nvPr/>
        </p:nvSpPr>
        <p:spPr>
          <a:xfrm>
            <a:off x="3346490" y="5756910"/>
            <a:ext cx="3857625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The `ResultSet` provides methods to retrieve data of various types, such as strings, integers, dates, and others.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426285" y="531506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85948" y="5416867"/>
            <a:ext cx="180499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4</a:t>
            </a:r>
            <a:endParaRPr lang="en-US" sz="2333" dirty="0"/>
          </a:p>
        </p:txBody>
      </p:sp>
      <p:sp>
        <p:nvSpPr>
          <p:cNvPr id="19" name="Text 16"/>
          <p:cNvSpPr/>
          <p:nvPr/>
        </p:nvSpPr>
        <p:spPr>
          <a:xfrm>
            <a:off x="8148399" y="5315069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Display Results</a:t>
            </a:r>
            <a:endParaRPr lang="en-US" sz="1944" dirty="0"/>
          </a:p>
        </p:txBody>
      </p:sp>
      <p:sp>
        <p:nvSpPr>
          <p:cNvPr id="20" name="Text 17"/>
          <p:cNvSpPr/>
          <p:nvPr/>
        </p:nvSpPr>
        <p:spPr>
          <a:xfrm>
            <a:off x="8148399" y="5756910"/>
            <a:ext cx="3857625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Display the retrieved data within your JSP page using Java Server Pages (JSP) syntax and HTML tags.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2430"/>
            </a:avLst>
          </a:prstGeom>
          <a:solidFill>
            <a:srgbClr val="0B0C23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2355771"/>
            <a:ext cx="7329845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Handling Database Exceptions</a:t>
            </a:r>
            <a:endParaRPr lang="en-US" sz="3888" dirty="0"/>
          </a:p>
        </p:txBody>
      </p:sp>
      <p:sp>
        <p:nvSpPr>
          <p:cNvPr id="7" name="Shape 3"/>
          <p:cNvSpPr/>
          <p:nvPr/>
        </p:nvSpPr>
        <p:spPr>
          <a:xfrm>
            <a:off x="2624376" y="3306128"/>
            <a:ext cx="2979063" cy="2567702"/>
          </a:xfrm>
          <a:prstGeom prst="roundRect">
            <a:avLst>
              <a:gd name="adj" fmla="val 3894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854166" y="3535918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SQLException</a:t>
            </a:r>
            <a:endParaRPr lang="en-US" sz="1944" dirty="0"/>
          </a:p>
        </p:txBody>
      </p:sp>
      <p:sp>
        <p:nvSpPr>
          <p:cNvPr id="9" name="Text 5"/>
          <p:cNvSpPr/>
          <p:nvPr/>
        </p:nvSpPr>
        <p:spPr>
          <a:xfrm>
            <a:off x="2854166" y="3977759"/>
            <a:ext cx="2519482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Handle potential exceptions that might arise during database operations using a `try-catch` block.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825609" y="3306128"/>
            <a:ext cx="2979063" cy="2567702"/>
          </a:xfrm>
          <a:prstGeom prst="roundRect">
            <a:avLst>
              <a:gd name="adj" fmla="val 3894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055400" y="3535918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Error Handling</a:t>
            </a:r>
            <a:endParaRPr lang="en-US" sz="1944" dirty="0"/>
          </a:p>
        </p:txBody>
      </p:sp>
      <p:sp>
        <p:nvSpPr>
          <p:cNvPr id="12" name="Text 8"/>
          <p:cNvSpPr/>
          <p:nvPr/>
        </p:nvSpPr>
        <p:spPr>
          <a:xfrm>
            <a:off x="6055400" y="3977759"/>
            <a:ext cx="2519482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Implement robust error handling to gracefully handle and display appropriate error messages to the user.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026843" y="3306128"/>
            <a:ext cx="2979063" cy="2567702"/>
          </a:xfrm>
          <a:prstGeom prst="roundRect">
            <a:avLst>
              <a:gd name="adj" fmla="val 3894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256633" y="3535918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Logging</a:t>
            </a:r>
            <a:endParaRPr lang="en-US" sz="1944" dirty="0"/>
          </a:p>
        </p:txBody>
      </p:sp>
      <p:sp>
        <p:nvSpPr>
          <p:cNvPr id="15" name="Text 11"/>
          <p:cNvSpPr/>
          <p:nvPr/>
        </p:nvSpPr>
        <p:spPr>
          <a:xfrm>
            <a:off x="9256633" y="3977759"/>
            <a:ext cx="2519482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Log exceptions and errors to help troubleshoot problems and track database interactions.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371481"/>
            <a:ext cx="9381649" cy="12342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Best Practices for Database Access in JSP</a:t>
            </a:r>
            <a:endParaRPr lang="en-US" sz="3888" dirty="0"/>
          </a:p>
        </p:txBody>
      </p:sp>
      <p:sp>
        <p:nvSpPr>
          <p:cNvPr id="5" name="Shape 2"/>
          <p:cNvSpPr/>
          <p:nvPr/>
        </p:nvSpPr>
        <p:spPr>
          <a:xfrm>
            <a:off x="2624376" y="3050024"/>
            <a:ext cx="9381649" cy="3808095"/>
          </a:xfrm>
          <a:prstGeom prst="roundRect">
            <a:avLst>
              <a:gd name="adj" fmla="val 262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631996" y="3057644"/>
            <a:ext cx="9366409" cy="94821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854166" y="3198495"/>
            <a:ext cx="423505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Prepared Statements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41181" y="3198495"/>
            <a:ext cx="423505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Use prepared statements to prevent SQL injection vulnerabilities.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2631996" y="4005858"/>
            <a:ext cx="9366409" cy="94821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854166" y="4146709"/>
            <a:ext cx="423505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Connection Pooling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541181" y="4146709"/>
            <a:ext cx="423505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Employ connection pooling to reduce resource overhead and improve performance.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2631996" y="4954072"/>
            <a:ext cx="9366409" cy="94821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2854166" y="5094923"/>
            <a:ext cx="423505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Transaction Management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541181" y="5094923"/>
            <a:ext cx="423505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Utilize database transactions to ensure data integrity and consistency.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2631996" y="5902285"/>
            <a:ext cx="9366409" cy="94821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2854166" y="6043136"/>
            <a:ext cx="423505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Error Handling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7541181" y="6043136"/>
            <a:ext cx="423505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Implement comprehensive error handling and logging for efficient troubleshooting.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2307788"/>
            <a:ext cx="6378297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Conclusion and Resources</a:t>
            </a:r>
            <a:endParaRPr lang="en-US" sz="3888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3369231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4146828"/>
            <a:ext cx="276094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Database Management</a:t>
            </a:r>
            <a:endParaRPr lang="en-US" sz="1944" dirty="0"/>
          </a:p>
        </p:txBody>
      </p:sp>
      <p:sp>
        <p:nvSpPr>
          <p:cNvPr id="7" name="Text 3"/>
          <p:cNvSpPr/>
          <p:nvPr/>
        </p:nvSpPr>
        <p:spPr>
          <a:xfrm>
            <a:off x="2624376" y="4588669"/>
            <a:ext cx="290500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JSP offers powerful capabilities for interacting with databases.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8" y="3369231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4146828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Resources</a:t>
            </a:r>
            <a:endParaRPr lang="en-US" sz="1944" dirty="0"/>
          </a:p>
        </p:txBody>
      </p:sp>
      <p:sp>
        <p:nvSpPr>
          <p:cNvPr id="10" name="Text 5"/>
          <p:cNvSpPr/>
          <p:nvPr/>
        </p:nvSpPr>
        <p:spPr>
          <a:xfrm>
            <a:off x="5862638" y="4588669"/>
            <a:ext cx="2905006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Refer to the official JDBC documentation and online resources for in-depth tutorials and examples.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899" y="3369231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4146828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Support</a:t>
            </a:r>
            <a:endParaRPr lang="en-US" sz="1944" dirty="0"/>
          </a:p>
        </p:txBody>
      </p:sp>
      <p:sp>
        <p:nvSpPr>
          <p:cNvPr id="13" name="Text 7"/>
          <p:cNvSpPr/>
          <p:nvPr/>
        </p:nvSpPr>
        <p:spPr>
          <a:xfrm>
            <a:off x="9100899" y="4588669"/>
            <a:ext cx="2905125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Utilize online communities and forums for assistance with database-related challenges.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472</Words>
  <Application>Microsoft Office PowerPoint</Application>
  <PresentationFormat>Custom</PresentationFormat>
  <Paragraphs>73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DNR58</cp:lastModifiedBy>
  <cp:revision>6</cp:revision>
  <dcterms:created xsi:type="dcterms:W3CDTF">2024-06-21T13:50:38Z</dcterms:created>
  <dcterms:modified xsi:type="dcterms:W3CDTF">2024-06-28T09:16:51Z</dcterms:modified>
</cp:coreProperties>
</file>