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042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490073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Introduction to Inheritance in Java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739759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Inheritance is a fundamental concept in object-oriented programming (OOP). It allows you to create new classes that inherit properties and behaviors from existing classes.</a:t>
            </a:r>
            <a:endParaRPr lang="en-US" sz="1750" dirty="0"/>
          </a:p>
        </p:txBody>
      </p:sp>
      <p:sp>
        <p:nvSpPr>
          <p:cNvPr id="7" name="TextBox 6"/>
          <p:cNvSpPr txBox="1"/>
          <p:nvPr/>
        </p:nvSpPr>
        <p:spPr>
          <a:xfrm>
            <a:off x="11035431" y="6339691"/>
            <a:ext cx="315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K.VENKATESH</a:t>
            </a:r>
          </a:p>
          <a:p>
            <a:pPr algn="ctr"/>
            <a:r>
              <a:rPr lang="en-US" dirty="0" smtClean="0"/>
              <a:t>MCA DEPARTMENT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1620"/>
            </a:avLst>
          </a:prstGeom>
          <a:solidFill>
            <a:srgbClr val="FBFCFE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991910"/>
            <a:ext cx="577857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Inheritance Hierarchy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349103" y="2019538"/>
            <a:ext cx="44410" cy="5218152"/>
          </a:xfrm>
          <a:prstGeom prst="rect">
            <a:avLst/>
          </a:prstGeom>
          <a:solidFill>
            <a:srgbClr val="BBC4DC"/>
          </a:solidFill>
          <a:ln/>
        </p:spPr>
      </p:sp>
      <p:sp>
        <p:nvSpPr>
          <p:cNvPr id="8" name="Shape 5"/>
          <p:cNvSpPr/>
          <p:nvPr/>
        </p:nvSpPr>
        <p:spPr>
          <a:xfrm>
            <a:off x="2621220" y="2497157"/>
            <a:ext cx="777597" cy="44410"/>
          </a:xfrm>
          <a:prstGeom prst="rect">
            <a:avLst/>
          </a:prstGeom>
          <a:solidFill>
            <a:srgbClr val="BBC4DC"/>
          </a:solidFill>
          <a:ln/>
        </p:spPr>
      </p:sp>
      <p:sp>
        <p:nvSpPr>
          <p:cNvPr id="9" name="Shape 6"/>
          <p:cNvSpPr/>
          <p:nvPr/>
        </p:nvSpPr>
        <p:spPr>
          <a:xfrm>
            <a:off x="2121277" y="226945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0" name="Text 7"/>
          <p:cNvSpPr/>
          <p:nvPr/>
        </p:nvSpPr>
        <p:spPr>
          <a:xfrm>
            <a:off x="2302490" y="2352794"/>
            <a:ext cx="13739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3593306" y="224170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Top Level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3593306" y="2722126"/>
            <a:ext cx="89991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 the top of the hierarchy, you'll find the most general classes, like "Object" in Java. These classes are the foundation.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621220" y="4310598"/>
            <a:ext cx="777597" cy="44410"/>
          </a:xfrm>
          <a:prstGeom prst="rect">
            <a:avLst/>
          </a:prstGeom>
          <a:solidFill>
            <a:srgbClr val="BBC4DC"/>
          </a:solidFill>
          <a:ln/>
        </p:spPr>
      </p:sp>
      <p:sp>
        <p:nvSpPr>
          <p:cNvPr id="14" name="Shape 11"/>
          <p:cNvSpPr/>
          <p:nvPr/>
        </p:nvSpPr>
        <p:spPr>
          <a:xfrm>
            <a:off x="2121277" y="408289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5" name="Text 12"/>
          <p:cNvSpPr/>
          <p:nvPr/>
        </p:nvSpPr>
        <p:spPr>
          <a:xfrm>
            <a:off x="2279154" y="4166235"/>
            <a:ext cx="18407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3593306" y="40551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Intermediate Levels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3593306" y="4535567"/>
            <a:ext cx="89991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classes inherit from the top level and introduce more specific features. They act as a bridge between the general and the specific.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2621220" y="6124039"/>
            <a:ext cx="777597" cy="44410"/>
          </a:xfrm>
          <a:prstGeom prst="rect">
            <a:avLst/>
          </a:prstGeom>
          <a:solidFill>
            <a:srgbClr val="BBC4DC"/>
          </a:solidFill>
          <a:ln/>
        </p:spPr>
      </p:sp>
      <p:sp>
        <p:nvSpPr>
          <p:cNvPr id="19" name="Shape 16"/>
          <p:cNvSpPr/>
          <p:nvPr/>
        </p:nvSpPr>
        <p:spPr>
          <a:xfrm>
            <a:off x="2121277" y="589633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20" name="Text 17"/>
          <p:cNvSpPr/>
          <p:nvPr/>
        </p:nvSpPr>
        <p:spPr>
          <a:xfrm>
            <a:off x="2281178" y="5979676"/>
            <a:ext cx="18002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8"/>
          <p:cNvSpPr/>
          <p:nvPr/>
        </p:nvSpPr>
        <p:spPr>
          <a:xfrm>
            <a:off x="3593306" y="58685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Bottom Level</a:t>
            </a:r>
            <a:endParaRPr lang="en-US" sz="2187" dirty="0"/>
          </a:p>
        </p:txBody>
      </p:sp>
      <p:sp>
        <p:nvSpPr>
          <p:cNvPr id="22" name="Text 19"/>
          <p:cNvSpPr/>
          <p:nvPr/>
        </p:nvSpPr>
        <p:spPr>
          <a:xfrm>
            <a:off x="3593306" y="6349008"/>
            <a:ext cx="89991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are the most specialized classes. They inherit from intermediate levels and contain the most specific features.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605326"/>
            <a:ext cx="643056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Superclass and Subclass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85512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Superclass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424482"/>
            <a:ext cx="500622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superclass, also known as the parent class, is the foundation. It provides the basic characteristics and actions.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385512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Subclass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593806" y="4424482"/>
            <a:ext cx="500622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subclass, also called the child class, inherits from the superclass. It expands upon the superclass by adding its own unique features.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1620"/>
            </a:avLst>
          </a:prstGeom>
          <a:solidFill>
            <a:srgbClr val="FBFCFE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138839"/>
            <a:ext cx="82950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Accessing Superclass Members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166467"/>
            <a:ext cx="3370064" cy="2924294"/>
          </a:xfrm>
          <a:prstGeom prst="roundRect">
            <a:avLst>
              <a:gd name="adj" fmla="val 4559"/>
            </a:avLst>
          </a:prstGeom>
          <a:solidFill>
            <a:srgbClr val="DEE7F7"/>
          </a:solidFill>
          <a:ln/>
        </p:spPr>
      </p:sp>
      <p:sp>
        <p:nvSpPr>
          <p:cNvPr id="8" name="Text 5"/>
          <p:cNvSpPr/>
          <p:nvPr/>
        </p:nvSpPr>
        <p:spPr>
          <a:xfrm>
            <a:off x="2260163" y="33886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Public Members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260163" y="3869055"/>
            <a:ext cx="2925723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Public members are freely accessible from any subclass. This allows for easy access and reuse of code.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3166467"/>
            <a:ext cx="3370064" cy="2924294"/>
          </a:xfrm>
          <a:prstGeom prst="roundRect">
            <a:avLst>
              <a:gd name="adj" fmla="val 4559"/>
            </a:avLst>
          </a:prstGeom>
          <a:solidFill>
            <a:srgbClr val="DEE7F7"/>
          </a:solidFill>
          <a:ln/>
        </p:spPr>
      </p:sp>
      <p:sp>
        <p:nvSpPr>
          <p:cNvPr id="11" name="Text 8"/>
          <p:cNvSpPr/>
          <p:nvPr/>
        </p:nvSpPr>
        <p:spPr>
          <a:xfrm>
            <a:off x="5852398" y="33886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Protected Members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852398" y="3869055"/>
            <a:ext cx="2925723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Protected members are accessible only within the same package or in subclasses. This restricts access but still allows for inheritance.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3166467"/>
            <a:ext cx="3370064" cy="2924294"/>
          </a:xfrm>
          <a:prstGeom prst="roundRect">
            <a:avLst>
              <a:gd name="adj" fmla="val 4559"/>
            </a:avLst>
          </a:prstGeom>
          <a:solidFill>
            <a:srgbClr val="DEE7F7"/>
          </a:solidFill>
          <a:ln/>
        </p:spPr>
      </p:sp>
      <p:sp>
        <p:nvSpPr>
          <p:cNvPr id="14" name="Text 11"/>
          <p:cNvSpPr/>
          <p:nvPr/>
        </p:nvSpPr>
        <p:spPr>
          <a:xfrm>
            <a:off x="9444633" y="33886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Private Members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444633" y="3869055"/>
            <a:ext cx="2925723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Private members are strictly confined to the superclass. They cannot be accessed by subclasses, ensuring encapsulation.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17348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Method Overriding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56211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6" name="Text 4"/>
          <p:cNvSpPr/>
          <p:nvPr/>
        </p:nvSpPr>
        <p:spPr>
          <a:xfrm>
            <a:off x="2219206" y="3645456"/>
            <a:ext cx="13739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56211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Redefining Behavior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389715"/>
            <a:ext cx="2647950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subclass can redefine the behavior of a method inherited from the superclass. This allows for specialized actions.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56211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0" name="Text 8"/>
          <p:cNvSpPr/>
          <p:nvPr/>
        </p:nvSpPr>
        <p:spPr>
          <a:xfrm>
            <a:off x="5788104" y="3645456"/>
            <a:ext cx="18407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562112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Same Signature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4042529"/>
            <a:ext cx="2647950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Overridden methods must have the same name and parameters as the original method in the superclass.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56211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4" name="Text 12"/>
          <p:cNvSpPr/>
          <p:nvPr/>
        </p:nvSpPr>
        <p:spPr>
          <a:xfrm>
            <a:off x="9382363" y="3645456"/>
            <a:ext cx="18002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562112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Access Modifier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4042529"/>
            <a:ext cx="2647950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overridden method's access modifier cannot be more restrictive than the original method's. This ensures compatibility.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3476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`super` Keyword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2184559"/>
            <a:ext cx="306943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Referencing Superclass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277428" y="2664976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`super` keyword allows access to members of the superclass, especially when the subclass has overridden methods.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3962043"/>
            <a:ext cx="403050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Calling Superclass Constructor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2277428" y="4442460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`super()` constructor call can be used in the subclass constructor to initialize the superclass's state.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77428" y="5739527"/>
            <a:ext cx="40976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Accessing Overridden Methods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2277428" y="6219944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can use `super.methodName()` to explicitly call the overridden method in the superclass.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83237"/>
            <a:ext cx="86425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Abstract Classes and Inheritance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221950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9995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Abstract Classes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479965"/>
            <a:ext cx="3295888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Abstract classes cannot be instantiated directly. They are meant to be extended by subclasses, providing a blueprint for concrete classes.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221950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9995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Abstract Methods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479965"/>
            <a:ext cx="329600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Abstract methods declare the method signature but don't provide an implementation. They must be overridden by concrete subclasses.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221950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9995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Inheritance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479965"/>
            <a:ext cx="329600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Subclasses inherit abstract methods and must provide concrete implementations. This enforces the abstract class's defined structure.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82272"/>
            <a:ext cx="694313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Interfaces and Inheritance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20985"/>
            <a:ext cx="10554414" cy="614958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261836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Interfaces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41181" y="3261836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Abstract Classes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260163" y="3876794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Define contracts, not implementations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181" y="3876794"/>
            <a:ext cx="482905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partial implementations and abstract methods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2037993" y="4684157"/>
            <a:ext cx="10554414" cy="948214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1" name="Text 9"/>
          <p:cNvSpPr/>
          <p:nvPr/>
        </p:nvSpPr>
        <p:spPr>
          <a:xfrm>
            <a:off x="2260163" y="4825008"/>
            <a:ext cx="482905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 be implemented by any class, regardless of hierarchy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1181" y="4825008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 only be inherited by subclasses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2260163" y="5773222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Support multiple inheritance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5773222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Support single inheritance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493</Words>
  <Application>Microsoft Office PowerPoint</Application>
  <PresentationFormat>Custom</PresentationFormat>
  <Paragraphs>68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DNR58</cp:lastModifiedBy>
  <cp:revision>5</cp:revision>
  <dcterms:created xsi:type="dcterms:W3CDTF">2024-06-21T12:28:28Z</dcterms:created>
  <dcterms:modified xsi:type="dcterms:W3CDTF">2024-06-28T04:12:35Z</dcterms:modified>
</cp:coreProperties>
</file>