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4630400" cy="8229600"/>
  <p:notesSz cx="8229600" cy="14630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1"/>
    <p:restoredTop sz="94610"/>
  </p:normalViewPr>
  <p:slideViewPr>
    <p:cSldViewPr snapToGrid="0" snapToObjects="1">
      <p:cViewPr varScale="1">
        <p:scale>
          <a:sx n="76" d="100"/>
          <a:sy n="76" d="100"/>
        </p:scale>
        <p:origin x="-480" y="-102"/>
      </p:cViewPr>
      <p:guideLst>
        <p:guide orient="horz" pos="2592"/>
        <p:guide pos="4608"/>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038469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2</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3</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4</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5</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6</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7</a:t>
            </a:fld>
            <a:endParaRPr lang="en-US"/>
          </a:p>
        </p:txBody>
      </p:sp>
    </p:spTree>
    <p:extLst>
      <p:ext uri="{BB962C8B-B14F-4D97-AF65-F5344CB8AC3E}">
        <p14:creationId xmlns=""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8</a:t>
            </a:fld>
            <a:endParaRPr lang="en-US"/>
          </a:p>
        </p:txBody>
      </p:sp>
    </p:spTree>
    <p:extLst>
      <p:ext uri="{BB962C8B-B14F-4D97-AF65-F5344CB8AC3E}">
        <p14:creationId xmlns=""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3135749"/>
            <a:ext cx="9304139" cy="958215"/>
          </a:xfrm>
          <a:prstGeom prst="rect">
            <a:avLst/>
          </a:prstGeom>
          <a:noFill/>
          <a:ln/>
        </p:spPr>
        <p:txBody>
          <a:bodyPr wrap="none" rtlCol="0" anchor="t"/>
          <a:lstStyle/>
          <a:p>
            <a:pPr marL="0" indent="0">
              <a:lnSpc>
                <a:spcPts val="7545"/>
              </a:lnSpc>
              <a:buNone/>
            </a:pPr>
            <a:r>
              <a:rPr lang="en-US" sz="6036" b="1" dirty="0">
                <a:solidFill>
                  <a:srgbClr val="101014"/>
                </a:solidFill>
                <a:latin typeface="Playfair Display" pitchFamily="34" charset="0"/>
                <a:ea typeface="Playfair Display" pitchFamily="34" charset="-122"/>
                <a:cs typeface="Playfair Display" pitchFamily="34" charset="-120"/>
              </a:rPr>
              <a:t>Introduction to Java Beans</a:t>
            </a:r>
            <a:endParaRPr lang="en-US" sz="6036" dirty="0"/>
          </a:p>
        </p:txBody>
      </p:sp>
      <p:sp>
        <p:nvSpPr>
          <p:cNvPr id="5" name="Text 3"/>
          <p:cNvSpPr/>
          <p:nvPr/>
        </p:nvSpPr>
        <p:spPr>
          <a:xfrm>
            <a:off x="2037993" y="4427220"/>
            <a:ext cx="10554414" cy="666512"/>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are reusable software components that are written in the Java programming language. JavaBeans can be used to create applications that are modular, reusable, and easy to maintain.</a:t>
            </a:r>
            <a:endParaRPr lang="en-US" sz="1750" dirty="0"/>
          </a:p>
        </p:txBody>
      </p:sp>
      <p:sp>
        <p:nvSpPr>
          <p:cNvPr id="6" name="TextBox 5"/>
          <p:cNvSpPr txBox="1"/>
          <p:nvPr/>
        </p:nvSpPr>
        <p:spPr>
          <a:xfrm>
            <a:off x="10446707" y="6112701"/>
            <a:ext cx="3820438" cy="1477328"/>
          </a:xfrm>
          <a:prstGeom prst="rect">
            <a:avLst/>
          </a:prstGeom>
          <a:noFill/>
        </p:spPr>
        <p:txBody>
          <a:bodyPr wrap="square" rtlCol="0">
            <a:spAutoFit/>
          </a:bodyPr>
          <a:lstStyle/>
          <a:p>
            <a:pPr algn="ctr"/>
            <a:r>
              <a:rPr lang="en-US" dirty="0" smtClean="0"/>
              <a:t>Presented by</a:t>
            </a:r>
          </a:p>
          <a:p>
            <a:pPr algn="ctr"/>
            <a:r>
              <a:rPr lang="en-US" dirty="0" smtClean="0">
                <a:solidFill>
                  <a:srgbClr val="FF0000"/>
                </a:solidFill>
              </a:rPr>
              <a:t>K.VENKATESH</a:t>
            </a:r>
          </a:p>
          <a:p>
            <a:pPr algn="ctr"/>
            <a:r>
              <a:rPr lang="en-US" dirty="0" smtClean="0"/>
              <a:t>MCA DEPARTMENT</a:t>
            </a:r>
          </a:p>
          <a:p>
            <a:pPr algn="ct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1371005"/>
            <a:ext cx="5554980" cy="694373"/>
          </a:xfrm>
          <a:prstGeom prst="rect">
            <a:avLst/>
          </a:prstGeom>
          <a:noFill/>
          <a:ln/>
        </p:spPr>
        <p:txBody>
          <a:bodyPr wrap="non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What are Java Beans?</a:t>
            </a:r>
            <a:endParaRPr lang="en-US" sz="4374" dirty="0"/>
          </a:p>
        </p:txBody>
      </p:sp>
      <p:sp>
        <p:nvSpPr>
          <p:cNvPr id="5" name="Shape 3"/>
          <p:cNvSpPr/>
          <p:nvPr/>
        </p:nvSpPr>
        <p:spPr>
          <a:xfrm>
            <a:off x="2037993" y="2759631"/>
            <a:ext cx="499943" cy="499943"/>
          </a:xfrm>
          <a:prstGeom prst="roundRect">
            <a:avLst>
              <a:gd name="adj" fmla="val 26667"/>
            </a:avLst>
          </a:prstGeom>
          <a:solidFill>
            <a:srgbClr val="DEDEE9"/>
          </a:solidFill>
          <a:ln/>
        </p:spPr>
      </p:sp>
      <p:sp>
        <p:nvSpPr>
          <p:cNvPr id="6" name="Text 4"/>
          <p:cNvSpPr/>
          <p:nvPr/>
        </p:nvSpPr>
        <p:spPr>
          <a:xfrm>
            <a:off x="2224088" y="2842974"/>
            <a:ext cx="127754"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1</a:t>
            </a:r>
            <a:endParaRPr lang="en-US" sz="2624" dirty="0"/>
          </a:p>
        </p:txBody>
      </p:sp>
      <p:sp>
        <p:nvSpPr>
          <p:cNvPr id="7" name="Text 5"/>
          <p:cNvSpPr/>
          <p:nvPr/>
        </p:nvSpPr>
        <p:spPr>
          <a:xfrm>
            <a:off x="2760107" y="2759631"/>
            <a:ext cx="2853214"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Reusable Components</a:t>
            </a:r>
            <a:endParaRPr lang="en-US" sz="2187" dirty="0"/>
          </a:p>
        </p:txBody>
      </p:sp>
      <p:sp>
        <p:nvSpPr>
          <p:cNvPr id="8" name="Text 6"/>
          <p:cNvSpPr/>
          <p:nvPr/>
        </p:nvSpPr>
        <p:spPr>
          <a:xfrm>
            <a:off x="2760107" y="3240048"/>
            <a:ext cx="4444008" cy="1333024"/>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are designed to be reusable, meaning they can be used in different applications without having to be rewritten.</a:t>
            </a:r>
            <a:endParaRPr lang="en-US" sz="1750" dirty="0"/>
          </a:p>
        </p:txBody>
      </p:sp>
      <p:sp>
        <p:nvSpPr>
          <p:cNvPr id="9" name="Shape 7"/>
          <p:cNvSpPr/>
          <p:nvPr/>
        </p:nvSpPr>
        <p:spPr>
          <a:xfrm>
            <a:off x="7426285" y="2759631"/>
            <a:ext cx="499943" cy="499943"/>
          </a:xfrm>
          <a:prstGeom prst="roundRect">
            <a:avLst>
              <a:gd name="adj" fmla="val 26667"/>
            </a:avLst>
          </a:prstGeom>
          <a:solidFill>
            <a:srgbClr val="DEDEE9"/>
          </a:solidFill>
          <a:ln/>
        </p:spPr>
      </p:sp>
      <p:sp>
        <p:nvSpPr>
          <p:cNvPr id="10" name="Text 8"/>
          <p:cNvSpPr/>
          <p:nvPr/>
        </p:nvSpPr>
        <p:spPr>
          <a:xfrm>
            <a:off x="7589044" y="2842974"/>
            <a:ext cx="174308"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2</a:t>
            </a:r>
            <a:endParaRPr lang="en-US" sz="2624" dirty="0"/>
          </a:p>
        </p:txBody>
      </p:sp>
      <p:sp>
        <p:nvSpPr>
          <p:cNvPr id="11" name="Text 9"/>
          <p:cNvSpPr/>
          <p:nvPr/>
        </p:nvSpPr>
        <p:spPr>
          <a:xfrm>
            <a:off x="8148399" y="2759631"/>
            <a:ext cx="2827139"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Platform Independent</a:t>
            </a:r>
            <a:endParaRPr lang="en-US" sz="2187" dirty="0"/>
          </a:p>
        </p:txBody>
      </p:sp>
      <p:sp>
        <p:nvSpPr>
          <p:cNvPr id="12" name="Text 10"/>
          <p:cNvSpPr/>
          <p:nvPr/>
        </p:nvSpPr>
        <p:spPr>
          <a:xfrm>
            <a:off x="8148399" y="3240048"/>
            <a:ext cx="4444008" cy="1333024"/>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are platform-independent, meaning they can run on any platform that supports the Java Virtual Machine (JVM).</a:t>
            </a:r>
            <a:endParaRPr lang="en-US" sz="1750" dirty="0"/>
          </a:p>
        </p:txBody>
      </p:sp>
      <p:sp>
        <p:nvSpPr>
          <p:cNvPr id="13" name="Shape 11"/>
          <p:cNvSpPr/>
          <p:nvPr/>
        </p:nvSpPr>
        <p:spPr>
          <a:xfrm>
            <a:off x="2037993" y="5045154"/>
            <a:ext cx="499943" cy="499943"/>
          </a:xfrm>
          <a:prstGeom prst="roundRect">
            <a:avLst>
              <a:gd name="adj" fmla="val 26667"/>
            </a:avLst>
          </a:prstGeom>
          <a:solidFill>
            <a:srgbClr val="DEDEE9"/>
          </a:solidFill>
          <a:ln/>
        </p:spPr>
      </p:sp>
      <p:sp>
        <p:nvSpPr>
          <p:cNvPr id="14" name="Text 12"/>
          <p:cNvSpPr/>
          <p:nvPr/>
        </p:nvSpPr>
        <p:spPr>
          <a:xfrm>
            <a:off x="2206585" y="5128498"/>
            <a:ext cx="162639"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3</a:t>
            </a:r>
            <a:endParaRPr lang="en-US" sz="2624" dirty="0"/>
          </a:p>
        </p:txBody>
      </p:sp>
      <p:sp>
        <p:nvSpPr>
          <p:cNvPr id="15" name="Text 13"/>
          <p:cNvSpPr/>
          <p:nvPr/>
        </p:nvSpPr>
        <p:spPr>
          <a:xfrm>
            <a:off x="2760107" y="5045154"/>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Modular</a:t>
            </a:r>
            <a:endParaRPr lang="en-US" sz="2187" dirty="0"/>
          </a:p>
        </p:txBody>
      </p:sp>
      <p:sp>
        <p:nvSpPr>
          <p:cNvPr id="16" name="Text 14"/>
          <p:cNvSpPr/>
          <p:nvPr/>
        </p:nvSpPr>
        <p:spPr>
          <a:xfrm>
            <a:off x="2760107" y="5525572"/>
            <a:ext cx="4444008" cy="1333024"/>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are modular, meaning they can be broken down into smaller, independent units that can be developed and tested separately.</a:t>
            </a:r>
            <a:endParaRPr lang="en-US" sz="1750" dirty="0"/>
          </a:p>
        </p:txBody>
      </p:sp>
      <p:sp>
        <p:nvSpPr>
          <p:cNvPr id="17" name="Shape 15"/>
          <p:cNvSpPr/>
          <p:nvPr/>
        </p:nvSpPr>
        <p:spPr>
          <a:xfrm>
            <a:off x="7426285" y="5045154"/>
            <a:ext cx="499943" cy="499943"/>
          </a:xfrm>
          <a:prstGeom prst="roundRect">
            <a:avLst>
              <a:gd name="adj" fmla="val 26667"/>
            </a:avLst>
          </a:prstGeom>
          <a:solidFill>
            <a:srgbClr val="DEDEE9"/>
          </a:solidFill>
          <a:ln/>
        </p:spPr>
      </p:sp>
      <p:sp>
        <p:nvSpPr>
          <p:cNvPr id="18" name="Text 16"/>
          <p:cNvSpPr/>
          <p:nvPr/>
        </p:nvSpPr>
        <p:spPr>
          <a:xfrm>
            <a:off x="7588210" y="5128498"/>
            <a:ext cx="175974"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4</a:t>
            </a:r>
            <a:endParaRPr lang="en-US" sz="2624" dirty="0"/>
          </a:p>
        </p:txBody>
      </p:sp>
      <p:sp>
        <p:nvSpPr>
          <p:cNvPr id="19" name="Text 17"/>
          <p:cNvSpPr/>
          <p:nvPr/>
        </p:nvSpPr>
        <p:spPr>
          <a:xfrm>
            <a:off x="8148399" y="5045154"/>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Data-Driven</a:t>
            </a:r>
            <a:endParaRPr lang="en-US" sz="2187" dirty="0"/>
          </a:p>
        </p:txBody>
      </p:sp>
      <p:sp>
        <p:nvSpPr>
          <p:cNvPr id="20" name="Text 18"/>
          <p:cNvSpPr/>
          <p:nvPr/>
        </p:nvSpPr>
        <p:spPr>
          <a:xfrm>
            <a:off x="8148399" y="5525572"/>
            <a:ext cx="4444008"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are often used to represent data, such as user information, database records, or configuration settings.</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841653"/>
            <a:ext cx="7373302" cy="694373"/>
          </a:xfrm>
          <a:prstGeom prst="rect">
            <a:avLst/>
          </a:prstGeom>
          <a:noFill/>
          <a:ln/>
        </p:spPr>
        <p:txBody>
          <a:bodyPr wrap="non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Characteristics of Java Beans</a:t>
            </a:r>
            <a:endParaRPr lang="en-US" sz="4374" dirty="0"/>
          </a:p>
        </p:txBody>
      </p:sp>
      <p:sp>
        <p:nvSpPr>
          <p:cNvPr id="5" name="Shape 3"/>
          <p:cNvSpPr/>
          <p:nvPr/>
        </p:nvSpPr>
        <p:spPr>
          <a:xfrm>
            <a:off x="2037993" y="1980367"/>
            <a:ext cx="10554414" cy="614958"/>
          </a:xfrm>
          <a:prstGeom prst="rect">
            <a:avLst/>
          </a:prstGeom>
          <a:solidFill>
            <a:srgbClr val="DEDEE9"/>
          </a:solidFill>
          <a:ln/>
        </p:spPr>
      </p:sp>
      <p:sp>
        <p:nvSpPr>
          <p:cNvPr id="6" name="Text 4"/>
          <p:cNvSpPr/>
          <p:nvPr/>
        </p:nvSpPr>
        <p:spPr>
          <a:xfrm>
            <a:off x="2260163" y="2121218"/>
            <a:ext cx="4829056" cy="333256"/>
          </a:xfrm>
          <a:prstGeom prst="rect">
            <a:avLst/>
          </a:prstGeom>
          <a:noFill/>
          <a:ln/>
        </p:spPr>
        <p:txBody>
          <a:bodyPr wrap="non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Property</a:t>
            </a:r>
            <a:endParaRPr lang="en-US" sz="1750" dirty="0"/>
          </a:p>
        </p:txBody>
      </p:sp>
      <p:sp>
        <p:nvSpPr>
          <p:cNvPr id="7" name="Text 5"/>
          <p:cNvSpPr/>
          <p:nvPr/>
        </p:nvSpPr>
        <p:spPr>
          <a:xfrm>
            <a:off x="7541181" y="2121218"/>
            <a:ext cx="4829056" cy="333256"/>
          </a:xfrm>
          <a:prstGeom prst="rect">
            <a:avLst/>
          </a:prstGeom>
          <a:noFill/>
          <a:ln/>
        </p:spPr>
        <p:txBody>
          <a:bodyPr wrap="non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Description</a:t>
            </a:r>
            <a:endParaRPr lang="en-US" sz="1750" dirty="0"/>
          </a:p>
        </p:txBody>
      </p:sp>
      <p:sp>
        <p:nvSpPr>
          <p:cNvPr id="8" name="Text 6"/>
          <p:cNvSpPr/>
          <p:nvPr/>
        </p:nvSpPr>
        <p:spPr>
          <a:xfrm>
            <a:off x="2260163" y="2736175"/>
            <a:ext cx="4829056" cy="333256"/>
          </a:xfrm>
          <a:prstGeom prst="rect">
            <a:avLst/>
          </a:prstGeom>
          <a:noFill/>
          <a:ln/>
        </p:spPr>
        <p:txBody>
          <a:bodyPr wrap="non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Serializable</a:t>
            </a:r>
            <a:endParaRPr lang="en-US" sz="1750" dirty="0"/>
          </a:p>
        </p:txBody>
      </p:sp>
      <p:sp>
        <p:nvSpPr>
          <p:cNvPr id="9" name="Text 7"/>
          <p:cNvSpPr/>
          <p:nvPr/>
        </p:nvSpPr>
        <p:spPr>
          <a:xfrm>
            <a:off x="7541181" y="2736175"/>
            <a:ext cx="4829056" cy="666512"/>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must be serializable, meaning they can be saved to a file and later retrieved.</a:t>
            </a:r>
            <a:endParaRPr lang="en-US" sz="1750" dirty="0"/>
          </a:p>
        </p:txBody>
      </p:sp>
      <p:sp>
        <p:nvSpPr>
          <p:cNvPr id="10" name="Shape 8"/>
          <p:cNvSpPr/>
          <p:nvPr/>
        </p:nvSpPr>
        <p:spPr>
          <a:xfrm>
            <a:off x="2037993" y="3543538"/>
            <a:ext cx="10554414" cy="1281470"/>
          </a:xfrm>
          <a:prstGeom prst="rect">
            <a:avLst/>
          </a:prstGeom>
          <a:solidFill>
            <a:srgbClr val="DEDEE9"/>
          </a:solidFill>
          <a:ln/>
        </p:spPr>
      </p:sp>
      <p:sp>
        <p:nvSpPr>
          <p:cNvPr id="11" name="Text 9"/>
          <p:cNvSpPr/>
          <p:nvPr/>
        </p:nvSpPr>
        <p:spPr>
          <a:xfrm>
            <a:off x="2260163" y="3684389"/>
            <a:ext cx="4829056" cy="333256"/>
          </a:xfrm>
          <a:prstGeom prst="rect">
            <a:avLst/>
          </a:prstGeom>
          <a:noFill/>
          <a:ln/>
        </p:spPr>
        <p:txBody>
          <a:bodyPr wrap="non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Introspectable</a:t>
            </a:r>
            <a:endParaRPr lang="en-US" sz="1750" dirty="0"/>
          </a:p>
        </p:txBody>
      </p:sp>
      <p:sp>
        <p:nvSpPr>
          <p:cNvPr id="12" name="Text 10"/>
          <p:cNvSpPr/>
          <p:nvPr/>
        </p:nvSpPr>
        <p:spPr>
          <a:xfrm>
            <a:off x="7541181" y="3684389"/>
            <a:ext cx="4829056"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must be introspectable, meaning their properties, methods, and events can be accessed and modified at runtime.</a:t>
            </a:r>
            <a:endParaRPr lang="en-US" sz="1750" dirty="0"/>
          </a:p>
        </p:txBody>
      </p:sp>
      <p:sp>
        <p:nvSpPr>
          <p:cNvPr id="13" name="Text 11"/>
          <p:cNvSpPr/>
          <p:nvPr/>
        </p:nvSpPr>
        <p:spPr>
          <a:xfrm>
            <a:off x="2260163" y="4965859"/>
            <a:ext cx="4829056" cy="333256"/>
          </a:xfrm>
          <a:prstGeom prst="rect">
            <a:avLst/>
          </a:prstGeom>
          <a:noFill/>
          <a:ln/>
        </p:spPr>
        <p:txBody>
          <a:bodyPr wrap="non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Event-Driven</a:t>
            </a:r>
            <a:endParaRPr lang="en-US" sz="1750" dirty="0"/>
          </a:p>
        </p:txBody>
      </p:sp>
      <p:sp>
        <p:nvSpPr>
          <p:cNvPr id="14" name="Text 12"/>
          <p:cNvSpPr/>
          <p:nvPr/>
        </p:nvSpPr>
        <p:spPr>
          <a:xfrm>
            <a:off x="7541181" y="4965859"/>
            <a:ext cx="4829056"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can generate and handle events, allowing them to interact with other components.</a:t>
            </a:r>
            <a:endParaRPr lang="en-US" sz="1750" dirty="0"/>
          </a:p>
        </p:txBody>
      </p:sp>
      <p:sp>
        <p:nvSpPr>
          <p:cNvPr id="15" name="Shape 13"/>
          <p:cNvSpPr/>
          <p:nvPr/>
        </p:nvSpPr>
        <p:spPr>
          <a:xfrm>
            <a:off x="2037993" y="6106478"/>
            <a:ext cx="10554414" cy="1281470"/>
          </a:xfrm>
          <a:prstGeom prst="rect">
            <a:avLst/>
          </a:prstGeom>
          <a:solidFill>
            <a:srgbClr val="DEDEE9"/>
          </a:solidFill>
          <a:ln/>
        </p:spPr>
      </p:sp>
      <p:sp>
        <p:nvSpPr>
          <p:cNvPr id="16" name="Text 14"/>
          <p:cNvSpPr/>
          <p:nvPr/>
        </p:nvSpPr>
        <p:spPr>
          <a:xfrm>
            <a:off x="2260163" y="6247328"/>
            <a:ext cx="4829056" cy="333256"/>
          </a:xfrm>
          <a:prstGeom prst="rect">
            <a:avLst/>
          </a:prstGeom>
          <a:noFill/>
          <a:ln/>
        </p:spPr>
        <p:txBody>
          <a:bodyPr wrap="non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Standard Interfaces</a:t>
            </a:r>
            <a:endParaRPr lang="en-US" sz="1750" dirty="0"/>
          </a:p>
        </p:txBody>
      </p:sp>
      <p:sp>
        <p:nvSpPr>
          <p:cNvPr id="17" name="Text 15"/>
          <p:cNvSpPr/>
          <p:nvPr/>
        </p:nvSpPr>
        <p:spPr>
          <a:xfrm>
            <a:off x="7541181" y="6247328"/>
            <a:ext cx="4829056"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must implement standard interfaces, such as java.io.Serializable and java.beans.PropertyChangeListener.</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2098477"/>
            <a:ext cx="6395799" cy="694373"/>
          </a:xfrm>
          <a:prstGeom prst="rect">
            <a:avLst/>
          </a:prstGeom>
          <a:noFill/>
          <a:ln/>
        </p:spPr>
        <p:txBody>
          <a:bodyPr wrap="non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Advantages of Java Beans</a:t>
            </a:r>
            <a:endParaRPr lang="en-US" sz="4374" dirty="0"/>
          </a:p>
        </p:txBody>
      </p:sp>
      <p:sp>
        <p:nvSpPr>
          <p:cNvPr id="5" name="Text 3"/>
          <p:cNvSpPr/>
          <p:nvPr/>
        </p:nvSpPr>
        <p:spPr>
          <a:xfrm>
            <a:off x="2037993" y="3348276"/>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Code Reusability</a:t>
            </a:r>
            <a:endParaRPr lang="en-US" sz="2187" dirty="0"/>
          </a:p>
        </p:txBody>
      </p:sp>
      <p:sp>
        <p:nvSpPr>
          <p:cNvPr id="6" name="Text 4"/>
          <p:cNvSpPr/>
          <p:nvPr/>
        </p:nvSpPr>
        <p:spPr>
          <a:xfrm>
            <a:off x="2037993" y="3917633"/>
            <a:ext cx="3156347" cy="1333024"/>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can be reused in different applications, reducing development time and effort.</a:t>
            </a:r>
            <a:endParaRPr lang="en-US" sz="1750" dirty="0"/>
          </a:p>
        </p:txBody>
      </p:sp>
      <p:sp>
        <p:nvSpPr>
          <p:cNvPr id="7" name="Text 5"/>
          <p:cNvSpPr/>
          <p:nvPr/>
        </p:nvSpPr>
        <p:spPr>
          <a:xfrm>
            <a:off x="5743932" y="3348276"/>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Modular Design</a:t>
            </a:r>
            <a:endParaRPr lang="en-US" sz="2187" dirty="0"/>
          </a:p>
        </p:txBody>
      </p:sp>
      <p:sp>
        <p:nvSpPr>
          <p:cNvPr id="8" name="Text 6"/>
          <p:cNvSpPr/>
          <p:nvPr/>
        </p:nvSpPr>
        <p:spPr>
          <a:xfrm>
            <a:off x="5743932" y="3917633"/>
            <a:ext cx="3156347" cy="1333024"/>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promote modularity, making it easier to develop, test, and maintain applications.</a:t>
            </a:r>
            <a:endParaRPr lang="en-US" sz="1750" dirty="0"/>
          </a:p>
        </p:txBody>
      </p:sp>
      <p:sp>
        <p:nvSpPr>
          <p:cNvPr id="9" name="Text 7"/>
          <p:cNvSpPr/>
          <p:nvPr/>
        </p:nvSpPr>
        <p:spPr>
          <a:xfrm>
            <a:off x="9449872" y="3348276"/>
            <a:ext cx="3156347" cy="694373"/>
          </a:xfrm>
          <a:prstGeom prst="rect">
            <a:avLst/>
          </a:prstGeom>
          <a:noFill/>
          <a:ln/>
        </p:spPr>
        <p:txBody>
          <a:bodyPr wrap="squar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Improved Maintainability</a:t>
            </a:r>
            <a:endParaRPr lang="en-US" sz="2187" dirty="0"/>
          </a:p>
        </p:txBody>
      </p:sp>
      <p:sp>
        <p:nvSpPr>
          <p:cNvPr id="10" name="Text 8"/>
          <p:cNvSpPr/>
          <p:nvPr/>
        </p:nvSpPr>
        <p:spPr>
          <a:xfrm>
            <a:off x="9449872" y="4264819"/>
            <a:ext cx="3156347" cy="1666280"/>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can be updated and maintained independently, making it easier to fix bugs and add new features.</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934760"/>
            <a:ext cx="6097548" cy="694373"/>
          </a:xfrm>
          <a:prstGeom prst="rect">
            <a:avLst/>
          </a:prstGeom>
          <a:noFill/>
          <a:ln/>
        </p:spPr>
        <p:txBody>
          <a:bodyPr wrap="non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Java Beans Components</a:t>
            </a:r>
            <a:endParaRPr lang="en-US" sz="4374" dirty="0"/>
          </a:p>
        </p:txBody>
      </p:sp>
      <p:pic>
        <p:nvPicPr>
          <p:cNvPr id="5" name="Image 0" descr="preencoded.png"/>
          <p:cNvPicPr>
            <a:picLocks noChangeAspect="1"/>
          </p:cNvPicPr>
          <p:nvPr/>
        </p:nvPicPr>
        <p:blipFill>
          <a:blip r:embed="rId3"/>
          <a:stretch>
            <a:fillRect/>
          </a:stretch>
        </p:blipFill>
        <p:spPr>
          <a:xfrm>
            <a:off x="2037993" y="1962388"/>
            <a:ext cx="1110972" cy="1777484"/>
          </a:xfrm>
          <a:prstGeom prst="rect">
            <a:avLst/>
          </a:prstGeom>
        </p:spPr>
      </p:pic>
      <p:sp>
        <p:nvSpPr>
          <p:cNvPr id="6" name="Text 3"/>
          <p:cNvSpPr/>
          <p:nvPr/>
        </p:nvSpPr>
        <p:spPr>
          <a:xfrm>
            <a:off x="3482221" y="2184559"/>
            <a:ext cx="2777490" cy="347186"/>
          </a:xfrm>
          <a:prstGeom prst="rect">
            <a:avLst/>
          </a:prstGeom>
          <a:noFill/>
          <a:ln/>
        </p:spPr>
        <p:txBody>
          <a:bodyPr wrap="none" rtlCol="0" anchor="t"/>
          <a:lstStyle/>
          <a:p>
            <a:pPr marL="0" indent="0" algn="l">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Properties</a:t>
            </a:r>
            <a:endParaRPr lang="en-US" sz="2187" dirty="0"/>
          </a:p>
        </p:txBody>
      </p:sp>
      <p:sp>
        <p:nvSpPr>
          <p:cNvPr id="7" name="Text 4"/>
          <p:cNvSpPr/>
          <p:nvPr/>
        </p:nvSpPr>
        <p:spPr>
          <a:xfrm>
            <a:off x="3482221" y="2664976"/>
            <a:ext cx="9110186" cy="333256"/>
          </a:xfrm>
          <a:prstGeom prst="rect">
            <a:avLst/>
          </a:prstGeom>
          <a:noFill/>
          <a:ln/>
        </p:spPr>
        <p:txBody>
          <a:bodyPr wrap="none" rtlCol="0" anchor="t"/>
          <a:lstStyle/>
          <a:p>
            <a:pPr marL="0" indent="0" algn="l">
              <a:lnSpc>
                <a:spcPts val="2624"/>
              </a:lnSpc>
              <a:buNone/>
            </a:pPr>
            <a:r>
              <a:rPr lang="en-US" sz="1750" dirty="0">
                <a:solidFill>
                  <a:srgbClr val="39393C"/>
                </a:solidFill>
                <a:latin typeface="Open Sans" pitchFamily="34" charset="0"/>
                <a:ea typeface="Open Sans" pitchFamily="34" charset="-122"/>
                <a:cs typeface="Open Sans" pitchFamily="34" charset="-120"/>
              </a:rPr>
              <a:t>Data attributes of a JavaBean, representing its state.</a:t>
            </a:r>
            <a:endParaRPr lang="en-US" sz="1750" dirty="0"/>
          </a:p>
        </p:txBody>
      </p:sp>
      <p:pic>
        <p:nvPicPr>
          <p:cNvPr id="8" name="Image 1" descr="preencoded.png"/>
          <p:cNvPicPr>
            <a:picLocks noChangeAspect="1"/>
          </p:cNvPicPr>
          <p:nvPr/>
        </p:nvPicPr>
        <p:blipFill>
          <a:blip r:embed="rId4"/>
          <a:stretch>
            <a:fillRect/>
          </a:stretch>
        </p:blipFill>
        <p:spPr>
          <a:xfrm>
            <a:off x="2037993" y="3739872"/>
            <a:ext cx="1110972" cy="1777484"/>
          </a:xfrm>
          <a:prstGeom prst="rect">
            <a:avLst/>
          </a:prstGeom>
        </p:spPr>
      </p:pic>
      <p:sp>
        <p:nvSpPr>
          <p:cNvPr id="9" name="Text 5"/>
          <p:cNvSpPr/>
          <p:nvPr/>
        </p:nvSpPr>
        <p:spPr>
          <a:xfrm>
            <a:off x="3482221" y="3962043"/>
            <a:ext cx="2777490" cy="347186"/>
          </a:xfrm>
          <a:prstGeom prst="rect">
            <a:avLst/>
          </a:prstGeom>
          <a:noFill/>
          <a:ln/>
        </p:spPr>
        <p:txBody>
          <a:bodyPr wrap="none" rtlCol="0" anchor="t"/>
          <a:lstStyle/>
          <a:p>
            <a:pPr marL="0" indent="0" algn="l">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Methods</a:t>
            </a:r>
            <a:endParaRPr lang="en-US" sz="2187" dirty="0"/>
          </a:p>
        </p:txBody>
      </p:sp>
      <p:sp>
        <p:nvSpPr>
          <p:cNvPr id="10" name="Text 6"/>
          <p:cNvSpPr/>
          <p:nvPr/>
        </p:nvSpPr>
        <p:spPr>
          <a:xfrm>
            <a:off x="3482221" y="4442460"/>
            <a:ext cx="9110186" cy="333256"/>
          </a:xfrm>
          <a:prstGeom prst="rect">
            <a:avLst/>
          </a:prstGeom>
          <a:noFill/>
          <a:ln/>
        </p:spPr>
        <p:txBody>
          <a:bodyPr wrap="none" rtlCol="0" anchor="t"/>
          <a:lstStyle/>
          <a:p>
            <a:pPr marL="0" indent="0" algn="l">
              <a:lnSpc>
                <a:spcPts val="2624"/>
              </a:lnSpc>
              <a:buNone/>
            </a:pPr>
            <a:r>
              <a:rPr lang="en-US" sz="1750" dirty="0">
                <a:solidFill>
                  <a:srgbClr val="39393C"/>
                </a:solidFill>
                <a:latin typeface="Open Sans" pitchFamily="34" charset="0"/>
                <a:ea typeface="Open Sans" pitchFamily="34" charset="-122"/>
                <a:cs typeface="Open Sans" pitchFamily="34" charset="-120"/>
              </a:rPr>
              <a:t>Operations that JavaBeans can perform, such as getting or setting properties.</a:t>
            </a:r>
            <a:endParaRPr lang="en-US" sz="1750" dirty="0"/>
          </a:p>
        </p:txBody>
      </p:sp>
      <p:pic>
        <p:nvPicPr>
          <p:cNvPr id="11" name="Image 2" descr="preencoded.png"/>
          <p:cNvPicPr>
            <a:picLocks noChangeAspect="1"/>
          </p:cNvPicPr>
          <p:nvPr/>
        </p:nvPicPr>
        <p:blipFill>
          <a:blip r:embed="rId5"/>
          <a:stretch>
            <a:fillRect/>
          </a:stretch>
        </p:blipFill>
        <p:spPr>
          <a:xfrm>
            <a:off x="2037993" y="5517356"/>
            <a:ext cx="1110972" cy="1777484"/>
          </a:xfrm>
          <a:prstGeom prst="rect">
            <a:avLst/>
          </a:prstGeom>
        </p:spPr>
      </p:pic>
      <p:sp>
        <p:nvSpPr>
          <p:cNvPr id="12" name="Text 7"/>
          <p:cNvSpPr/>
          <p:nvPr/>
        </p:nvSpPr>
        <p:spPr>
          <a:xfrm>
            <a:off x="3482221" y="5739527"/>
            <a:ext cx="2777490" cy="347186"/>
          </a:xfrm>
          <a:prstGeom prst="rect">
            <a:avLst/>
          </a:prstGeom>
          <a:noFill/>
          <a:ln/>
        </p:spPr>
        <p:txBody>
          <a:bodyPr wrap="none" rtlCol="0" anchor="t"/>
          <a:lstStyle/>
          <a:p>
            <a:pPr marL="0" indent="0" algn="l">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Events</a:t>
            </a:r>
            <a:endParaRPr lang="en-US" sz="2187" dirty="0"/>
          </a:p>
        </p:txBody>
      </p:sp>
      <p:sp>
        <p:nvSpPr>
          <p:cNvPr id="13" name="Text 8"/>
          <p:cNvSpPr/>
          <p:nvPr/>
        </p:nvSpPr>
        <p:spPr>
          <a:xfrm>
            <a:off x="3482221" y="6219944"/>
            <a:ext cx="9110186" cy="333256"/>
          </a:xfrm>
          <a:prstGeom prst="rect">
            <a:avLst/>
          </a:prstGeom>
          <a:noFill/>
          <a:ln/>
        </p:spPr>
        <p:txBody>
          <a:bodyPr wrap="none" rtlCol="0" anchor="t"/>
          <a:lstStyle/>
          <a:p>
            <a:pPr marL="0" indent="0" algn="l">
              <a:lnSpc>
                <a:spcPts val="2624"/>
              </a:lnSpc>
              <a:buNone/>
            </a:pPr>
            <a:r>
              <a:rPr lang="en-US" sz="1750" dirty="0">
                <a:solidFill>
                  <a:srgbClr val="39393C"/>
                </a:solidFill>
                <a:latin typeface="Open Sans" pitchFamily="34" charset="0"/>
                <a:ea typeface="Open Sans" pitchFamily="34" charset="-122"/>
                <a:cs typeface="Open Sans" pitchFamily="34" charset="-120"/>
              </a:rPr>
              <a:t>Notifications that JavaBeans can send to other components, such as property changes.</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1027867"/>
            <a:ext cx="5554980" cy="694373"/>
          </a:xfrm>
          <a:prstGeom prst="rect">
            <a:avLst/>
          </a:prstGeom>
          <a:noFill/>
          <a:ln/>
        </p:spPr>
        <p:txBody>
          <a:bodyPr wrap="non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Java Beans Lifecycle</a:t>
            </a:r>
            <a:endParaRPr lang="en-US" sz="4374" dirty="0"/>
          </a:p>
        </p:txBody>
      </p:sp>
      <p:sp>
        <p:nvSpPr>
          <p:cNvPr id="5" name="Shape 3"/>
          <p:cNvSpPr/>
          <p:nvPr/>
        </p:nvSpPr>
        <p:spPr>
          <a:xfrm>
            <a:off x="7293054" y="2166580"/>
            <a:ext cx="44410" cy="5035034"/>
          </a:xfrm>
          <a:prstGeom prst="rect">
            <a:avLst/>
          </a:prstGeom>
          <a:solidFill>
            <a:srgbClr val="C9C9CE"/>
          </a:solidFill>
          <a:ln/>
        </p:spPr>
      </p:sp>
      <p:sp>
        <p:nvSpPr>
          <p:cNvPr id="6" name="Shape 4"/>
          <p:cNvSpPr/>
          <p:nvPr/>
        </p:nvSpPr>
        <p:spPr>
          <a:xfrm>
            <a:off x="6287631" y="2644200"/>
            <a:ext cx="777597" cy="44410"/>
          </a:xfrm>
          <a:prstGeom prst="rect">
            <a:avLst/>
          </a:prstGeom>
          <a:solidFill>
            <a:srgbClr val="C9C9CE"/>
          </a:solidFill>
          <a:ln/>
        </p:spPr>
      </p:sp>
      <p:sp>
        <p:nvSpPr>
          <p:cNvPr id="7" name="Shape 5"/>
          <p:cNvSpPr/>
          <p:nvPr/>
        </p:nvSpPr>
        <p:spPr>
          <a:xfrm>
            <a:off x="7065228" y="2416493"/>
            <a:ext cx="499943" cy="499943"/>
          </a:xfrm>
          <a:prstGeom prst="roundRect">
            <a:avLst>
              <a:gd name="adj" fmla="val 26667"/>
            </a:avLst>
          </a:prstGeom>
          <a:solidFill>
            <a:srgbClr val="DEDEE9"/>
          </a:solidFill>
          <a:ln/>
        </p:spPr>
      </p:sp>
      <p:sp>
        <p:nvSpPr>
          <p:cNvPr id="8" name="Text 6"/>
          <p:cNvSpPr/>
          <p:nvPr/>
        </p:nvSpPr>
        <p:spPr>
          <a:xfrm>
            <a:off x="7251323" y="2499836"/>
            <a:ext cx="127754"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1</a:t>
            </a:r>
            <a:endParaRPr lang="en-US" sz="2624" dirty="0"/>
          </a:p>
        </p:txBody>
      </p:sp>
      <p:sp>
        <p:nvSpPr>
          <p:cNvPr id="9" name="Text 7"/>
          <p:cNvSpPr/>
          <p:nvPr/>
        </p:nvSpPr>
        <p:spPr>
          <a:xfrm>
            <a:off x="3315653" y="2388751"/>
            <a:ext cx="2777490" cy="347186"/>
          </a:xfrm>
          <a:prstGeom prst="rect">
            <a:avLst/>
          </a:prstGeom>
          <a:noFill/>
          <a:ln/>
        </p:spPr>
        <p:txBody>
          <a:bodyPr wrap="none" rtlCol="0" anchor="t"/>
          <a:lstStyle/>
          <a:p>
            <a:pPr marL="0" indent="0" algn="r">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Initialization</a:t>
            </a:r>
            <a:endParaRPr lang="en-US" sz="2187" dirty="0"/>
          </a:p>
        </p:txBody>
      </p:sp>
      <p:sp>
        <p:nvSpPr>
          <p:cNvPr id="10" name="Text 8"/>
          <p:cNvSpPr/>
          <p:nvPr/>
        </p:nvSpPr>
        <p:spPr>
          <a:xfrm>
            <a:off x="2037993" y="2869168"/>
            <a:ext cx="4055150" cy="666512"/>
          </a:xfrm>
          <a:prstGeom prst="rect">
            <a:avLst/>
          </a:prstGeom>
          <a:noFill/>
          <a:ln/>
        </p:spPr>
        <p:txBody>
          <a:bodyPr wrap="square" rtlCol="0" anchor="t"/>
          <a:lstStyle/>
          <a:p>
            <a:pPr marL="0" indent="0" algn="r">
              <a:lnSpc>
                <a:spcPts val="2624"/>
              </a:lnSpc>
              <a:buNone/>
            </a:pPr>
            <a:r>
              <a:rPr lang="en-US" sz="1750" dirty="0">
                <a:solidFill>
                  <a:srgbClr val="39393C"/>
                </a:solidFill>
                <a:latin typeface="Open Sans" pitchFamily="34" charset="0"/>
                <a:ea typeface="Open Sans" pitchFamily="34" charset="-122"/>
                <a:cs typeface="Open Sans" pitchFamily="34" charset="-120"/>
              </a:rPr>
              <a:t>JavaBean is created and initialized with default values.</a:t>
            </a:r>
            <a:endParaRPr lang="en-US" sz="1750" dirty="0"/>
          </a:p>
        </p:txBody>
      </p:sp>
      <p:sp>
        <p:nvSpPr>
          <p:cNvPr id="11" name="Shape 9"/>
          <p:cNvSpPr/>
          <p:nvPr/>
        </p:nvSpPr>
        <p:spPr>
          <a:xfrm>
            <a:off x="7565172" y="3755053"/>
            <a:ext cx="777597" cy="44410"/>
          </a:xfrm>
          <a:prstGeom prst="rect">
            <a:avLst/>
          </a:prstGeom>
          <a:solidFill>
            <a:srgbClr val="C9C9CE"/>
          </a:solidFill>
          <a:ln/>
        </p:spPr>
      </p:sp>
      <p:sp>
        <p:nvSpPr>
          <p:cNvPr id="12" name="Shape 10"/>
          <p:cNvSpPr/>
          <p:nvPr/>
        </p:nvSpPr>
        <p:spPr>
          <a:xfrm>
            <a:off x="7065228" y="3527346"/>
            <a:ext cx="499943" cy="499943"/>
          </a:xfrm>
          <a:prstGeom prst="roundRect">
            <a:avLst>
              <a:gd name="adj" fmla="val 26667"/>
            </a:avLst>
          </a:prstGeom>
          <a:solidFill>
            <a:srgbClr val="DEDEE9"/>
          </a:solidFill>
          <a:ln/>
        </p:spPr>
      </p:sp>
      <p:sp>
        <p:nvSpPr>
          <p:cNvPr id="13" name="Text 11"/>
          <p:cNvSpPr/>
          <p:nvPr/>
        </p:nvSpPr>
        <p:spPr>
          <a:xfrm>
            <a:off x="7227987" y="3610689"/>
            <a:ext cx="174308"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2</a:t>
            </a:r>
            <a:endParaRPr lang="en-US" sz="2624" dirty="0"/>
          </a:p>
        </p:txBody>
      </p:sp>
      <p:sp>
        <p:nvSpPr>
          <p:cNvPr id="14" name="Text 12"/>
          <p:cNvSpPr/>
          <p:nvPr/>
        </p:nvSpPr>
        <p:spPr>
          <a:xfrm>
            <a:off x="8537258" y="3499604"/>
            <a:ext cx="2777490" cy="347186"/>
          </a:xfrm>
          <a:prstGeom prst="rect">
            <a:avLst/>
          </a:prstGeom>
          <a:noFill/>
          <a:ln/>
        </p:spPr>
        <p:txBody>
          <a:bodyPr wrap="none" rtlCol="0" anchor="t"/>
          <a:lstStyle/>
          <a:p>
            <a:pPr marL="0" indent="0" algn="l">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Property Setting</a:t>
            </a:r>
            <a:endParaRPr lang="en-US" sz="2187" dirty="0"/>
          </a:p>
        </p:txBody>
      </p:sp>
      <p:sp>
        <p:nvSpPr>
          <p:cNvPr id="15" name="Text 13"/>
          <p:cNvSpPr/>
          <p:nvPr/>
        </p:nvSpPr>
        <p:spPr>
          <a:xfrm>
            <a:off x="8537258" y="3980021"/>
            <a:ext cx="4055150" cy="666512"/>
          </a:xfrm>
          <a:prstGeom prst="rect">
            <a:avLst/>
          </a:prstGeom>
          <a:noFill/>
          <a:ln/>
        </p:spPr>
        <p:txBody>
          <a:bodyPr wrap="square" rtlCol="0" anchor="t"/>
          <a:lstStyle/>
          <a:p>
            <a:pPr marL="0" indent="0" algn="l">
              <a:lnSpc>
                <a:spcPts val="2624"/>
              </a:lnSpc>
              <a:buNone/>
            </a:pPr>
            <a:r>
              <a:rPr lang="en-US" sz="1750" dirty="0">
                <a:solidFill>
                  <a:srgbClr val="39393C"/>
                </a:solidFill>
                <a:latin typeface="Open Sans" pitchFamily="34" charset="0"/>
                <a:ea typeface="Open Sans" pitchFamily="34" charset="-122"/>
                <a:cs typeface="Open Sans" pitchFamily="34" charset="-120"/>
              </a:rPr>
              <a:t>Properties are set by external components, configuring the JavaBean.</a:t>
            </a:r>
            <a:endParaRPr lang="en-US" sz="1750" dirty="0"/>
          </a:p>
        </p:txBody>
      </p:sp>
      <p:sp>
        <p:nvSpPr>
          <p:cNvPr id="16" name="Shape 14"/>
          <p:cNvSpPr/>
          <p:nvPr/>
        </p:nvSpPr>
        <p:spPr>
          <a:xfrm>
            <a:off x="6287631" y="4754820"/>
            <a:ext cx="777597" cy="44410"/>
          </a:xfrm>
          <a:prstGeom prst="rect">
            <a:avLst/>
          </a:prstGeom>
          <a:solidFill>
            <a:srgbClr val="C9C9CE"/>
          </a:solidFill>
          <a:ln/>
        </p:spPr>
      </p:sp>
      <p:sp>
        <p:nvSpPr>
          <p:cNvPr id="17" name="Shape 15"/>
          <p:cNvSpPr/>
          <p:nvPr/>
        </p:nvSpPr>
        <p:spPr>
          <a:xfrm>
            <a:off x="7065228" y="4527113"/>
            <a:ext cx="499943" cy="499943"/>
          </a:xfrm>
          <a:prstGeom prst="roundRect">
            <a:avLst>
              <a:gd name="adj" fmla="val 26667"/>
            </a:avLst>
          </a:prstGeom>
          <a:solidFill>
            <a:srgbClr val="DEDEE9"/>
          </a:solidFill>
          <a:ln/>
        </p:spPr>
      </p:sp>
      <p:sp>
        <p:nvSpPr>
          <p:cNvPr id="18" name="Text 16"/>
          <p:cNvSpPr/>
          <p:nvPr/>
        </p:nvSpPr>
        <p:spPr>
          <a:xfrm>
            <a:off x="7233821" y="4610457"/>
            <a:ext cx="162639"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3</a:t>
            </a:r>
            <a:endParaRPr lang="en-US" sz="2624" dirty="0"/>
          </a:p>
        </p:txBody>
      </p:sp>
      <p:sp>
        <p:nvSpPr>
          <p:cNvPr id="19" name="Text 17"/>
          <p:cNvSpPr/>
          <p:nvPr/>
        </p:nvSpPr>
        <p:spPr>
          <a:xfrm>
            <a:off x="3315653" y="4499372"/>
            <a:ext cx="2777490" cy="347186"/>
          </a:xfrm>
          <a:prstGeom prst="rect">
            <a:avLst/>
          </a:prstGeom>
          <a:noFill/>
          <a:ln/>
        </p:spPr>
        <p:txBody>
          <a:bodyPr wrap="none" rtlCol="0" anchor="t"/>
          <a:lstStyle/>
          <a:p>
            <a:pPr marL="0" indent="0" algn="r">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Event Handling</a:t>
            </a:r>
            <a:endParaRPr lang="en-US" sz="2187" dirty="0"/>
          </a:p>
        </p:txBody>
      </p:sp>
      <p:sp>
        <p:nvSpPr>
          <p:cNvPr id="20" name="Text 18"/>
          <p:cNvSpPr/>
          <p:nvPr/>
        </p:nvSpPr>
        <p:spPr>
          <a:xfrm>
            <a:off x="2037993" y="4979789"/>
            <a:ext cx="4055150" cy="999768"/>
          </a:xfrm>
          <a:prstGeom prst="rect">
            <a:avLst/>
          </a:prstGeom>
          <a:noFill/>
          <a:ln/>
        </p:spPr>
        <p:txBody>
          <a:bodyPr wrap="square" rtlCol="0" anchor="t"/>
          <a:lstStyle/>
          <a:p>
            <a:pPr marL="0" indent="0" algn="r">
              <a:lnSpc>
                <a:spcPts val="2624"/>
              </a:lnSpc>
              <a:buNone/>
            </a:pPr>
            <a:r>
              <a:rPr lang="en-US" sz="1750" dirty="0">
                <a:solidFill>
                  <a:srgbClr val="39393C"/>
                </a:solidFill>
                <a:latin typeface="Open Sans" pitchFamily="34" charset="0"/>
                <a:ea typeface="Open Sans" pitchFamily="34" charset="-122"/>
                <a:cs typeface="Open Sans" pitchFamily="34" charset="-120"/>
              </a:rPr>
              <a:t>JavaBean listens for and responds to events, interacting with other components.</a:t>
            </a:r>
            <a:endParaRPr lang="en-US" sz="1750" dirty="0"/>
          </a:p>
        </p:txBody>
      </p:sp>
      <p:sp>
        <p:nvSpPr>
          <p:cNvPr id="21" name="Shape 19"/>
          <p:cNvSpPr/>
          <p:nvPr/>
        </p:nvSpPr>
        <p:spPr>
          <a:xfrm>
            <a:off x="7565172" y="5828169"/>
            <a:ext cx="777597" cy="44410"/>
          </a:xfrm>
          <a:prstGeom prst="rect">
            <a:avLst/>
          </a:prstGeom>
          <a:solidFill>
            <a:srgbClr val="C9C9CE"/>
          </a:solidFill>
          <a:ln/>
        </p:spPr>
      </p:sp>
      <p:sp>
        <p:nvSpPr>
          <p:cNvPr id="22" name="Shape 20"/>
          <p:cNvSpPr/>
          <p:nvPr/>
        </p:nvSpPr>
        <p:spPr>
          <a:xfrm>
            <a:off x="7065228" y="5600462"/>
            <a:ext cx="499943" cy="499943"/>
          </a:xfrm>
          <a:prstGeom prst="roundRect">
            <a:avLst>
              <a:gd name="adj" fmla="val 26667"/>
            </a:avLst>
          </a:prstGeom>
          <a:solidFill>
            <a:srgbClr val="DEDEE9"/>
          </a:solidFill>
          <a:ln/>
        </p:spPr>
      </p:sp>
      <p:sp>
        <p:nvSpPr>
          <p:cNvPr id="23" name="Text 21"/>
          <p:cNvSpPr/>
          <p:nvPr/>
        </p:nvSpPr>
        <p:spPr>
          <a:xfrm>
            <a:off x="7227153" y="5683806"/>
            <a:ext cx="175974" cy="333256"/>
          </a:xfrm>
          <a:prstGeom prst="rect">
            <a:avLst/>
          </a:prstGeom>
          <a:noFill/>
          <a:ln/>
        </p:spPr>
        <p:txBody>
          <a:bodyPr wrap="none" rtlCol="0" anchor="t"/>
          <a:lstStyle/>
          <a:p>
            <a:pPr marL="0" indent="0" algn="ctr">
              <a:lnSpc>
                <a:spcPts val="2624"/>
              </a:lnSpc>
              <a:buNone/>
            </a:pPr>
            <a:r>
              <a:rPr lang="en-US" sz="2624" b="1" dirty="0">
                <a:solidFill>
                  <a:srgbClr val="101014"/>
                </a:solidFill>
                <a:latin typeface="Playfair Display" pitchFamily="34" charset="0"/>
                <a:ea typeface="Playfair Display" pitchFamily="34" charset="-122"/>
                <a:cs typeface="Playfair Display" pitchFamily="34" charset="-120"/>
              </a:rPr>
              <a:t>4</a:t>
            </a:r>
            <a:endParaRPr lang="en-US" sz="2624" dirty="0"/>
          </a:p>
        </p:txBody>
      </p:sp>
      <p:sp>
        <p:nvSpPr>
          <p:cNvPr id="24" name="Text 22"/>
          <p:cNvSpPr/>
          <p:nvPr/>
        </p:nvSpPr>
        <p:spPr>
          <a:xfrm>
            <a:off x="8537258" y="5572720"/>
            <a:ext cx="2777490" cy="347186"/>
          </a:xfrm>
          <a:prstGeom prst="rect">
            <a:avLst/>
          </a:prstGeom>
          <a:noFill/>
          <a:ln/>
        </p:spPr>
        <p:txBody>
          <a:bodyPr wrap="none" rtlCol="0" anchor="t"/>
          <a:lstStyle/>
          <a:p>
            <a:pPr marL="0" indent="0" algn="l">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Destruction</a:t>
            </a:r>
            <a:endParaRPr lang="en-US" sz="2187" dirty="0"/>
          </a:p>
        </p:txBody>
      </p:sp>
      <p:sp>
        <p:nvSpPr>
          <p:cNvPr id="25" name="Text 23"/>
          <p:cNvSpPr/>
          <p:nvPr/>
        </p:nvSpPr>
        <p:spPr>
          <a:xfrm>
            <a:off x="8537258" y="6053138"/>
            <a:ext cx="4055150" cy="666512"/>
          </a:xfrm>
          <a:prstGeom prst="rect">
            <a:avLst/>
          </a:prstGeom>
          <a:noFill/>
          <a:ln/>
        </p:spPr>
        <p:txBody>
          <a:bodyPr wrap="square" rtlCol="0" anchor="t"/>
          <a:lstStyle/>
          <a:p>
            <a:pPr marL="0" indent="0" algn="l">
              <a:lnSpc>
                <a:spcPts val="2624"/>
              </a:lnSpc>
              <a:buNone/>
            </a:pPr>
            <a:r>
              <a:rPr lang="en-US" sz="1750" dirty="0">
                <a:solidFill>
                  <a:srgbClr val="39393C"/>
                </a:solidFill>
                <a:latin typeface="Open Sans" pitchFamily="34" charset="0"/>
                <a:ea typeface="Open Sans" pitchFamily="34" charset="-122"/>
                <a:cs typeface="Open Sans" pitchFamily="34" charset="-120"/>
              </a:rPr>
              <a:t>JavaBean is removed from the application, releasing resources.</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sp>
        <p:nvSpPr>
          <p:cNvPr id="4" name="Text 2"/>
          <p:cNvSpPr/>
          <p:nvPr/>
        </p:nvSpPr>
        <p:spPr>
          <a:xfrm>
            <a:off x="2037993" y="1162645"/>
            <a:ext cx="10554414" cy="1388745"/>
          </a:xfrm>
          <a:prstGeom prst="rect">
            <a:avLst/>
          </a:prstGeom>
          <a:noFill/>
          <a:ln/>
        </p:spPr>
        <p:txBody>
          <a:bodyPr wrap="squar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Java Beans and Enterprise JavaBeans (EJB)</a:t>
            </a:r>
            <a:endParaRPr lang="en-US" sz="4374" dirty="0"/>
          </a:p>
        </p:txBody>
      </p:sp>
      <p:sp>
        <p:nvSpPr>
          <p:cNvPr id="5" name="Shape 3"/>
          <p:cNvSpPr/>
          <p:nvPr/>
        </p:nvSpPr>
        <p:spPr>
          <a:xfrm>
            <a:off x="2037993" y="2995732"/>
            <a:ext cx="5166122" cy="1924526"/>
          </a:xfrm>
          <a:prstGeom prst="roundRect">
            <a:avLst>
              <a:gd name="adj" fmla="val 6927"/>
            </a:avLst>
          </a:prstGeom>
          <a:solidFill>
            <a:srgbClr val="DEDEE9"/>
          </a:solidFill>
          <a:ln/>
        </p:spPr>
      </p:sp>
      <p:sp>
        <p:nvSpPr>
          <p:cNvPr id="6" name="Text 4"/>
          <p:cNvSpPr/>
          <p:nvPr/>
        </p:nvSpPr>
        <p:spPr>
          <a:xfrm>
            <a:off x="2260163" y="3217902"/>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EJBs as JavaBeans</a:t>
            </a:r>
            <a:endParaRPr lang="en-US" sz="2187" dirty="0"/>
          </a:p>
        </p:txBody>
      </p:sp>
      <p:sp>
        <p:nvSpPr>
          <p:cNvPr id="7" name="Text 5"/>
          <p:cNvSpPr/>
          <p:nvPr/>
        </p:nvSpPr>
        <p:spPr>
          <a:xfrm>
            <a:off x="2260163" y="3698319"/>
            <a:ext cx="4721781"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Enterprise JavaBeans (EJBs) are a type of JavaBean specifically designed for server-side development.</a:t>
            </a:r>
            <a:endParaRPr lang="en-US" sz="1750" dirty="0"/>
          </a:p>
        </p:txBody>
      </p:sp>
      <p:sp>
        <p:nvSpPr>
          <p:cNvPr id="8" name="Shape 6"/>
          <p:cNvSpPr/>
          <p:nvPr/>
        </p:nvSpPr>
        <p:spPr>
          <a:xfrm>
            <a:off x="7426285" y="2995732"/>
            <a:ext cx="5166122" cy="1924526"/>
          </a:xfrm>
          <a:prstGeom prst="roundRect">
            <a:avLst>
              <a:gd name="adj" fmla="val 6927"/>
            </a:avLst>
          </a:prstGeom>
          <a:solidFill>
            <a:srgbClr val="DEDEE9"/>
          </a:solidFill>
          <a:ln/>
        </p:spPr>
      </p:sp>
      <p:sp>
        <p:nvSpPr>
          <p:cNvPr id="9" name="Text 7"/>
          <p:cNvSpPr/>
          <p:nvPr/>
        </p:nvSpPr>
        <p:spPr>
          <a:xfrm>
            <a:off x="7648456" y="3217902"/>
            <a:ext cx="300228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EJBs for Business Logic</a:t>
            </a:r>
            <a:endParaRPr lang="en-US" sz="2187" dirty="0"/>
          </a:p>
        </p:txBody>
      </p:sp>
      <p:sp>
        <p:nvSpPr>
          <p:cNvPr id="10" name="Text 8"/>
          <p:cNvSpPr/>
          <p:nvPr/>
        </p:nvSpPr>
        <p:spPr>
          <a:xfrm>
            <a:off x="7648456" y="3698319"/>
            <a:ext cx="4721781"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EJBs provide a framework for developing and deploying business logic in a distributed, transactional, and secure environment.</a:t>
            </a:r>
            <a:endParaRPr lang="en-US" sz="1750" dirty="0"/>
          </a:p>
        </p:txBody>
      </p:sp>
      <p:sp>
        <p:nvSpPr>
          <p:cNvPr id="11" name="Shape 9"/>
          <p:cNvSpPr/>
          <p:nvPr/>
        </p:nvSpPr>
        <p:spPr>
          <a:xfrm>
            <a:off x="2037993" y="5142428"/>
            <a:ext cx="5166122" cy="1924526"/>
          </a:xfrm>
          <a:prstGeom prst="roundRect">
            <a:avLst>
              <a:gd name="adj" fmla="val 6927"/>
            </a:avLst>
          </a:prstGeom>
          <a:solidFill>
            <a:srgbClr val="DEDEE9"/>
          </a:solidFill>
          <a:ln/>
        </p:spPr>
      </p:sp>
      <p:sp>
        <p:nvSpPr>
          <p:cNvPr id="12" name="Text 10"/>
          <p:cNvSpPr/>
          <p:nvPr/>
        </p:nvSpPr>
        <p:spPr>
          <a:xfrm>
            <a:off x="2260163" y="5364599"/>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EJBs for Scalability</a:t>
            </a:r>
            <a:endParaRPr lang="en-US" sz="2187" dirty="0"/>
          </a:p>
        </p:txBody>
      </p:sp>
      <p:sp>
        <p:nvSpPr>
          <p:cNvPr id="13" name="Text 11"/>
          <p:cNvSpPr/>
          <p:nvPr/>
        </p:nvSpPr>
        <p:spPr>
          <a:xfrm>
            <a:off x="2260163" y="5845016"/>
            <a:ext cx="4721781"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EJBs are designed to be scalable, handling large numbers of users and requests efficiently.</a:t>
            </a:r>
            <a:endParaRPr lang="en-US" sz="1750" dirty="0"/>
          </a:p>
        </p:txBody>
      </p:sp>
      <p:sp>
        <p:nvSpPr>
          <p:cNvPr id="14" name="Shape 12"/>
          <p:cNvSpPr/>
          <p:nvPr/>
        </p:nvSpPr>
        <p:spPr>
          <a:xfrm>
            <a:off x="7426285" y="5142428"/>
            <a:ext cx="5166122" cy="1924526"/>
          </a:xfrm>
          <a:prstGeom prst="roundRect">
            <a:avLst>
              <a:gd name="adj" fmla="val 6927"/>
            </a:avLst>
          </a:prstGeom>
          <a:solidFill>
            <a:srgbClr val="DEDEE9"/>
          </a:solidFill>
          <a:ln/>
        </p:spPr>
      </p:sp>
      <p:sp>
        <p:nvSpPr>
          <p:cNvPr id="15" name="Text 13"/>
          <p:cNvSpPr/>
          <p:nvPr/>
        </p:nvSpPr>
        <p:spPr>
          <a:xfrm>
            <a:off x="7648456" y="5364599"/>
            <a:ext cx="2777490" cy="347186"/>
          </a:xfrm>
          <a:prstGeom prst="rect">
            <a:avLst/>
          </a:prstGeom>
          <a:noFill/>
          <a:ln/>
        </p:spPr>
        <p:txBody>
          <a:bodyPr wrap="none" rtlCol="0" anchor="t"/>
          <a:lstStyle/>
          <a:p>
            <a:pPr marL="0" indent="0">
              <a:lnSpc>
                <a:spcPts val="2734"/>
              </a:lnSpc>
              <a:buNone/>
            </a:pPr>
            <a:r>
              <a:rPr lang="en-US" sz="2187" b="1" dirty="0">
                <a:solidFill>
                  <a:srgbClr val="101014"/>
                </a:solidFill>
                <a:latin typeface="Playfair Display" pitchFamily="34" charset="0"/>
                <a:ea typeface="Playfair Display" pitchFamily="34" charset="-122"/>
                <a:cs typeface="Playfair Display" pitchFamily="34" charset="-120"/>
              </a:rPr>
              <a:t>EJBs for Simplicity</a:t>
            </a:r>
            <a:endParaRPr lang="en-US" sz="2187" dirty="0"/>
          </a:p>
        </p:txBody>
      </p:sp>
      <p:sp>
        <p:nvSpPr>
          <p:cNvPr id="16" name="Text 14"/>
          <p:cNvSpPr/>
          <p:nvPr/>
        </p:nvSpPr>
        <p:spPr>
          <a:xfrm>
            <a:off x="7648456" y="5845016"/>
            <a:ext cx="4721781" cy="999768"/>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EJBs abstract away complex infrastructure details, simplifying development for enterprise applications.</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0C0C0E"/>
          </a:solidFill>
          <a:ln/>
        </p:spPr>
      </p:sp>
      <p:sp>
        <p:nvSpPr>
          <p:cNvPr id="3" name="Shape 1"/>
          <p:cNvSpPr/>
          <p:nvPr/>
        </p:nvSpPr>
        <p:spPr>
          <a:xfrm>
            <a:off x="0" y="0"/>
            <a:ext cx="14630400" cy="8229600"/>
          </a:xfrm>
          <a:prstGeom prst="rect">
            <a:avLst/>
          </a:prstGeom>
          <a:solidFill>
            <a:srgbClr val="F3F3F7"/>
          </a:solidFill>
          <a:ln/>
        </p:spPr>
      </p:sp>
      <p:pic>
        <p:nvPicPr>
          <p:cNvPr id="4"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5" name="Shape 2"/>
          <p:cNvSpPr/>
          <p:nvPr/>
        </p:nvSpPr>
        <p:spPr>
          <a:xfrm>
            <a:off x="0" y="0"/>
            <a:ext cx="14630400" cy="8229600"/>
          </a:xfrm>
          <a:prstGeom prst="roundRect">
            <a:avLst>
              <a:gd name="adj" fmla="val 1620"/>
            </a:avLst>
          </a:prstGeom>
          <a:solidFill>
            <a:srgbClr val="F3F3F7">
              <a:alpha val="85000"/>
            </a:srgbClr>
          </a:solidFill>
          <a:ln/>
        </p:spPr>
      </p:sp>
      <p:sp>
        <p:nvSpPr>
          <p:cNvPr id="6" name="Text 3"/>
          <p:cNvSpPr/>
          <p:nvPr/>
        </p:nvSpPr>
        <p:spPr>
          <a:xfrm>
            <a:off x="2037993" y="2767846"/>
            <a:ext cx="6639044" cy="694373"/>
          </a:xfrm>
          <a:prstGeom prst="rect">
            <a:avLst/>
          </a:prstGeom>
          <a:noFill/>
          <a:ln/>
        </p:spPr>
        <p:txBody>
          <a:bodyPr wrap="none" rtlCol="0" anchor="t"/>
          <a:lstStyle/>
          <a:p>
            <a:pPr marL="0" indent="0">
              <a:lnSpc>
                <a:spcPts val="5468"/>
              </a:lnSpc>
              <a:buNone/>
            </a:pPr>
            <a:r>
              <a:rPr lang="en-US" sz="4374" b="1" dirty="0">
                <a:solidFill>
                  <a:srgbClr val="101014"/>
                </a:solidFill>
                <a:latin typeface="Playfair Display" pitchFamily="34" charset="0"/>
                <a:ea typeface="Playfair Display" pitchFamily="34" charset="-122"/>
                <a:cs typeface="Playfair Display" pitchFamily="34" charset="-120"/>
              </a:rPr>
              <a:t>Conclusion and Summary</a:t>
            </a:r>
            <a:endParaRPr lang="en-US" sz="4374" dirty="0"/>
          </a:p>
        </p:txBody>
      </p:sp>
      <p:sp>
        <p:nvSpPr>
          <p:cNvPr id="7" name="Text 4"/>
          <p:cNvSpPr/>
          <p:nvPr/>
        </p:nvSpPr>
        <p:spPr>
          <a:xfrm>
            <a:off x="2037993" y="3795474"/>
            <a:ext cx="10554414" cy="1666280"/>
          </a:xfrm>
          <a:prstGeom prst="rect">
            <a:avLst/>
          </a:prstGeom>
          <a:noFill/>
          <a:ln/>
        </p:spPr>
        <p:txBody>
          <a:bodyPr wrap="square" rtlCol="0" anchor="t"/>
          <a:lstStyle/>
          <a:p>
            <a:pPr marL="0" indent="0">
              <a:lnSpc>
                <a:spcPts val="2624"/>
              </a:lnSpc>
              <a:buNone/>
            </a:pPr>
            <a:r>
              <a:rPr lang="en-US" sz="1750" dirty="0">
                <a:solidFill>
                  <a:srgbClr val="39393C"/>
                </a:solidFill>
                <a:latin typeface="Open Sans" pitchFamily="34" charset="0"/>
                <a:ea typeface="Open Sans" pitchFamily="34" charset="-122"/>
                <a:cs typeface="Open Sans" pitchFamily="34" charset="-120"/>
              </a:rPr>
              <a:t>JavaBeans are essential components in the Java ecosystem, providing reusable, modular, and platform-independent building blocks for various applications. They facilitate code reusability, promote modular design, and simplify development while offering advantages like scalability and improved maintainability. JavaBeans, particularly Enterprise JavaBeans, empower developers to create robust, secure, and scalable enterprise applications.</a:t>
            </a:r>
            <a:endParaRPr lang="en-US" sz="17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Custom</PresentationFormat>
  <Paragraphs>75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PptxGenJS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DNR58</cp:lastModifiedBy>
  <cp:revision>4</cp:revision>
  <dcterms:created xsi:type="dcterms:W3CDTF">2024-06-21T13:46:09Z</dcterms:created>
  <dcterms:modified xsi:type="dcterms:W3CDTF">2024-06-28T04:12:56Z</dcterms:modified>
</cp:coreProperties>
</file>