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03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189089"/>
            <a:ext cx="6814066" cy="851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707"/>
              </a:lnSpc>
              <a:buNone/>
            </a:pPr>
            <a:r>
              <a:rPr lang="en-US" sz="5365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Introduction to JSDK</a:t>
            </a:r>
            <a:endParaRPr lang="en-US" sz="5365" dirty="0"/>
          </a:p>
        </p:txBody>
      </p:sp>
      <p:sp>
        <p:nvSpPr>
          <p:cNvPr id="6" name="Text 2"/>
          <p:cNvSpPr/>
          <p:nvPr/>
        </p:nvSpPr>
        <p:spPr>
          <a:xfrm>
            <a:off x="6319599" y="4373999"/>
            <a:ext cx="7477601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Welcome to the world of JSDK, a powerful JavaScript software development kit designed to simplify and enhance your web development journey.</a:t>
            </a:r>
            <a:endParaRPr lang="en-US" sz="1750" dirty="0"/>
          </a:p>
        </p:txBody>
      </p:sp>
      <p:sp>
        <p:nvSpPr>
          <p:cNvPr id="7" name="TextBox 6"/>
          <p:cNvSpPr txBox="1"/>
          <p:nvPr/>
        </p:nvSpPr>
        <p:spPr>
          <a:xfrm>
            <a:off x="10835014" y="6150279"/>
            <a:ext cx="2580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Presented by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K.VENKATESH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MCA DEPARTMENT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780336"/>
            <a:ext cx="493776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What is JSDK?</a:t>
            </a:r>
            <a:endParaRPr lang="en-US" sz="3888" dirty="0"/>
          </a:p>
        </p:txBody>
      </p:sp>
      <p:sp>
        <p:nvSpPr>
          <p:cNvPr id="5" name="Text 2"/>
          <p:cNvSpPr/>
          <p:nvPr/>
        </p:nvSpPr>
        <p:spPr>
          <a:xfrm>
            <a:off x="2624376" y="1841778"/>
            <a:ext cx="9381649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stands for JavaScript Software Development Kit. It's a collection of tools, libraries, and frameworks specifically designed for JavaScript developers. It provides a comprehensive environment for building and maintaining web applications.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2624376" y="3091458"/>
            <a:ext cx="4579739" cy="2234446"/>
          </a:xfrm>
          <a:prstGeom prst="roundRect">
            <a:avLst>
              <a:gd name="adj" fmla="val 4475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854166" y="332124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Core Libraries</a:t>
            </a:r>
            <a:endParaRPr lang="en-US" sz="1944" dirty="0"/>
          </a:p>
        </p:txBody>
      </p:sp>
      <p:sp>
        <p:nvSpPr>
          <p:cNvPr id="8" name="Text 5"/>
          <p:cNvSpPr/>
          <p:nvPr/>
        </p:nvSpPr>
        <p:spPr>
          <a:xfrm>
            <a:off x="2854166" y="3763089"/>
            <a:ext cx="4120158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Essential components for fundamental JavaScript tasks such as DOM manipulation, data handling, and event management.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3091458"/>
            <a:ext cx="4579739" cy="2234446"/>
          </a:xfrm>
          <a:prstGeom prst="roundRect">
            <a:avLst>
              <a:gd name="adj" fmla="val 4475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656076" y="3321248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Pre-built Components</a:t>
            </a:r>
            <a:endParaRPr lang="en-US" sz="1944" dirty="0"/>
          </a:p>
        </p:txBody>
      </p:sp>
      <p:sp>
        <p:nvSpPr>
          <p:cNvPr id="11" name="Text 8"/>
          <p:cNvSpPr/>
          <p:nvPr/>
        </p:nvSpPr>
        <p:spPr>
          <a:xfrm>
            <a:off x="7656076" y="3763089"/>
            <a:ext cx="412015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Reusable UI elements like buttons, forms, and menus, saving developers time and effort.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2624376" y="5548074"/>
            <a:ext cx="4579739" cy="1901190"/>
          </a:xfrm>
          <a:prstGeom prst="roundRect">
            <a:avLst>
              <a:gd name="adj" fmla="val 5259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2854166" y="5777865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Development Tools</a:t>
            </a:r>
            <a:endParaRPr lang="en-US" sz="1944" dirty="0"/>
          </a:p>
        </p:txBody>
      </p:sp>
      <p:sp>
        <p:nvSpPr>
          <p:cNvPr id="14" name="Text 11"/>
          <p:cNvSpPr/>
          <p:nvPr/>
        </p:nvSpPr>
        <p:spPr>
          <a:xfrm>
            <a:off x="2854166" y="6219706"/>
            <a:ext cx="4120158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Debuggers, build systems, and testing frameworks to streamline the development process.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7426285" y="5548074"/>
            <a:ext cx="4579739" cy="1901190"/>
          </a:xfrm>
          <a:prstGeom prst="roundRect">
            <a:avLst>
              <a:gd name="adj" fmla="val 5259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656076" y="5777865"/>
            <a:ext cx="3051453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Documentation and Support</a:t>
            </a:r>
            <a:endParaRPr lang="en-US" sz="1944" dirty="0"/>
          </a:p>
        </p:txBody>
      </p:sp>
      <p:sp>
        <p:nvSpPr>
          <p:cNvPr id="17" name="Text 14"/>
          <p:cNvSpPr/>
          <p:nvPr/>
        </p:nvSpPr>
        <p:spPr>
          <a:xfrm>
            <a:off x="7656076" y="6219706"/>
            <a:ext cx="4120158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Extensive documentation, tutorials, and community support for developers.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156573"/>
            <a:ext cx="493776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Key features of JSDK</a:t>
            </a:r>
            <a:endParaRPr lang="en-US" sz="3888" dirty="0"/>
          </a:p>
        </p:txBody>
      </p:sp>
      <p:sp>
        <p:nvSpPr>
          <p:cNvPr id="5" name="Text 2"/>
          <p:cNvSpPr/>
          <p:nvPr/>
        </p:nvSpPr>
        <p:spPr>
          <a:xfrm>
            <a:off x="2624376" y="2218015"/>
            <a:ext cx="9381649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offers several key features that streamline web development and improve developer productivity.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2624376" y="338435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2822019" y="3486150"/>
            <a:ext cx="104656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333" dirty="0"/>
          </a:p>
        </p:txBody>
      </p:sp>
      <p:sp>
        <p:nvSpPr>
          <p:cNvPr id="8" name="Text 5"/>
          <p:cNvSpPr/>
          <p:nvPr/>
        </p:nvSpPr>
        <p:spPr>
          <a:xfrm>
            <a:off x="3346490" y="338435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Modularity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3346490" y="3826193"/>
            <a:ext cx="3857625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is modular, allowing developers to choose only the components they need for their projects.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26285" y="338435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594640" y="3486150"/>
            <a:ext cx="163235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333" dirty="0"/>
          </a:p>
        </p:txBody>
      </p:sp>
      <p:sp>
        <p:nvSpPr>
          <p:cNvPr id="12" name="Text 9"/>
          <p:cNvSpPr/>
          <p:nvPr/>
        </p:nvSpPr>
        <p:spPr>
          <a:xfrm>
            <a:off x="8148399" y="3384352"/>
            <a:ext cx="3151942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Cross-platform Compatibility</a:t>
            </a:r>
            <a:endParaRPr lang="en-US" sz="1944" dirty="0"/>
          </a:p>
        </p:txBody>
      </p:sp>
      <p:sp>
        <p:nvSpPr>
          <p:cNvPr id="13" name="Text 10"/>
          <p:cNvSpPr/>
          <p:nvPr/>
        </p:nvSpPr>
        <p:spPr>
          <a:xfrm>
            <a:off x="8148399" y="3826193"/>
            <a:ext cx="3857625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is designed to work seamlessly across different platforms, ensuring wide compatibility.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2624376" y="52980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2795588" y="5399842"/>
            <a:ext cx="157401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333" dirty="0"/>
          </a:p>
        </p:txBody>
      </p:sp>
      <p:sp>
        <p:nvSpPr>
          <p:cNvPr id="16" name="Text 13"/>
          <p:cNvSpPr/>
          <p:nvPr/>
        </p:nvSpPr>
        <p:spPr>
          <a:xfrm>
            <a:off x="3346490" y="5298043"/>
            <a:ext cx="284357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Performance Optimization</a:t>
            </a:r>
            <a:endParaRPr lang="en-US" sz="1944" dirty="0"/>
          </a:p>
        </p:txBody>
      </p:sp>
      <p:sp>
        <p:nvSpPr>
          <p:cNvPr id="17" name="Text 14"/>
          <p:cNvSpPr/>
          <p:nvPr/>
        </p:nvSpPr>
        <p:spPr>
          <a:xfrm>
            <a:off x="3346490" y="5739884"/>
            <a:ext cx="385762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incorporates performance optimization techniques to enhance the speed and efficiency of web applications.</a:t>
            </a:r>
            <a:endParaRPr lang="en-US" sz="1750" dirty="0"/>
          </a:p>
        </p:txBody>
      </p:sp>
      <p:sp>
        <p:nvSpPr>
          <p:cNvPr id="18" name="Shape 15"/>
          <p:cNvSpPr/>
          <p:nvPr/>
        </p:nvSpPr>
        <p:spPr>
          <a:xfrm>
            <a:off x="7426285" y="52980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790709"/>
          </a:solidFill>
          <a:ln w="7620">
            <a:solidFill>
              <a:srgbClr val="922022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7589520" y="5399842"/>
            <a:ext cx="173355" cy="2962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3"/>
              </a:lnSpc>
              <a:buNone/>
            </a:pPr>
            <a:r>
              <a:rPr lang="en-US" sz="2333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4</a:t>
            </a:r>
            <a:endParaRPr lang="en-US" sz="2333" dirty="0"/>
          </a:p>
        </p:txBody>
      </p:sp>
      <p:sp>
        <p:nvSpPr>
          <p:cNvPr id="20" name="Text 17"/>
          <p:cNvSpPr/>
          <p:nvPr/>
        </p:nvSpPr>
        <p:spPr>
          <a:xfrm>
            <a:off x="8148399" y="5298043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Security Measures</a:t>
            </a:r>
            <a:endParaRPr lang="en-US" sz="1944" dirty="0"/>
          </a:p>
        </p:txBody>
      </p:sp>
      <p:sp>
        <p:nvSpPr>
          <p:cNvPr id="21" name="Text 18"/>
          <p:cNvSpPr/>
          <p:nvPr/>
        </p:nvSpPr>
        <p:spPr>
          <a:xfrm>
            <a:off x="8148399" y="5739884"/>
            <a:ext cx="3857625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includes security measures to protect web applications from vulnerabilities and attacks.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458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839760" y="582930"/>
            <a:ext cx="7957304" cy="5888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37"/>
              </a:lnSpc>
              <a:buNone/>
            </a:pPr>
            <a:r>
              <a:rPr lang="en-US" sz="3709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vs. other JavaScript frameworks</a:t>
            </a:r>
            <a:endParaRPr lang="en-US" sz="3709" dirty="0"/>
          </a:p>
        </p:txBody>
      </p:sp>
      <p:sp>
        <p:nvSpPr>
          <p:cNvPr id="5" name="Text 2"/>
          <p:cNvSpPr/>
          <p:nvPr/>
        </p:nvSpPr>
        <p:spPr>
          <a:xfrm>
            <a:off x="2839760" y="1595795"/>
            <a:ext cx="8950762" cy="63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stands out from other JavaScript frameworks due to its comprehensive nature, extensive documentation, and focus on developer productivity.</a:t>
            </a:r>
            <a:endParaRPr lang="en-US" sz="1669" dirty="0"/>
          </a:p>
        </p:txBody>
      </p:sp>
      <p:sp>
        <p:nvSpPr>
          <p:cNvPr id="6" name="Shape 3"/>
          <p:cNvSpPr/>
          <p:nvPr/>
        </p:nvSpPr>
        <p:spPr>
          <a:xfrm>
            <a:off x="2839760" y="2470309"/>
            <a:ext cx="8950762" cy="5179219"/>
          </a:xfrm>
          <a:prstGeom prst="roundRect">
            <a:avLst>
              <a:gd name="adj" fmla="val 184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2847380" y="2477929"/>
            <a:ext cx="8935522" cy="5875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3059430" y="2612708"/>
            <a:ext cx="180617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Framework</a:t>
            </a:r>
            <a:endParaRPr lang="en-US" sz="1669" dirty="0"/>
          </a:p>
        </p:txBody>
      </p:sp>
      <p:sp>
        <p:nvSpPr>
          <p:cNvPr id="9" name="Text 6"/>
          <p:cNvSpPr/>
          <p:nvPr/>
        </p:nvSpPr>
        <p:spPr>
          <a:xfrm>
            <a:off x="5297091" y="2612708"/>
            <a:ext cx="180236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Focus</a:t>
            </a:r>
            <a:endParaRPr lang="en-US" sz="1669" dirty="0"/>
          </a:p>
        </p:txBody>
      </p:sp>
      <p:sp>
        <p:nvSpPr>
          <p:cNvPr id="10" name="Text 7"/>
          <p:cNvSpPr/>
          <p:nvPr/>
        </p:nvSpPr>
        <p:spPr>
          <a:xfrm>
            <a:off x="7530941" y="2612708"/>
            <a:ext cx="180236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Strengths</a:t>
            </a:r>
            <a:endParaRPr lang="en-US" sz="1669" dirty="0"/>
          </a:p>
        </p:txBody>
      </p:sp>
      <p:sp>
        <p:nvSpPr>
          <p:cNvPr id="11" name="Text 8"/>
          <p:cNvSpPr/>
          <p:nvPr/>
        </p:nvSpPr>
        <p:spPr>
          <a:xfrm>
            <a:off x="9764792" y="2612708"/>
            <a:ext cx="180617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Weaknesses</a:t>
            </a:r>
            <a:endParaRPr lang="en-US" sz="1669" dirty="0"/>
          </a:p>
        </p:txBody>
      </p:sp>
      <p:sp>
        <p:nvSpPr>
          <p:cNvPr id="12" name="Shape 9"/>
          <p:cNvSpPr/>
          <p:nvPr/>
        </p:nvSpPr>
        <p:spPr>
          <a:xfrm>
            <a:off x="2847380" y="3065502"/>
            <a:ext cx="8935522" cy="122360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3059430" y="3200281"/>
            <a:ext cx="180617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</a:t>
            </a:r>
            <a:endParaRPr lang="en-US" sz="1669" dirty="0"/>
          </a:p>
        </p:txBody>
      </p:sp>
      <p:sp>
        <p:nvSpPr>
          <p:cNvPr id="14" name="Text 11"/>
          <p:cNvSpPr/>
          <p:nvPr/>
        </p:nvSpPr>
        <p:spPr>
          <a:xfrm>
            <a:off x="5297091" y="3200281"/>
            <a:ext cx="1802368" cy="95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All-in-one development toolkit</a:t>
            </a:r>
            <a:endParaRPr lang="en-US" sz="1669" dirty="0"/>
          </a:p>
        </p:txBody>
      </p:sp>
      <p:sp>
        <p:nvSpPr>
          <p:cNvPr id="15" name="Text 12"/>
          <p:cNvSpPr/>
          <p:nvPr/>
        </p:nvSpPr>
        <p:spPr>
          <a:xfrm>
            <a:off x="7530941" y="3200281"/>
            <a:ext cx="1802368" cy="95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Comprehensive, modular, well-documented</a:t>
            </a:r>
            <a:endParaRPr lang="en-US" sz="1669" dirty="0"/>
          </a:p>
        </p:txBody>
      </p:sp>
      <p:sp>
        <p:nvSpPr>
          <p:cNvPr id="16" name="Text 13"/>
          <p:cNvSpPr/>
          <p:nvPr/>
        </p:nvSpPr>
        <p:spPr>
          <a:xfrm>
            <a:off x="9764792" y="3200281"/>
            <a:ext cx="1806178" cy="95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Can be overwhelming for beginners</a:t>
            </a:r>
            <a:endParaRPr lang="en-US" sz="1669" dirty="0"/>
          </a:p>
        </p:txBody>
      </p:sp>
      <p:sp>
        <p:nvSpPr>
          <p:cNvPr id="17" name="Shape 14"/>
          <p:cNvSpPr/>
          <p:nvPr/>
        </p:nvSpPr>
        <p:spPr>
          <a:xfrm>
            <a:off x="2847380" y="4289108"/>
            <a:ext cx="8935522" cy="12236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3059430" y="4423886"/>
            <a:ext cx="180617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React</a:t>
            </a:r>
            <a:endParaRPr lang="en-US" sz="1669" dirty="0"/>
          </a:p>
        </p:txBody>
      </p:sp>
      <p:sp>
        <p:nvSpPr>
          <p:cNvPr id="19" name="Text 16"/>
          <p:cNvSpPr/>
          <p:nvPr/>
        </p:nvSpPr>
        <p:spPr>
          <a:xfrm>
            <a:off x="5297091" y="4423886"/>
            <a:ext cx="180236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UI development</a:t>
            </a:r>
            <a:endParaRPr lang="en-US" sz="1669" dirty="0"/>
          </a:p>
        </p:txBody>
      </p:sp>
      <p:sp>
        <p:nvSpPr>
          <p:cNvPr id="20" name="Text 17"/>
          <p:cNvSpPr/>
          <p:nvPr/>
        </p:nvSpPr>
        <p:spPr>
          <a:xfrm>
            <a:off x="7530941" y="4423886"/>
            <a:ext cx="1802368" cy="63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Fast, efficient, component-based</a:t>
            </a:r>
            <a:endParaRPr lang="en-US" sz="1669" dirty="0"/>
          </a:p>
        </p:txBody>
      </p:sp>
      <p:sp>
        <p:nvSpPr>
          <p:cNvPr id="21" name="Text 18"/>
          <p:cNvSpPr/>
          <p:nvPr/>
        </p:nvSpPr>
        <p:spPr>
          <a:xfrm>
            <a:off x="9764792" y="4423886"/>
            <a:ext cx="1806178" cy="95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Steep learning curve, complex state management</a:t>
            </a:r>
            <a:endParaRPr lang="en-US" sz="1669" dirty="0"/>
          </a:p>
        </p:txBody>
      </p:sp>
      <p:sp>
        <p:nvSpPr>
          <p:cNvPr id="22" name="Shape 19"/>
          <p:cNvSpPr/>
          <p:nvPr/>
        </p:nvSpPr>
        <p:spPr>
          <a:xfrm>
            <a:off x="2847380" y="5512713"/>
            <a:ext cx="8935522" cy="90558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3" name="Text 20"/>
          <p:cNvSpPr/>
          <p:nvPr/>
        </p:nvSpPr>
        <p:spPr>
          <a:xfrm>
            <a:off x="3059430" y="5647492"/>
            <a:ext cx="180617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Angular</a:t>
            </a:r>
            <a:endParaRPr lang="en-US" sz="1669" dirty="0"/>
          </a:p>
        </p:txBody>
      </p:sp>
      <p:sp>
        <p:nvSpPr>
          <p:cNvPr id="24" name="Text 21"/>
          <p:cNvSpPr/>
          <p:nvPr/>
        </p:nvSpPr>
        <p:spPr>
          <a:xfrm>
            <a:off x="5297091" y="5647492"/>
            <a:ext cx="1802368" cy="63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Large-scale applications</a:t>
            </a:r>
            <a:endParaRPr lang="en-US" sz="1669" dirty="0"/>
          </a:p>
        </p:txBody>
      </p:sp>
      <p:sp>
        <p:nvSpPr>
          <p:cNvPr id="25" name="Text 22"/>
          <p:cNvSpPr/>
          <p:nvPr/>
        </p:nvSpPr>
        <p:spPr>
          <a:xfrm>
            <a:off x="7530941" y="5647492"/>
            <a:ext cx="1802368" cy="63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Structured, robust, type-safe</a:t>
            </a:r>
            <a:endParaRPr lang="en-US" sz="1669" dirty="0"/>
          </a:p>
        </p:txBody>
      </p:sp>
      <p:sp>
        <p:nvSpPr>
          <p:cNvPr id="26" name="Text 23"/>
          <p:cNvSpPr/>
          <p:nvPr/>
        </p:nvSpPr>
        <p:spPr>
          <a:xfrm>
            <a:off x="9764792" y="5647492"/>
            <a:ext cx="1806178" cy="63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Can be bulky, complex setup</a:t>
            </a:r>
            <a:endParaRPr lang="en-US" sz="1669" dirty="0"/>
          </a:p>
        </p:txBody>
      </p:sp>
      <p:sp>
        <p:nvSpPr>
          <p:cNvPr id="27" name="Shape 24"/>
          <p:cNvSpPr/>
          <p:nvPr/>
        </p:nvSpPr>
        <p:spPr>
          <a:xfrm>
            <a:off x="2847380" y="6418302"/>
            <a:ext cx="8935522" cy="1223605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3059430" y="6553081"/>
            <a:ext cx="1806178" cy="3180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Vue</a:t>
            </a:r>
            <a:endParaRPr lang="en-US" sz="1669" dirty="0"/>
          </a:p>
        </p:txBody>
      </p:sp>
      <p:sp>
        <p:nvSpPr>
          <p:cNvPr id="29" name="Text 26"/>
          <p:cNvSpPr/>
          <p:nvPr/>
        </p:nvSpPr>
        <p:spPr>
          <a:xfrm>
            <a:off x="5297091" y="6553081"/>
            <a:ext cx="1802368" cy="63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Progressive framework</a:t>
            </a:r>
            <a:endParaRPr lang="en-US" sz="1669" dirty="0"/>
          </a:p>
        </p:txBody>
      </p:sp>
      <p:sp>
        <p:nvSpPr>
          <p:cNvPr id="30" name="Text 27"/>
          <p:cNvSpPr/>
          <p:nvPr/>
        </p:nvSpPr>
        <p:spPr>
          <a:xfrm>
            <a:off x="7530941" y="6553081"/>
            <a:ext cx="1802368" cy="636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Easy to learn, flexible, performant</a:t>
            </a:r>
            <a:endParaRPr lang="en-US" sz="1669" dirty="0"/>
          </a:p>
        </p:txBody>
      </p:sp>
      <p:sp>
        <p:nvSpPr>
          <p:cNvPr id="31" name="Text 28"/>
          <p:cNvSpPr/>
          <p:nvPr/>
        </p:nvSpPr>
        <p:spPr>
          <a:xfrm>
            <a:off x="9764792" y="6553081"/>
            <a:ext cx="1806178" cy="95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4"/>
              </a:lnSpc>
              <a:buNone/>
            </a:pPr>
            <a:r>
              <a:rPr lang="en-US" sz="1669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Limited ecosystem compared to React or Angular</a:t>
            </a:r>
            <a:endParaRPr lang="en-US" sz="1669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033105"/>
            <a:ext cx="493776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Use cases for JSDK</a:t>
            </a:r>
            <a:endParaRPr lang="en-US" sz="3888" dirty="0"/>
          </a:p>
        </p:txBody>
      </p:sp>
      <p:sp>
        <p:nvSpPr>
          <p:cNvPr id="5" name="Text 2"/>
          <p:cNvSpPr/>
          <p:nvPr/>
        </p:nvSpPr>
        <p:spPr>
          <a:xfrm>
            <a:off x="2624376" y="2094547"/>
            <a:ext cx="9381649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is a versatile toolkit suitable for various types of web development projects. It's well-suited for both front-end and back-end development, as well as mobile and desktop applications.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2624376" y="323314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Web Applications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2624376" y="3763923"/>
            <a:ext cx="2765465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provides the necessary tools and libraries to build interactive, dynamic web applications.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979777" y="5296853"/>
            <a:ext cx="241006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E-commerce websites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979777" y="5707856"/>
            <a:ext cx="241006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Social media platforms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2979777" y="6118860"/>
            <a:ext cx="241006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Web-based games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939433" y="323314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Mobile Applications</a:t>
            </a:r>
            <a:endParaRPr lang="en-US" sz="1944" dirty="0"/>
          </a:p>
        </p:txBody>
      </p:sp>
      <p:sp>
        <p:nvSpPr>
          <p:cNvPr id="12" name="Text 9"/>
          <p:cNvSpPr/>
          <p:nvPr/>
        </p:nvSpPr>
        <p:spPr>
          <a:xfrm>
            <a:off x="5939433" y="3763923"/>
            <a:ext cx="2765465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JSDK's cross-platform compatibility makes it ideal for building mobile applications that work seamlessly on both iOS and Android.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94834" y="5963364"/>
            <a:ext cx="241006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Mobile games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6294834" y="6374368"/>
            <a:ext cx="241006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Productivity apps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294834" y="6785372"/>
            <a:ext cx="241006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Shopping apps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9254490" y="3233142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Desktop Applications</a:t>
            </a:r>
            <a:endParaRPr lang="en-US" sz="1944" dirty="0"/>
          </a:p>
        </p:txBody>
      </p:sp>
      <p:sp>
        <p:nvSpPr>
          <p:cNvPr id="17" name="Text 14"/>
          <p:cNvSpPr/>
          <p:nvPr/>
        </p:nvSpPr>
        <p:spPr>
          <a:xfrm>
            <a:off x="9254490" y="3763923"/>
            <a:ext cx="2765465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With the help of frameworks like Electron, JSDK can be used to create cross-platform desktop applications.</a:t>
            </a:r>
            <a:endParaRPr lang="en-US" sz="1750" dirty="0"/>
          </a:p>
        </p:txBody>
      </p:sp>
      <p:sp>
        <p:nvSpPr>
          <p:cNvPr id="18" name="Text 15"/>
          <p:cNvSpPr/>
          <p:nvPr/>
        </p:nvSpPr>
        <p:spPr>
          <a:xfrm>
            <a:off x="9609892" y="5630108"/>
            <a:ext cx="241006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Text editors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9609892" y="6041112"/>
            <a:ext cx="241006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 startAt="2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Image editing software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9609892" y="6452116"/>
            <a:ext cx="2410063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Font typeface="+mj-lt"/>
              <a:buAutoNum type="arabicPeriod" startAt="3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Music players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183124"/>
            <a:ext cx="5638681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Getting started with JSDK</a:t>
            </a:r>
            <a:endParaRPr lang="en-US" sz="3888" dirty="0"/>
          </a:p>
        </p:txBody>
      </p:sp>
      <p:sp>
        <p:nvSpPr>
          <p:cNvPr id="5" name="Text 2"/>
          <p:cNvSpPr/>
          <p:nvPr/>
        </p:nvSpPr>
        <p:spPr>
          <a:xfrm>
            <a:off x="2624376" y="2244566"/>
            <a:ext cx="9381649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Getting started with JSDK is relatively simple, thanks to its well-organized documentation and helpful community resources.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3160990"/>
            <a:ext cx="2345412" cy="88868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846546" y="4382929"/>
            <a:ext cx="1901071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Installation</a:t>
            </a:r>
            <a:endParaRPr lang="en-US" sz="1944" dirty="0"/>
          </a:p>
        </p:txBody>
      </p:sp>
      <p:sp>
        <p:nvSpPr>
          <p:cNvPr id="8" name="Text 4"/>
          <p:cNvSpPr/>
          <p:nvPr/>
        </p:nvSpPr>
        <p:spPr>
          <a:xfrm>
            <a:off x="2846546" y="4824770"/>
            <a:ext cx="190107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Use package managers like npm or yarn to install JSDK and its dependencies.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788" y="3160990"/>
            <a:ext cx="2345412" cy="88868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91958" y="4382929"/>
            <a:ext cx="1901071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Configuration</a:t>
            </a:r>
            <a:endParaRPr lang="en-US" sz="1944" dirty="0"/>
          </a:p>
        </p:txBody>
      </p:sp>
      <p:sp>
        <p:nvSpPr>
          <p:cNvPr id="11" name="Text 6"/>
          <p:cNvSpPr/>
          <p:nvPr/>
        </p:nvSpPr>
        <p:spPr>
          <a:xfrm>
            <a:off x="5191958" y="4824770"/>
            <a:ext cx="1901071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Configure JSDK to work with your project's environment and set up any required settings.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3160990"/>
            <a:ext cx="2345412" cy="88868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537371" y="4382929"/>
            <a:ext cx="1901071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Development</a:t>
            </a:r>
            <a:endParaRPr lang="en-US" sz="1944" dirty="0"/>
          </a:p>
        </p:txBody>
      </p:sp>
      <p:sp>
        <p:nvSpPr>
          <p:cNvPr id="14" name="Text 8"/>
          <p:cNvSpPr/>
          <p:nvPr/>
        </p:nvSpPr>
        <p:spPr>
          <a:xfrm>
            <a:off x="7537371" y="4824770"/>
            <a:ext cx="190107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Start building your web application using JSDK's tools, libraries, and components.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0612" y="3160990"/>
            <a:ext cx="2345412" cy="888682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9882783" y="4382929"/>
            <a:ext cx="1901071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Deployment</a:t>
            </a:r>
            <a:endParaRPr lang="en-US" sz="1944" dirty="0"/>
          </a:p>
        </p:txBody>
      </p:sp>
      <p:sp>
        <p:nvSpPr>
          <p:cNvPr id="17" name="Text 10"/>
          <p:cNvSpPr/>
          <p:nvPr/>
        </p:nvSpPr>
        <p:spPr>
          <a:xfrm>
            <a:off x="9882783" y="4824770"/>
            <a:ext cx="1901071" cy="13330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Deploy your application to a web server or cloud platform.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377791"/>
            <a:ext cx="7342108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development best practices</a:t>
            </a:r>
            <a:endParaRPr lang="en-US" sz="3888" dirty="0"/>
          </a:p>
        </p:txBody>
      </p:sp>
      <p:sp>
        <p:nvSpPr>
          <p:cNvPr id="5" name="Text 2"/>
          <p:cNvSpPr/>
          <p:nvPr/>
        </p:nvSpPr>
        <p:spPr>
          <a:xfrm>
            <a:off x="2624376" y="2439233"/>
            <a:ext cx="9381649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Following best practices ensures maintainability, scalability, and performance of your web applications.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376" y="3355658"/>
            <a:ext cx="523756" cy="5237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624376" y="4101584"/>
            <a:ext cx="2095381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Code Organization</a:t>
            </a:r>
            <a:endParaRPr lang="en-US" sz="1944" dirty="0"/>
          </a:p>
        </p:txBody>
      </p:sp>
      <p:sp>
        <p:nvSpPr>
          <p:cNvPr id="8" name="Text 4"/>
          <p:cNvSpPr/>
          <p:nvPr/>
        </p:nvSpPr>
        <p:spPr>
          <a:xfrm>
            <a:off x="2624376" y="4543425"/>
            <a:ext cx="209538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Structure your code into well-defined modules and files to improve readability and maintainability.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012" y="3355658"/>
            <a:ext cx="523875" cy="5238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053012" y="4101703"/>
            <a:ext cx="209550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Testing</a:t>
            </a:r>
            <a:endParaRPr lang="en-US" sz="1944" dirty="0"/>
          </a:p>
        </p:txBody>
      </p:sp>
      <p:sp>
        <p:nvSpPr>
          <p:cNvPr id="11" name="Text 6"/>
          <p:cNvSpPr/>
          <p:nvPr/>
        </p:nvSpPr>
        <p:spPr>
          <a:xfrm>
            <a:off x="5053012" y="4543544"/>
            <a:ext cx="2095500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Write unit tests to ensure your code functions correctly and catches errors early.</a:t>
            </a:r>
            <a:endParaRPr lang="en-US" sz="17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3355658"/>
            <a:ext cx="523875" cy="5238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1768" y="4101703"/>
            <a:ext cx="209550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Performance Optimization</a:t>
            </a:r>
            <a:endParaRPr lang="en-US" sz="1944" dirty="0"/>
          </a:p>
        </p:txBody>
      </p:sp>
      <p:sp>
        <p:nvSpPr>
          <p:cNvPr id="14" name="Text 8"/>
          <p:cNvSpPr/>
          <p:nvPr/>
        </p:nvSpPr>
        <p:spPr>
          <a:xfrm>
            <a:off x="7481768" y="4852154"/>
            <a:ext cx="2095500" cy="1999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Use performance optimization techniques to minimize load times and enhance user experience.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0524" y="3355658"/>
            <a:ext cx="523875" cy="52387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9910524" y="4101703"/>
            <a:ext cx="209550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Security</a:t>
            </a:r>
            <a:endParaRPr lang="en-US" sz="1944" dirty="0"/>
          </a:p>
        </p:txBody>
      </p:sp>
      <p:sp>
        <p:nvSpPr>
          <p:cNvPr id="17" name="Text 10"/>
          <p:cNvSpPr/>
          <p:nvPr/>
        </p:nvSpPr>
        <p:spPr>
          <a:xfrm>
            <a:off x="9910524" y="4543544"/>
            <a:ext cx="2095500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Implement security measures to protect your application from vulnerabilities and malicious attacks.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548176"/>
            <a:ext cx="5574506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Conclusion and resources</a:t>
            </a:r>
            <a:endParaRPr lang="en-US" sz="3888" dirty="0"/>
          </a:p>
        </p:txBody>
      </p:sp>
      <p:sp>
        <p:nvSpPr>
          <p:cNvPr id="5" name="Text 2"/>
          <p:cNvSpPr/>
          <p:nvPr/>
        </p:nvSpPr>
        <p:spPr>
          <a:xfrm>
            <a:off x="2624376" y="3609618"/>
            <a:ext cx="9381649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4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provides a comprehensive and user-friendly development environment for building high-quality web applications.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2979777" y="4526042"/>
            <a:ext cx="9026247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Official JSDK Documentation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979777" y="4937046"/>
            <a:ext cx="9026247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Community Forum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979777" y="5348049"/>
            <a:ext cx="9026247" cy="3332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24"/>
              </a:lnSpc>
              <a:buSzPct val="100000"/>
              <a:buChar char="•"/>
            </a:pPr>
            <a:r>
              <a:rPr lang="en-US" sz="1750" dirty="0">
                <a:solidFill>
                  <a:srgbClr val="E5E0D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JSDK GitHub Repository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626</Words>
  <Application>Microsoft Office PowerPoint</Application>
  <PresentationFormat>Custom</PresentationFormat>
  <Paragraphs>101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DNR58</cp:lastModifiedBy>
  <cp:revision>6</cp:revision>
  <dcterms:created xsi:type="dcterms:W3CDTF">2024-06-21T12:58:57Z</dcterms:created>
  <dcterms:modified xsi:type="dcterms:W3CDTF">2024-06-28T04:13:30Z</dcterms:modified>
</cp:coreProperties>
</file>