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6" d="100"/>
          <a:sy n="76" d="100"/>
        </p:scale>
        <p:origin x="-480" y="-102"/>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9778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430"/>
            </a:avLst>
          </a:prstGeom>
          <a:solidFill>
            <a:srgbClr val="FFFDFA">
              <a:alpha val="85000"/>
            </a:srgbClr>
          </a:solidFill>
          <a:ln/>
        </p:spPr>
      </p:sp>
      <p:sp>
        <p:nvSpPr>
          <p:cNvPr id="6" name="Text 2"/>
          <p:cNvSpPr/>
          <p:nvPr/>
        </p:nvSpPr>
        <p:spPr>
          <a:xfrm>
            <a:off x="2037993" y="2490073"/>
            <a:ext cx="10554414" cy="1916430"/>
          </a:xfrm>
          <a:prstGeom prst="rect">
            <a:avLst/>
          </a:prstGeom>
          <a:noFill/>
          <a:ln/>
        </p:spPr>
        <p:txBody>
          <a:bodyPr wrap="square" rtlCol="0" anchor="t"/>
          <a:lstStyle/>
          <a:p>
            <a:pPr marL="0" indent="0">
              <a:lnSpc>
                <a:spcPts val="7545"/>
              </a:lnSpc>
              <a:buNone/>
            </a:pPr>
            <a:r>
              <a:rPr lang="en-US" sz="6036" dirty="0">
                <a:solidFill>
                  <a:srgbClr val="5C4E3D"/>
                </a:solidFill>
                <a:latin typeface="Libre Baskerville" pitchFamily="34" charset="0"/>
                <a:ea typeface="Libre Baskerville" pitchFamily="34" charset="-122"/>
                <a:cs typeface="Libre Baskerville" pitchFamily="34" charset="-120"/>
              </a:rPr>
              <a:t>Introduction to JSP (JavaServer Pages)</a:t>
            </a:r>
            <a:endParaRPr lang="en-US" sz="6036" dirty="0"/>
          </a:p>
        </p:txBody>
      </p:sp>
      <p:sp>
        <p:nvSpPr>
          <p:cNvPr id="7" name="Text 3"/>
          <p:cNvSpPr/>
          <p:nvPr/>
        </p:nvSpPr>
        <p:spPr>
          <a:xfrm>
            <a:off x="2037993" y="4739759"/>
            <a:ext cx="10554414" cy="999768"/>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JavaServer Pages (JSP) is a technology for creating dynamic web pages. JSP allows web developers to embed Java code within HTML pages. These pages are compiled and executed on the server, resulting in dynamic content sent to the client.</a:t>
            </a:r>
            <a:endParaRPr lang="en-US" sz="1750" dirty="0"/>
          </a:p>
        </p:txBody>
      </p:sp>
      <p:sp>
        <p:nvSpPr>
          <p:cNvPr id="8" name="TextBox 7"/>
          <p:cNvSpPr txBox="1"/>
          <p:nvPr/>
        </p:nvSpPr>
        <p:spPr>
          <a:xfrm>
            <a:off x="10684701" y="6137753"/>
            <a:ext cx="3745283" cy="369332"/>
          </a:xfrm>
          <a:prstGeom prst="rect">
            <a:avLst/>
          </a:prstGeom>
          <a:noFill/>
        </p:spPr>
        <p:txBody>
          <a:bodyPr wrap="square" rtlCol="0">
            <a:spAutoFit/>
          </a:bodyPr>
          <a:lstStyle/>
          <a:p>
            <a:endParaRPr lang="en-US" dirty="0"/>
          </a:p>
        </p:txBody>
      </p:sp>
      <p:sp>
        <p:nvSpPr>
          <p:cNvPr id="9" name="TextBox 8"/>
          <p:cNvSpPr txBox="1"/>
          <p:nvPr/>
        </p:nvSpPr>
        <p:spPr>
          <a:xfrm>
            <a:off x="11185742" y="6325644"/>
            <a:ext cx="2517732" cy="1477328"/>
          </a:xfrm>
          <a:prstGeom prst="rect">
            <a:avLst/>
          </a:prstGeom>
          <a:noFill/>
        </p:spPr>
        <p:txBody>
          <a:bodyPr wrap="square" rtlCol="0">
            <a:spAutoFit/>
          </a:bodyPr>
          <a:lstStyle/>
          <a:p>
            <a:pPr algn="ctr"/>
            <a:r>
              <a:rPr lang="en-US" dirty="0" smtClean="0"/>
              <a:t>Presented by</a:t>
            </a:r>
          </a:p>
          <a:p>
            <a:pPr algn="ctr"/>
            <a:r>
              <a:rPr lang="en-US" dirty="0" smtClean="0">
                <a:solidFill>
                  <a:srgbClr val="FF0000"/>
                </a:solidFill>
              </a:rPr>
              <a:t>K.VENKATESH</a:t>
            </a:r>
          </a:p>
          <a:p>
            <a:pPr algn="ctr"/>
            <a:r>
              <a:rPr lang="en-US" dirty="0" smtClean="0"/>
              <a:t>MCA DEPARTMENT</a:t>
            </a:r>
          </a:p>
          <a:p>
            <a:pPr algn="ct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430"/>
            </a:avLst>
          </a:prstGeom>
          <a:solidFill>
            <a:srgbClr val="FFFDFA">
              <a:alpha val="85000"/>
            </a:srgbClr>
          </a:solidFill>
          <a:ln/>
        </p:spPr>
      </p:sp>
      <p:sp>
        <p:nvSpPr>
          <p:cNvPr id="6" name="Text 2"/>
          <p:cNvSpPr/>
          <p:nvPr/>
        </p:nvSpPr>
        <p:spPr>
          <a:xfrm>
            <a:off x="2037993" y="1093232"/>
            <a:ext cx="7078980"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JSP Syntax and Structure</a:t>
            </a:r>
            <a:endParaRPr lang="en-US" sz="4374" dirty="0"/>
          </a:p>
        </p:txBody>
      </p:sp>
      <p:sp>
        <p:nvSpPr>
          <p:cNvPr id="7" name="Shape 3"/>
          <p:cNvSpPr/>
          <p:nvPr/>
        </p:nvSpPr>
        <p:spPr>
          <a:xfrm>
            <a:off x="2037993" y="2370773"/>
            <a:ext cx="499943" cy="499943"/>
          </a:xfrm>
          <a:prstGeom prst="roundRect">
            <a:avLst>
              <a:gd name="adj" fmla="val 20000"/>
            </a:avLst>
          </a:prstGeom>
          <a:solidFill>
            <a:srgbClr val="F7EDD4"/>
          </a:solidFill>
          <a:ln w="7620">
            <a:solidFill>
              <a:srgbClr val="DDD3BA"/>
            </a:solidFill>
            <a:prstDash val="solid"/>
          </a:ln>
        </p:spPr>
      </p:sp>
      <p:sp>
        <p:nvSpPr>
          <p:cNvPr id="8" name="Text 4"/>
          <p:cNvSpPr/>
          <p:nvPr/>
        </p:nvSpPr>
        <p:spPr>
          <a:xfrm>
            <a:off x="2213610" y="2454116"/>
            <a:ext cx="148709" cy="333256"/>
          </a:xfrm>
          <a:prstGeom prst="rect">
            <a:avLst/>
          </a:prstGeom>
          <a:noFill/>
          <a:ln/>
        </p:spPr>
        <p:txBody>
          <a:bodyPr wrap="none" rtlCol="0" anchor="t"/>
          <a:lstStyle/>
          <a:p>
            <a:pPr marL="0" indent="0" algn="ctr">
              <a:lnSpc>
                <a:spcPts val="2624"/>
              </a:lnSpc>
              <a:buNone/>
            </a:pPr>
            <a:r>
              <a:rPr lang="en-US" sz="2624" dirty="0">
                <a:solidFill>
                  <a:srgbClr val="454240"/>
                </a:solidFill>
                <a:latin typeface="Libre Baskerville" pitchFamily="34" charset="0"/>
                <a:ea typeface="Libre Baskerville" pitchFamily="34" charset="-122"/>
                <a:cs typeface="Libre Baskerville" pitchFamily="34" charset="-120"/>
              </a:rPr>
              <a:t>1</a:t>
            </a:r>
            <a:endParaRPr lang="en-US" sz="2624" dirty="0"/>
          </a:p>
        </p:txBody>
      </p:sp>
      <p:sp>
        <p:nvSpPr>
          <p:cNvPr id="9" name="Text 5"/>
          <p:cNvSpPr/>
          <p:nvPr/>
        </p:nvSpPr>
        <p:spPr>
          <a:xfrm>
            <a:off x="2760107" y="2370773"/>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Directives</a:t>
            </a:r>
            <a:endParaRPr lang="en-US" sz="2187" dirty="0"/>
          </a:p>
        </p:txBody>
      </p:sp>
      <p:sp>
        <p:nvSpPr>
          <p:cNvPr id="10" name="Text 6"/>
          <p:cNvSpPr/>
          <p:nvPr/>
        </p:nvSpPr>
        <p:spPr>
          <a:xfrm>
            <a:off x="2760107" y="2851190"/>
            <a:ext cx="4444008" cy="1666280"/>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Directives are used to provide instructions to the JSP engine. They start with &lt;%@ and end with %&gt;. For example, &lt;%@ page language="java" %&gt; specifies Java as the scripting language.</a:t>
            </a:r>
            <a:endParaRPr lang="en-US" sz="1750" dirty="0"/>
          </a:p>
        </p:txBody>
      </p:sp>
      <p:sp>
        <p:nvSpPr>
          <p:cNvPr id="11" name="Shape 7"/>
          <p:cNvSpPr/>
          <p:nvPr/>
        </p:nvSpPr>
        <p:spPr>
          <a:xfrm>
            <a:off x="7426285" y="2370773"/>
            <a:ext cx="499943" cy="499943"/>
          </a:xfrm>
          <a:prstGeom prst="roundRect">
            <a:avLst>
              <a:gd name="adj" fmla="val 20000"/>
            </a:avLst>
          </a:prstGeom>
          <a:solidFill>
            <a:srgbClr val="F7EDD4"/>
          </a:solidFill>
          <a:ln w="7620">
            <a:solidFill>
              <a:srgbClr val="DDD3BA"/>
            </a:solidFill>
            <a:prstDash val="solid"/>
          </a:ln>
        </p:spPr>
      </p:sp>
      <p:sp>
        <p:nvSpPr>
          <p:cNvPr id="12" name="Text 8"/>
          <p:cNvSpPr/>
          <p:nvPr/>
        </p:nvSpPr>
        <p:spPr>
          <a:xfrm>
            <a:off x="7573566" y="2454116"/>
            <a:ext cx="205383" cy="333256"/>
          </a:xfrm>
          <a:prstGeom prst="rect">
            <a:avLst/>
          </a:prstGeom>
          <a:noFill/>
          <a:ln/>
        </p:spPr>
        <p:txBody>
          <a:bodyPr wrap="none" rtlCol="0" anchor="t"/>
          <a:lstStyle/>
          <a:p>
            <a:pPr marL="0" indent="0" algn="ctr">
              <a:lnSpc>
                <a:spcPts val="2624"/>
              </a:lnSpc>
              <a:buNone/>
            </a:pPr>
            <a:r>
              <a:rPr lang="en-US" sz="2624" dirty="0">
                <a:solidFill>
                  <a:srgbClr val="454240"/>
                </a:solidFill>
                <a:latin typeface="Libre Baskerville" pitchFamily="34" charset="0"/>
                <a:ea typeface="Libre Baskerville" pitchFamily="34" charset="-122"/>
                <a:cs typeface="Libre Baskerville" pitchFamily="34" charset="-120"/>
              </a:rPr>
              <a:t>2</a:t>
            </a:r>
            <a:endParaRPr lang="en-US" sz="2624" dirty="0"/>
          </a:p>
        </p:txBody>
      </p:sp>
      <p:sp>
        <p:nvSpPr>
          <p:cNvPr id="13" name="Text 9"/>
          <p:cNvSpPr/>
          <p:nvPr/>
        </p:nvSpPr>
        <p:spPr>
          <a:xfrm>
            <a:off x="8148399" y="2370773"/>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Scripting Elements</a:t>
            </a:r>
            <a:endParaRPr lang="en-US" sz="2187" dirty="0"/>
          </a:p>
        </p:txBody>
      </p:sp>
      <p:sp>
        <p:nvSpPr>
          <p:cNvPr id="14" name="Text 10"/>
          <p:cNvSpPr/>
          <p:nvPr/>
        </p:nvSpPr>
        <p:spPr>
          <a:xfrm>
            <a:off x="8148399" y="2851190"/>
            <a:ext cx="4444008" cy="1666280"/>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Scripting elements allow you to embed Java code within JSP pages. They are enclosed within &lt;% and %&gt;. For instance, &lt;% out.println("Hello, world!"); %&gt; prints a message.</a:t>
            </a:r>
            <a:endParaRPr lang="en-US" sz="1750" dirty="0"/>
          </a:p>
        </p:txBody>
      </p:sp>
      <p:sp>
        <p:nvSpPr>
          <p:cNvPr id="15" name="Shape 11"/>
          <p:cNvSpPr/>
          <p:nvPr/>
        </p:nvSpPr>
        <p:spPr>
          <a:xfrm>
            <a:off x="2037993" y="4989552"/>
            <a:ext cx="499943" cy="499943"/>
          </a:xfrm>
          <a:prstGeom prst="roundRect">
            <a:avLst>
              <a:gd name="adj" fmla="val 20000"/>
            </a:avLst>
          </a:prstGeom>
          <a:solidFill>
            <a:srgbClr val="F7EDD4"/>
          </a:solidFill>
          <a:ln w="7620">
            <a:solidFill>
              <a:srgbClr val="DDD3BA"/>
            </a:solidFill>
            <a:prstDash val="solid"/>
          </a:ln>
        </p:spPr>
      </p:sp>
      <p:sp>
        <p:nvSpPr>
          <p:cNvPr id="16" name="Text 12"/>
          <p:cNvSpPr/>
          <p:nvPr/>
        </p:nvSpPr>
        <p:spPr>
          <a:xfrm>
            <a:off x="2185273" y="5072896"/>
            <a:ext cx="205383" cy="333256"/>
          </a:xfrm>
          <a:prstGeom prst="rect">
            <a:avLst/>
          </a:prstGeom>
          <a:noFill/>
          <a:ln/>
        </p:spPr>
        <p:txBody>
          <a:bodyPr wrap="none" rtlCol="0" anchor="t"/>
          <a:lstStyle/>
          <a:p>
            <a:pPr marL="0" indent="0" algn="ctr">
              <a:lnSpc>
                <a:spcPts val="2624"/>
              </a:lnSpc>
              <a:buNone/>
            </a:pPr>
            <a:r>
              <a:rPr lang="en-US" sz="2624" dirty="0">
                <a:solidFill>
                  <a:srgbClr val="454240"/>
                </a:solidFill>
                <a:latin typeface="Libre Baskerville" pitchFamily="34" charset="0"/>
                <a:ea typeface="Libre Baskerville" pitchFamily="34" charset="-122"/>
                <a:cs typeface="Libre Baskerville" pitchFamily="34" charset="-120"/>
              </a:rPr>
              <a:t>3</a:t>
            </a:r>
            <a:endParaRPr lang="en-US" sz="2624" dirty="0"/>
          </a:p>
        </p:txBody>
      </p:sp>
      <p:sp>
        <p:nvSpPr>
          <p:cNvPr id="17" name="Text 13"/>
          <p:cNvSpPr/>
          <p:nvPr/>
        </p:nvSpPr>
        <p:spPr>
          <a:xfrm>
            <a:off x="2760107" y="4989552"/>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Expressions</a:t>
            </a:r>
            <a:endParaRPr lang="en-US" sz="2187" dirty="0"/>
          </a:p>
        </p:txBody>
      </p:sp>
      <p:sp>
        <p:nvSpPr>
          <p:cNvPr id="18" name="Text 14"/>
          <p:cNvSpPr/>
          <p:nvPr/>
        </p:nvSpPr>
        <p:spPr>
          <a:xfrm>
            <a:off x="2760107" y="5469969"/>
            <a:ext cx="4444008" cy="1666280"/>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Expressions are used to insert the values of Java expressions into the HTML output. They are enclosed within &lt;%= and %&gt;. For example, &lt;%= new java.util.Date() %&gt; displays the current date.</a:t>
            </a:r>
            <a:endParaRPr lang="en-US" sz="1750" dirty="0"/>
          </a:p>
        </p:txBody>
      </p:sp>
      <p:sp>
        <p:nvSpPr>
          <p:cNvPr id="19" name="Shape 15"/>
          <p:cNvSpPr/>
          <p:nvPr/>
        </p:nvSpPr>
        <p:spPr>
          <a:xfrm>
            <a:off x="7426285" y="4989552"/>
            <a:ext cx="499943" cy="499943"/>
          </a:xfrm>
          <a:prstGeom prst="roundRect">
            <a:avLst>
              <a:gd name="adj" fmla="val 20000"/>
            </a:avLst>
          </a:prstGeom>
          <a:solidFill>
            <a:srgbClr val="F7EDD4"/>
          </a:solidFill>
          <a:ln w="7620">
            <a:solidFill>
              <a:srgbClr val="DDD3BA"/>
            </a:solidFill>
            <a:prstDash val="solid"/>
          </a:ln>
        </p:spPr>
      </p:sp>
      <p:sp>
        <p:nvSpPr>
          <p:cNvPr id="20" name="Text 16"/>
          <p:cNvSpPr/>
          <p:nvPr/>
        </p:nvSpPr>
        <p:spPr>
          <a:xfrm>
            <a:off x="7578685" y="5072896"/>
            <a:ext cx="195024" cy="333256"/>
          </a:xfrm>
          <a:prstGeom prst="rect">
            <a:avLst/>
          </a:prstGeom>
          <a:noFill/>
          <a:ln/>
        </p:spPr>
        <p:txBody>
          <a:bodyPr wrap="none" rtlCol="0" anchor="t"/>
          <a:lstStyle/>
          <a:p>
            <a:pPr marL="0" indent="0" algn="ctr">
              <a:lnSpc>
                <a:spcPts val="2624"/>
              </a:lnSpc>
              <a:buNone/>
            </a:pPr>
            <a:r>
              <a:rPr lang="en-US" sz="2624" dirty="0">
                <a:solidFill>
                  <a:srgbClr val="454240"/>
                </a:solidFill>
                <a:latin typeface="Libre Baskerville" pitchFamily="34" charset="0"/>
                <a:ea typeface="Libre Baskerville" pitchFamily="34" charset="-122"/>
                <a:cs typeface="Libre Baskerville" pitchFamily="34" charset="-120"/>
              </a:rPr>
              <a:t>4</a:t>
            </a:r>
            <a:endParaRPr lang="en-US" sz="2624" dirty="0"/>
          </a:p>
        </p:txBody>
      </p:sp>
      <p:sp>
        <p:nvSpPr>
          <p:cNvPr id="21" name="Text 17"/>
          <p:cNvSpPr/>
          <p:nvPr/>
        </p:nvSpPr>
        <p:spPr>
          <a:xfrm>
            <a:off x="8148399" y="4989552"/>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JSP Tags</a:t>
            </a:r>
            <a:endParaRPr lang="en-US" sz="2187" dirty="0"/>
          </a:p>
        </p:txBody>
      </p:sp>
      <p:sp>
        <p:nvSpPr>
          <p:cNvPr id="22" name="Text 18"/>
          <p:cNvSpPr/>
          <p:nvPr/>
        </p:nvSpPr>
        <p:spPr>
          <a:xfrm>
            <a:off x="8148399" y="5469969"/>
            <a:ext cx="4444008" cy="1666280"/>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JSP tags are special tags that provide functionality for common tasks, such as accessing data, controlling page flow, and including other files. Some standard tags include &lt;jsp:include&gt; and &lt;jsp:forward&gt;.</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430"/>
            </a:avLst>
          </a:prstGeom>
          <a:solidFill>
            <a:srgbClr val="FFFDFA">
              <a:alpha val="85000"/>
            </a:srgbClr>
          </a:solidFill>
          <a:ln/>
        </p:spPr>
      </p:sp>
      <p:sp>
        <p:nvSpPr>
          <p:cNvPr id="6" name="Text 2"/>
          <p:cNvSpPr/>
          <p:nvPr/>
        </p:nvSpPr>
        <p:spPr>
          <a:xfrm>
            <a:off x="2037993" y="991910"/>
            <a:ext cx="8085892"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JSP Lifecycle and Processing</a:t>
            </a:r>
            <a:endParaRPr lang="en-US" sz="4374" dirty="0"/>
          </a:p>
        </p:txBody>
      </p:sp>
      <p:sp>
        <p:nvSpPr>
          <p:cNvPr id="7" name="Shape 3"/>
          <p:cNvSpPr/>
          <p:nvPr/>
        </p:nvSpPr>
        <p:spPr>
          <a:xfrm>
            <a:off x="2349103" y="2019538"/>
            <a:ext cx="44410" cy="5218152"/>
          </a:xfrm>
          <a:prstGeom prst="roundRect">
            <a:avLst>
              <a:gd name="adj" fmla="val 225151"/>
            </a:avLst>
          </a:prstGeom>
          <a:solidFill>
            <a:srgbClr val="DDD3BA"/>
          </a:solidFill>
          <a:ln/>
        </p:spPr>
      </p:sp>
      <p:sp>
        <p:nvSpPr>
          <p:cNvPr id="8" name="Shape 4"/>
          <p:cNvSpPr/>
          <p:nvPr/>
        </p:nvSpPr>
        <p:spPr>
          <a:xfrm>
            <a:off x="2621220" y="2497157"/>
            <a:ext cx="777597" cy="44410"/>
          </a:xfrm>
          <a:prstGeom prst="roundRect">
            <a:avLst>
              <a:gd name="adj" fmla="val 225151"/>
            </a:avLst>
          </a:prstGeom>
          <a:solidFill>
            <a:srgbClr val="DDD3BA"/>
          </a:solidFill>
          <a:ln/>
        </p:spPr>
      </p:sp>
      <p:sp>
        <p:nvSpPr>
          <p:cNvPr id="9" name="Shape 5"/>
          <p:cNvSpPr/>
          <p:nvPr/>
        </p:nvSpPr>
        <p:spPr>
          <a:xfrm>
            <a:off x="2121277" y="2269450"/>
            <a:ext cx="499943" cy="499943"/>
          </a:xfrm>
          <a:prstGeom prst="roundRect">
            <a:avLst>
              <a:gd name="adj" fmla="val 20000"/>
            </a:avLst>
          </a:prstGeom>
          <a:solidFill>
            <a:srgbClr val="F7EDD4"/>
          </a:solidFill>
          <a:ln w="7620">
            <a:solidFill>
              <a:srgbClr val="DDD3BA"/>
            </a:solidFill>
            <a:prstDash val="solid"/>
          </a:ln>
        </p:spPr>
      </p:sp>
      <p:sp>
        <p:nvSpPr>
          <p:cNvPr id="10" name="Text 6"/>
          <p:cNvSpPr/>
          <p:nvPr/>
        </p:nvSpPr>
        <p:spPr>
          <a:xfrm>
            <a:off x="2296894" y="2352794"/>
            <a:ext cx="148709" cy="333256"/>
          </a:xfrm>
          <a:prstGeom prst="rect">
            <a:avLst/>
          </a:prstGeom>
          <a:noFill/>
          <a:ln/>
        </p:spPr>
        <p:txBody>
          <a:bodyPr wrap="none" rtlCol="0" anchor="t"/>
          <a:lstStyle/>
          <a:p>
            <a:pPr marL="0" indent="0" algn="ctr">
              <a:lnSpc>
                <a:spcPts val="2624"/>
              </a:lnSpc>
              <a:buNone/>
            </a:pPr>
            <a:r>
              <a:rPr lang="en-US" sz="2624" dirty="0">
                <a:solidFill>
                  <a:srgbClr val="454240"/>
                </a:solidFill>
                <a:latin typeface="Libre Baskerville" pitchFamily="34" charset="0"/>
                <a:ea typeface="Libre Baskerville" pitchFamily="34" charset="-122"/>
                <a:cs typeface="Libre Baskerville" pitchFamily="34" charset="-120"/>
              </a:rPr>
              <a:t>1</a:t>
            </a:r>
            <a:endParaRPr lang="en-US" sz="2624" dirty="0"/>
          </a:p>
        </p:txBody>
      </p:sp>
      <p:sp>
        <p:nvSpPr>
          <p:cNvPr id="11" name="Text 7"/>
          <p:cNvSpPr/>
          <p:nvPr/>
        </p:nvSpPr>
        <p:spPr>
          <a:xfrm>
            <a:off x="3593306" y="2241709"/>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Translation</a:t>
            </a:r>
            <a:endParaRPr lang="en-US" sz="2187" dirty="0"/>
          </a:p>
        </p:txBody>
      </p:sp>
      <p:sp>
        <p:nvSpPr>
          <p:cNvPr id="12" name="Text 8"/>
          <p:cNvSpPr/>
          <p:nvPr/>
        </p:nvSpPr>
        <p:spPr>
          <a:xfrm>
            <a:off x="3593306" y="2722126"/>
            <a:ext cx="8999101" cy="666512"/>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The JSP engine translates the JSP file into a servlet class. This class handles the request processing and response generation.</a:t>
            </a:r>
            <a:endParaRPr lang="en-US" sz="1750" dirty="0"/>
          </a:p>
        </p:txBody>
      </p:sp>
      <p:sp>
        <p:nvSpPr>
          <p:cNvPr id="13" name="Shape 9"/>
          <p:cNvSpPr/>
          <p:nvPr/>
        </p:nvSpPr>
        <p:spPr>
          <a:xfrm>
            <a:off x="2621220" y="4310598"/>
            <a:ext cx="777597" cy="44410"/>
          </a:xfrm>
          <a:prstGeom prst="roundRect">
            <a:avLst>
              <a:gd name="adj" fmla="val 225151"/>
            </a:avLst>
          </a:prstGeom>
          <a:solidFill>
            <a:srgbClr val="DDD3BA"/>
          </a:solidFill>
          <a:ln/>
        </p:spPr>
      </p:sp>
      <p:sp>
        <p:nvSpPr>
          <p:cNvPr id="14" name="Shape 10"/>
          <p:cNvSpPr/>
          <p:nvPr/>
        </p:nvSpPr>
        <p:spPr>
          <a:xfrm>
            <a:off x="2121277" y="4082891"/>
            <a:ext cx="499943" cy="499943"/>
          </a:xfrm>
          <a:prstGeom prst="roundRect">
            <a:avLst>
              <a:gd name="adj" fmla="val 20000"/>
            </a:avLst>
          </a:prstGeom>
          <a:solidFill>
            <a:srgbClr val="F7EDD4"/>
          </a:solidFill>
          <a:ln w="7620">
            <a:solidFill>
              <a:srgbClr val="DDD3BA"/>
            </a:solidFill>
            <a:prstDash val="solid"/>
          </a:ln>
        </p:spPr>
      </p:sp>
      <p:sp>
        <p:nvSpPr>
          <p:cNvPr id="15" name="Text 11"/>
          <p:cNvSpPr/>
          <p:nvPr/>
        </p:nvSpPr>
        <p:spPr>
          <a:xfrm>
            <a:off x="2268557" y="4166235"/>
            <a:ext cx="205383" cy="333256"/>
          </a:xfrm>
          <a:prstGeom prst="rect">
            <a:avLst/>
          </a:prstGeom>
          <a:noFill/>
          <a:ln/>
        </p:spPr>
        <p:txBody>
          <a:bodyPr wrap="none" rtlCol="0" anchor="t"/>
          <a:lstStyle/>
          <a:p>
            <a:pPr marL="0" indent="0" algn="ctr">
              <a:lnSpc>
                <a:spcPts val="2624"/>
              </a:lnSpc>
              <a:buNone/>
            </a:pPr>
            <a:r>
              <a:rPr lang="en-US" sz="2624" dirty="0">
                <a:solidFill>
                  <a:srgbClr val="454240"/>
                </a:solidFill>
                <a:latin typeface="Libre Baskerville" pitchFamily="34" charset="0"/>
                <a:ea typeface="Libre Baskerville" pitchFamily="34" charset="-122"/>
                <a:cs typeface="Libre Baskerville" pitchFamily="34" charset="-120"/>
              </a:rPr>
              <a:t>2</a:t>
            </a:r>
            <a:endParaRPr lang="en-US" sz="2624" dirty="0"/>
          </a:p>
        </p:txBody>
      </p:sp>
      <p:sp>
        <p:nvSpPr>
          <p:cNvPr id="16" name="Text 12"/>
          <p:cNvSpPr/>
          <p:nvPr/>
        </p:nvSpPr>
        <p:spPr>
          <a:xfrm>
            <a:off x="3593306" y="4055150"/>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Compilation</a:t>
            </a:r>
            <a:endParaRPr lang="en-US" sz="2187" dirty="0"/>
          </a:p>
        </p:txBody>
      </p:sp>
      <p:sp>
        <p:nvSpPr>
          <p:cNvPr id="17" name="Text 13"/>
          <p:cNvSpPr/>
          <p:nvPr/>
        </p:nvSpPr>
        <p:spPr>
          <a:xfrm>
            <a:off x="3593306" y="4535567"/>
            <a:ext cx="8999101" cy="666512"/>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The servlet class is compiled into bytecode. This process ensures the code is ready for execution on the server.</a:t>
            </a:r>
            <a:endParaRPr lang="en-US" sz="1750" dirty="0"/>
          </a:p>
        </p:txBody>
      </p:sp>
      <p:sp>
        <p:nvSpPr>
          <p:cNvPr id="18" name="Shape 14"/>
          <p:cNvSpPr/>
          <p:nvPr/>
        </p:nvSpPr>
        <p:spPr>
          <a:xfrm>
            <a:off x="2621220" y="6124039"/>
            <a:ext cx="777597" cy="44410"/>
          </a:xfrm>
          <a:prstGeom prst="roundRect">
            <a:avLst>
              <a:gd name="adj" fmla="val 225151"/>
            </a:avLst>
          </a:prstGeom>
          <a:solidFill>
            <a:srgbClr val="DDD3BA"/>
          </a:solidFill>
          <a:ln/>
        </p:spPr>
      </p:sp>
      <p:sp>
        <p:nvSpPr>
          <p:cNvPr id="19" name="Shape 15"/>
          <p:cNvSpPr/>
          <p:nvPr/>
        </p:nvSpPr>
        <p:spPr>
          <a:xfrm>
            <a:off x="2121277" y="5896332"/>
            <a:ext cx="499943" cy="499943"/>
          </a:xfrm>
          <a:prstGeom prst="roundRect">
            <a:avLst>
              <a:gd name="adj" fmla="val 20000"/>
            </a:avLst>
          </a:prstGeom>
          <a:solidFill>
            <a:srgbClr val="F7EDD4"/>
          </a:solidFill>
          <a:ln w="7620">
            <a:solidFill>
              <a:srgbClr val="DDD3BA"/>
            </a:solidFill>
            <a:prstDash val="solid"/>
          </a:ln>
        </p:spPr>
      </p:sp>
      <p:sp>
        <p:nvSpPr>
          <p:cNvPr id="20" name="Text 16"/>
          <p:cNvSpPr/>
          <p:nvPr/>
        </p:nvSpPr>
        <p:spPr>
          <a:xfrm>
            <a:off x="2268557" y="5979676"/>
            <a:ext cx="205383" cy="333256"/>
          </a:xfrm>
          <a:prstGeom prst="rect">
            <a:avLst/>
          </a:prstGeom>
          <a:noFill/>
          <a:ln/>
        </p:spPr>
        <p:txBody>
          <a:bodyPr wrap="none" rtlCol="0" anchor="t"/>
          <a:lstStyle/>
          <a:p>
            <a:pPr marL="0" indent="0" algn="ctr">
              <a:lnSpc>
                <a:spcPts val="2624"/>
              </a:lnSpc>
              <a:buNone/>
            </a:pPr>
            <a:r>
              <a:rPr lang="en-US" sz="2624" dirty="0">
                <a:solidFill>
                  <a:srgbClr val="454240"/>
                </a:solidFill>
                <a:latin typeface="Libre Baskerville" pitchFamily="34" charset="0"/>
                <a:ea typeface="Libre Baskerville" pitchFamily="34" charset="-122"/>
                <a:cs typeface="Libre Baskerville" pitchFamily="34" charset="-120"/>
              </a:rPr>
              <a:t>3</a:t>
            </a:r>
            <a:endParaRPr lang="en-US" sz="2624" dirty="0"/>
          </a:p>
        </p:txBody>
      </p:sp>
      <p:sp>
        <p:nvSpPr>
          <p:cNvPr id="21" name="Text 17"/>
          <p:cNvSpPr/>
          <p:nvPr/>
        </p:nvSpPr>
        <p:spPr>
          <a:xfrm>
            <a:off x="3593306" y="5868591"/>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Execution</a:t>
            </a:r>
            <a:endParaRPr lang="en-US" sz="2187" dirty="0"/>
          </a:p>
        </p:txBody>
      </p:sp>
      <p:sp>
        <p:nvSpPr>
          <p:cNvPr id="22" name="Text 18"/>
          <p:cNvSpPr/>
          <p:nvPr/>
        </p:nvSpPr>
        <p:spPr>
          <a:xfrm>
            <a:off x="3593306" y="6349008"/>
            <a:ext cx="8999101" cy="666512"/>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The compiled servlet class is loaded into memory and executed when a user requests the JSP page. The servlet processes the request and generates the HTML response.</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430"/>
            </a:avLst>
          </a:prstGeom>
          <a:solidFill>
            <a:srgbClr val="FFFDFA">
              <a:alpha val="85000"/>
            </a:srgbClr>
          </a:solidFill>
          <a:ln/>
        </p:spPr>
      </p:sp>
      <p:sp>
        <p:nvSpPr>
          <p:cNvPr id="6" name="Text 2"/>
          <p:cNvSpPr/>
          <p:nvPr/>
        </p:nvSpPr>
        <p:spPr>
          <a:xfrm>
            <a:off x="2037993" y="1183124"/>
            <a:ext cx="10554414" cy="1388745"/>
          </a:xfrm>
          <a:prstGeom prst="rect">
            <a:avLst/>
          </a:prstGeom>
          <a:noFill/>
          <a:ln/>
        </p:spPr>
        <p:txBody>
          <a:bodyPr wrap="squar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JSP Directives and Scripting Elements</a:t>
            </a:r>
            <a:endParaRPr lang="en-US" sz="4374" dirty="0"/>
          </a:p>
        </p:txBody>
      </p:sp>
      <p:sp>
        <p:nvSpPr>
          <p:cNvPr id="7" name="Shape 3"/>
          <p:cNvSpPr/>
          <p:nvPr/>
        </p:nvSpPr>
        <p:spPr>
          <a:xfrm>
            <a:off x="2037993" y="2905125"/>
            <a:ext cx="10554414" cy="4141351"/>
          </a:xfrm>
          <a:prstGeom prst="roundRect">
            <a:avLst>
              <a:gd name="adj" fmla="val 2414"/>
            </a:avLst>
          </a:prstGeom>
          <a:noFill/>
          <a:ln w="7620">
            <a:solidFill>
              <a:srgbClr val="000000">
                <a:alpha val="8000"/>
              </a:srgbClr>
            </a:solidFill>
            <a:prstDash val="solid"/>
          </a:ln>
        </p:spPr>
      </p:sp>
      <p:sp>
        <p:nvSpPr>
          <p:cNvPr id="8" name="Shape 4"/>
          <p:cNvSpPr/>
          <p:nvPr/>
        </p:nvSpPr>
        <p:spPr>
          <a:xfrm>
            <a:off x="2045613" y="2912745"/>
            <a:ext cx="10538103" cy="614958"/>
          </a:xfrm>
          <a:prstGeom prst="rect">
            <a:avLst/>
          </a:prstGeom>
          <a:solidFill>
            <a:srgbClr val="FFFFFF">
              <a:alpha val="4000"/>
            </a:srgbClr>
          </a:solidFill>
          <a:ln/>
        </p:spPr>
      </p:sp>
      <p:sp>
        <p:nvSpPr>
          <p:cNvPr id="9" name="Text 5"/>
          <p:cNvSpPr/>
          <p:nvPr/>
        </p:nvSpPr>
        <p:spPr>
          <a:xfrm>
            <a:off x="2268855" y="3053596"/>
            <a:ext cx="3064193" cy="333256"/>
          </a:xfrm>
          <a:prstGeom prst="rect">
            <a:avLst/>
          </a:prstGeom>
          <a:noFill/>
          <a:ln/>
        </p:spPr>
        <p:txBody>
          <a:bodyPr wrap="non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Directive</a:t>
            </a:r>
            <a:endParaRPr lang="en-US" sz="1750" dirty="0"/>
          </a:p>
        </p:txBody>
      </p:sp>
      <p:sp>
        <p:nvSpPr>
          <p:cNvPr id="10" name="Text 6"/>
          <p:cNvSpPr/>
          <p:nvPr/>
        </p:nvSpPr>
        <p:spPr>
          <a:xfrm>
            <a:off x="5785009" y="3053596"/>
            <a:ext cx="3060383" cy="333256"/>
          </a:xfrm>
          <a:prstGeom prst="rect">
            <a:avLst/>
          </a:prstGeom>
          <a:noFill/>
          <a:ln/>
        </p:spPr>
        <p:txBody>
          <a:bodyPr wrap="non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Purpose</a:t>
            </a:r>
            <a:endParaRPr lang="en-US" sz="1750" dirty="0"/>
          </a:p>
        </p:txBody>
      </p:sp>
      <p:sp>
        <p:nvSpPr>
          <p:cNvPr id="11" name="Text 7"/>
          <p:cNvSpPr/>
          <p:nvPr/>
        </p:nvSpPr>
        <p:spPr>
          <a:xfrm>
            <a:off x="9297353" y="3053596"/>
            <a:ext cx="3064193" cy="333256"/>
          </a:xfrm>
          <a:prstGeom prst="rect">
            <a:avLst/>
          </a:prstGeom>
          <a:noFill/>
          <a:ln/>
        </p:spPr>
        <p:txBody>
          <a:bodyPr wrap="non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Example</a:t>
            </a:r>
            <a:endParaRPr lang="en-US" sz="1750" dirty="0"/>
          </a:p>
        </p:txBody>
      </p:sp>
      <p:sp>
        <p:nvSpPr>
          <p:cNvPr id="12" name="Shape 8"/>
          <p:cNvSpPr/>
          <p:nvPr/>
        </p:nvSpPr>
        <p:spPr>
          <a:xfrm>
            <a:off x="2045613" y="3527703"/>
            <a:ext cx="10538103" cy="1281470"/>
          </a:xfrm>
          <a:prstGeom prst="rect">
            <a:avLst/>
          </a:prstGeom>
          <a:solidFill>
            <a:srgbClr val="000000">
              <a:alpha val="4000"/>
            </a:srgbClr>
          </a:solidFill>
          <a:ln/>
        </p:spPr>
      </p:sp>
      <p:sp>
        <p:nvSpPr>
          <p:cNvPr id="13" name="Text 9"/>
          <p:cNvSpPr/>
          <p:nvPr/>
        </p:nvSpPr>
        <p:spPr>
          <a:xfrm>
            <a:off x="2268855" y="3668554"/>
            <a:ext cx="3064193" cy="333256"/>
          </a:xfrm>
          <a:prstGeom prst="rect">
            <a:avLst/>
          </a:prstGeom>
          <a:noFill/>
          <a:ln/>
        </p:spPr>
        <p:txBody>
          <a:bodyPr wrap="non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&lt;%@ page %&gt;</a:t>
            </a:r>
            <a:endParaRPr lang="en-US" sz="1750" dirty="0"/>
          </a:p>
        </p:txBody>
      </p:sp>
      <p:sp>
        <p:nvSpPr>
          <p:cNvPr id="14" name="Text 10"/>
          <p:cNvSpPr/>
          <p:nvPr/>
        </p:nvSpPr>
        <p:spPr>
          <a:xfrm>
            <a:off x="5785009" y="3668554"/>
            <a:ext cx="3060383" cy="999768"/>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Specifies page-level attributes, such as language, import, and error page.</a:t>
            </a:r>
            <a:endParaRPr lang="en-US" sz="1750" dirty="0"/>
          </a:p>
        </p:txBody>
      </p:sp>
      <p:sp>
        <p:nvSpPr>
          <p:cNvPr id="15" name="Text 11"/>
          <p:cNvSpPr/>
          <p:nvPr/>
        </p:nvSpPr>
        <p:spPr>
          <a:xfrm>
            <a:off x="9297353" y="3668554"/>
            <a:ext cx="3064193" cy="666512"/>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&lt;%@ page language="java" import="java.util.*" %&gt;</a:t>
            </a:r>
            <a:endParaRPr lang="en-US" sz="1750" dirty="0"/>
          </a:p>
        </p:txBody>
      </p:sp>
      <p:sp>
        <p:nvSpPr>
          <p:cNvPr id="16" name="Shape 12"/>
          <p:cNvSpPr/>
          <p:nvPr/>
        </p:nvSpPr>
        <p:spPr>
          <a:xfrm>
            <a:off x="2045613" y="4809173"/>
            <a:ext cx="10538103" cy="948214"/>
          </a:xfrm>
          <a:prstGeom prst="rect">
            <a:avLst/>
          </a:prstGeom>
          <a:solidFill>
            <a:srgbClr val="FFFFFF">
              <a:alpha val="4000"/>
            </a:srgbClr>
          </a:solidFill>
          <a:ln/>
        </p:spPr>
      </p:sp>
      <p:sp>
        <p:nvSpPr>
          <p:cNvPr id="17" name="Text 13"/>
          <p:cNvSpPr/>
          <p:nvPr/>
        </p:nvSpPr>
        <p:spPr>
          <a:xfrm>
            <a:off x="2268855" y="4950023"/>
            <a:ext cx="3064193" cy="333256"/>
          </a:xfrm>
          <a:prstGeom prst="rect">
            <a:avLst/>
          </a:prstGeom>
          <a:noFill/>
          <a:ln/>
        </p:spPr>
        <p:txBody>
          <a:bodyPr wrap="non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&lt;%@ include %&gt;</a:t>
            </a:r>
            <a:endParaRPr lang="en-US" sz="1750" dirty="0"/>
          </a:p>
        </p:txBody>
      </p:sp>
      <p:sp>
        <p:nvSpPr>
          <p:cNvPr id="18" name="Text 14"/>
          <p:cNvSpPr/>
          <p:nvPr/>
        </p:nvSpPr>
        <p:spPr>
          <a:xfrm>
            <a:off x="5785009" y="4950023"/>
            <a:ext cx="3060383" cy="666512"/>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Includes another file at compile time.</a:t>
            </a:r>
            <a:endParaRPr lang="en-US" sz="1750" dirty="0"/>
          </a:p>
        </p:txBody>
      </p:sp>
      <p:sp>
        <p:nvSpPr>
          <p:cNvPr id="19" name="Text 15"/>
          <p:cNvSpPr/>
          <p:nvPr/>
        </p:nvSpPr>
        <p:spPr>
          <a:xfrm>
            <a:off x="9297353" y="4950023"/>
            <a:ext cx="3064193" cy="666512"/>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&lt;%@ include file="header.jsp" %&gt;</a:t>
            </a:r>
            <a:endParaRPr lang="en-US" sz="1750" dirty="0"/>
          </a:p>
        </p:txBody>
      </p:sp>
      <p:sp>
        <p:nvSpPr>
          <p:cNvPr id="20" name="Shape 16"/>
          <p:cNvSpPr/>
          <p:nvPr/>
        </p:nvSpPr>
        <p:spPr>
          <a:xfrm>
            <a:off x="2045613" y="5757386"/>
            <a:ext cx="10538103" cy="1281470"/>
          </a:xfrm>
          <a:prstGeom prst="rect">
            <a:avLst/>
          </a:prstGeom>
          <a:solidFill>
            <a:srgbClr val="000000">
              <a:alpha val="4000"/>
            </a:srgbClr>
          </a:solidFill>
          <a:ln/>
        </p:spPr>
      </p:sp>
      <p:sp>
        <p:nvSpPr>
          <p:cNvPr id="21" name="Text 17"/>
          <p:cNvSpPr/>
          <p:nvPr/>
        </p:nvSpPr>
        <p:spPr>
          <a:xfrm>
            <a:off x="2268855" y="5898237"/>
            <a:ext cx="3064193" cy="333256"/>
          </a:xfrm>
          <a:prstGeom prst="rect">
            <a:avLst/>
          </a:prstGeom>
          <a:noFill/>
          <a:ln/>
        </p:spPr>
        <p:txBody>
          <a:bodyPr wrap="non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&lt;%@ taglib %&gt;</a:t>
            </a:r>
            <a:endParaRPr lang="en-US" sz="1750" dirty="0"/>
          </a:p>
        </p:txBody>
      </p:sp>
      <p:sp>
        <p:nvSpPr>
          <p:cNvPr id="22" name="Text 18"/>
          <p:cNvSpPr/>
          <p:nvPr/>
        </p:nvSpPr>
        <p:spPr>
          <a:xfrm>
            <a:off x="5785009" y="5898237"/>
            <a:ext cx="3060383" cy="333256"/>
          </a:xfrm>
          <a:prstGeom prst="rect">
            <a:avLst/>
          </a:prstGeom>
          <a:noFill/>
          <a:ln/>
        </p:spPr>
        <p:txBody>
          <a:bodyPr wrap="non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Declares a custom tag library.</a:t>
            </a:r>
            <a:endParaRPr lang="en-US" sz="1750" dirty="0"/>
          </a:p>
        </p:txBody>
      </p:sp>
      <p:sp>
        <p:nvSpPr>
          <p:cNvPr id="23" name="Text 19"/>
          <p:cNvSpPr/>
          <p:nvPr/>
        </p:nvSpPr>
        <p:spPr>
          <a:xfrm>
            <a:off x="9297353" y="5898237"/>
            <a:ext cx="3064193" cy="999768"/>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&lt;%@ taglib prefix="c" uri="http://java.sun.com/jsp/jstl/core" %&gt;</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430"/>
            </a:avLst>
          </a:prstGeom>
          <a:solidFill>
            <a:srgbClr val="FFFDFA">
              <a:alpha val="85000"/>
            </a:srgbClr>
          </a:solidFill>
          <a:ln/>
        </p:spPr>
      </p:sp>
      <p:sp>
        <p:nvSpPr>
          <p:cNvPr id="6" name="Text 2"/>
          <p:cNvSpPr/>
          <p:nvPr/>
        </p:nvSpPr>
        <p:spPr>
          <a:xfrm>
            <a:off x="2037993" y="1155740"/>
            <a:ext cx="8480822"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JSP Expression Language (EL)</a:t>
            </a:r>
            <a:endParaRPr lang="en-US" sz="4374" dirty="0"/>
          </a:p>
        </p:txBody>
      </p:sp>
      <p:sp>
        <p:nvSpPr>
          <p:cNvPr id="7" name="Text 3"/>
          <p:cNvSpPr/>
          <p:nvPr/>
        </p:nvSpPr>
        <p:spPr>
          <a:xfrm>
            <a:off x="2037993" y="2405539"/>
            <a:ext cx="277749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EL Syntax</a:t>
            </a:r>
            <a:endParaRPr lang="en-US" sz="2187" dirty="0"/>
          </a:p>
        </p:txBody>
      </p:sp>
      <p:sp>
        <p:nvSpPr>
          <p:cNvPr id="8" name="Text 4"/>
          <p:cNvSpPr/>
          <p:nvPr/>
        </p:nvSpPr>
        <p:spPr>
          <a:xfrm>
            <a:off x="2037993" y="2974896"/>
            <a:ext cx="3156347" cy="666512"/>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EL expressions are enclosed within ${ and }.</a:t>
            </a:r>
            <a:endParaRPr lang="en-US" sz="1750" dirty="0"/>
          </a:p>
        </p:txBody>
      </p:sp>
      <p:sp>
        <p:nvSpPr>
          <p:cNvPr id="9" name="Text 5"/>
          <p:cNvSpPr/>
          <p:nvPr/>
        </p:nvSpPr>
        <p:spPr>
          <a:xfrm>
            <a:off x="2393394" y="3841313"/>
            <a:ext cx="2800945"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454240"/>
                </a:solidFill>
                <a:latin typeface="DM Sans" pitchFamily="34" charset="0"/>
                <a:ea typeface="DM Sans" pitchFamily="34" charset="-122"/>
                <a:cs typeface="DM Sans" pitchFamily="34" charset="-120"/>
              </a:rPr>
              <a:t>Simple expressions: ${variable}</a:t>
            </a:r>
            <a:endParaRPr lang="en-US" sz="1750" dirty="0"/>
          </a:p>
        </p:txBody>
      </p:sp>
      <p:sp>
        <p:nvSpPr>
          <p:cNvPr id="10" name="Text 6"/>
          <p:cNvSpPr/>
          <p:nvPr/>
        </p:nvSpPr>
        <p:spPr>
          <a:xfrm>
            <a:off x="2393394" y="4585573"/>
            <a:ext cx="2800945"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454240"/>
                </a:solidFill>
                <a:latin typeface="DM Sans" pitchFamily="34" charset="0"/>
                <a:ea typeface="DM Sans" pitchFamily="34" charset="-122"/>
                <a:cs typeface="DM Sans" pitchFamily="34" charset="-120"/>
              </a:rPr>
              <a:t>Arithmetic expressions: ${1 + 2}</a:t>
            </a:r>
            <a:endParaRPr lang="en-US" sz="1750" dirty="0"/>
          </a:p>
        </p:txBody>
      </p:sp>
      <p:sp>
        <p:nvSpPr>
          <p:cNvPr id="11" name="Text 7"/>
          <p:cNvSpPr/>
          <p:nvPr/>
        </p:nvSpPr>
        <p:spPr>
          <a:xfrm>
            <a:off x="2393394" y="5329833"/>
            <a:ext cx="2800945"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454240"/>
                </a:solidFill>
                <a:latin typeface="DM Sans" pitchFamily="34" charset="0"/>
                <a:ea typeface="DM Sans" pitchFamily="34" charset="-122"/>
                <a:cs typeface="DM Sans" pitchFamily="34" charset="-120"/>
              </a:rPr>
              <a:t>Relational expressions: ${age &gt; 18}</a:t>
            </a:r>
            <a:endParaRPr lang="en-US" sz="1750" dirty="0"/>
          </a:p>
        </p:txBody>
      </p:sp>
      <p:sp>
        <p:nvSpPr>
          <p:cNvPr id="12" name="Text 8"/>
          <p:cNvSpPr/>
          <p:nvPr/>
        </p:nvSpPr>
        <p:spPr>
          <a:xfrm>
            <a:off x="5743932" y="2405539"/>
            <a:ext cx="277749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EL Objects</a:t>
            </a:r>
            <a:endParaRPr lang="en-US" sz="2187" dirty="0"/>
          </a:p>
        </p:txBody>
      </p:sp>
      <p:sp>
        <p:nvSpPr>
          <p:cNvPr id="13" name="Text 9"/>
          <p:cNvSpPr/>
          <p:nvPr/>
        </p:nvSpPr>
        <p:spPr>
          <a:xfrm>
            <a:off x="5743932" y="2974896"/>
            <a:ext cx="3156347" cy="2332792"/>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EL provides access to implicit objects, such as request, session, and application. These objects provide access to request parameters, session attributes, and application scope data.</a:t>
            </a:r>
            <a:endParaRPr lang="en-US" sz="1750" dirty="0"/>
          </a:p>
        </p:txBody>
      </p:sp>
      <p:sp>
        <p:nvSpPr>
          <p:cNvPr id="14" name="Text 10"/>
          <p:cNvSpPr/>
          <p:nvPr/>
        </p:nvSpPr>
        <p:spPr>
          <a:xfrm>
            <a:off x="6099334" y="5507593"/>
            <a:ext cx="2800945"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454240"/>
                </a:solidFill>
                <a:latin typeface="DM Sans" pitchFamily="34" charset="0"/>
                <a:ea typeface="DM Sans" pitchFamily="34" charset="-122"/>
                <a:cs typeface="DM Sans" pitchFamily="34" charset="-120"/>
              </a:rPr>
              <a:t>${requestScope.username}</a:t>
            </a:r>
            <a:endParaRPr lang="en-US" sz="1750" dirty="0"/>
          </a:p>
        </p:txBody>
      </p:sp>
      <p:sp>
        <p:nvSpPr>
          <p:cNvPr id="15" name="Text 11"/>
          <p:cNvSpPr/>
          <p:nvPr/>
        </p:nvSpPr>
        <p:spPr>
          <a:xfrm>
            <a:off x="6099334" y="6251853"/>
            <a:ext cx="2800945"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454240"/>
                </a:solidFill>
                <a:latin typeface="DM Sans" pitchFamily="34" charset="0"/>
                <a:ea typeface="DM Sans" pitchFamily="34" charset="-122"/>
                <a:cs typeface="DM Sans" pitchFamily="34" charset="-120"/>
              </a:rPr>
              <a:t>${sessionScope.cart}</a:t>
            </a:r>
            <a:endParaRPr lang="en-US" sz="1750" dirty="0"/>
          </a:p>
        </p:txBody>
      </p:sp>
      <p:sp>
        <p:nvSpPr>
          <p:cNvPr id="16" name="Text 12"/>
          <p:cNvSpPr/>
          <p:nvPr/>
        </p:nvSpPr>
        <p:spPr>
          <a:xfrm>
            <a:off x="6099334" y="6662857"/>
            <a:ext cx="2800945"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454240"/>
                </a:solidFill>
                <a:latin typeface="DM Sans" pitchFamily="34" charset="0"/>
                <a:ea typeface="DM Sans" pitchFamily="34" charset="-122"/>
                <a:cs typeface="DM Sans" pitchFamily="34" charset="-120"/>
              </a:rPr>
              <a:t>${applicationScope.count}</a:t>
            </a:r>
            <a:endParaRPr lang="en-US" sz="1750" dirty="0"/>
          </a:p>
        </p:txBody>
      </p:sp>
      <p:sp>
        <p:nvSpPr>
          <p:cNvPr id="17" name="Text 13"/>
          <p:cNvSpPr/>
          <p:nvPr/>
        </p:nvSpPr>
        <p:spPr>
          <a:xfrm>
            <a:off x="9449872" y="2405539"/>
            <a:ext cx="2777490" cy="347186"/>
          </a:xfrm>
          <a:prstGeom prst="rect">
            <a:avLst/>
          </a:prstGeom>
          <a:noFill/>
          <a:ln/>
        </p:spPr>
        <p:txBody>
          <a:bodyPr wrap="none" rtlCol="0" anchor="t"/>
          <a:lstStyle/>
          <a:p>
            <a:pPr marL="0" indent="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EL Functions</a:t>
            </a:r>
            <a:endParaRPr lang="en-US" sz="2187" dirty="0"/>
          </a:p>
        </p:txBody>
      </p:sp>
      <p:sp>
        <p:nvSpPr>
          <p:cNvPr id="18" name="Text 14"/>
          <p:cNvSpPr/>
          <p:nvPr/>
        </p:nvSpPr>
        <p:spPr>
          <a:xfrm>
            <a:off x="9449872" y="2974896"/>
            <a:ext cx="3156347" cy="1666280"/>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EL supports a set of built-in functions for manipulating data, such as string manipulation, date formatting, and arithmetic operations.</a:t>
            </a:r>
            <a:endParaRPr lang="en-US" sz="1750" dirty="0"/>
          </a:p>
        </p:txBody>
      </p:sp>
      <p:sp>
        <p:nvSpPr>
          <p:cNvPr id="19" name="Text 15"/>
          <p:cNvSpPr/>
          <p:nvPr/>
        </p:nvSpPr>
        <p:spPr>
          <a:xfrm>
            <a:off x="9805273" y="4841081"/>
            <a:ext cx="2800945" cy="333256"/>
          </a:xfrm>
          <a:prstGeom prst="rect">
            <a:avLst/>
          </a:prstGeom>
          <a:noFill/>
          <a:ln/>
        </p:spPr>
        <p:txBody>
          <a:bodyPr wrap="none" rtlCol="0" anchor="t"/>
          <a:lstStyle/>
          <a:p>
            <a:pPr marL="342900" indent="-342900" algn="l">
              <a:lnSpc>
                <a:spcPts val="2624"/>
              </a:lnSpc>
              <a:buSzPct val="100000"/>
              <a:buChar char="•"/>
            </a:pPr>
            <a:r>
              <a:rPr lang="en-US" sz="1750" dirty="0">
                <a:solidFill>
                  <a:srgbClr val="454240"/>
                </a:solidFill>
                <a:latin typeface="DM Sans" pitchFamily="34" charset="0"/>
                <a:ea typeface="DM Sans" pitchFamily="34" charset="-122"/>
                <a:cs typeface="DM Sans" pitchFamily="34" charset="-120"/>
              </a:rPr>
              <a:t>${fn:toUpperCase(name)}</a:t>
            </a:r>
            <a:endParaRPr lang="en-US" sz="1750" dirty="0"/>
          </a:p>
        </p:txBody>
      </p:sp>
      <p:sp>
        <p:nvSpPr>
          <p:cNvPr id="20" name="Text 16"/>
          <p:cNvSpPr/>
          <p:nvPr/>
        </p:nvSpPr>
        <p:spPr>
          <a:xfrm>
            <a:off x="9805273" y="5252085"/>
            <a:ext cx="2800945" cy="666512"/>
          </a:xfrm>
          <a:prstGeom prst="rect">
            <a:avLst/>
          </a:prstGeom>
          <a:noFill/>
          <a:ln/>
        </p:spPr>
        <p:txBody>
          <a:bodyPr wrap="square" rtlCol="0" anchor="t"/>
          <a:lstStyle/>
          <a:p>
            <a:pPr marL="342900" indent="-342900" algn="l">
              <a:lnSpc>
                <a:spcPts val="2624"/>
              </a:lnSpc>
              <a:buSzPct val="100000"/>
              <a:buChar char="•"/>
            </a:pPr>
            <a:r>
              <a:rPr lang="en-US" sz="1750" dirty="0">
                <a:solidFill>
                  <a:srgbClr val="454240"/>
                </a:solidFill>
                <a:latin typeface="DM Sans" pitchFamily="34" charset="0"/>
                <a:ea typeface="DM Sans" pitchFamily="34" charset="-122"/>
                <a:cs typeface="DM Sans" pitchFamily="34" charset="-120"/>
              </a:rPr>
              <a:t>${fn:substring(message, 0, 10)}</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430"/>
            </a:avLst>
          </a:prstGeom>
          <a:solidFill>
            <a:srgbClr val="FFFDFA">
              <a:alpha val="85000"/>
            </a:srgbClr>
          </a:solidFill>
          <a:ln/>
        </p:spPr>
      </p:sp>
      <p:sp>
        <p:nvSpPr>
          <p:cNvPr id="6" name="Text 2"/>
          <p:cNvSpPr/>
          <p:nvPr/>
        </p:nvSpPr>
        <p:spPr>
          <a:xfrm>
            <a:off x="2037993" y="934760"/>
            <a:ext cx="9151263"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JSP Standard Tag Library (JSTL)</a:t>
            </a:r>
            <a:endParaRPr lang="en-US" sz="4374" dirty="0"/>
          </a:p>
        </p:txBody>
      </p:sp>
      <p:pic>
        <p:nvPicPr>
          <p:cNvPr id="7" name="Image 2" descr="preencoded.png"/>
          <p:cNvPicPr>
            <a:picLocks noChangeAspect="1"/>
          </p:cNvPicPr>
          <p:nvPr/>
        </p:nvPicPr>
        <p:blipFill>
          <a:blip r:embed="rId5"/>
          <a:stretch>
            <a:fillRect/>
          </a:stretch>
        </p:blipFill>
        <p:spPr>
          <a:xfrm>
            <a:off x="2037993" y="1962388"/>
            <a:ext cx="1110972" cy="1777484"/>
          </a:xfrm>
          <a:prstGeom prst="rect">
            <a:avLst/>
          </a:prstGeom>
        </p:spPr>
      </p:pic>
      <p:sp>
        <p:nvSpPr>
          <p:cNvPr id="8" name="Text 3"/>
          <p:cNvSpPr/>
          <p:nvPr/>
        </p:nvSpPr>
        <p:spPr>
          <a:xfrm>
            <a:off x="3482221" y="2184559"/>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Core Tags</a:t>
            </a:r>
            <a:endParaRPr lang="en-US" sz="2187" dirty="0"/>
          </a:p>
        </p:txBody>
      </p:sp>
      <p:sp>
        <p:nvSpPr>
          <p:cNvPr id="9" name="Text 4"/>
          <p:cNvSpPr/>
          <p:nvPr/>
        </p:nvSpPr>
        <p:spPr>
          <a:xfrm>
            <a:off x="3482221" y="2664976"/>
            <a:ext cx="9110186" cy="666512"/>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The core tag library provides basic functionalities, such as iteration, conditional logic, and URL manipulation. For example, the &lt;c:forEach&gt; tag iterates over a collection.</a:t>
            </a:r>
            <a:endParaRPr lang="en-US" sz="1750" dirty="0"/>
          </a:p>
        </p:txBody>
      </p:sp>
      <p:pic>
        <p:nvPicPr>
          <p:cNvPr id="10" name="Image 3" descr="preencoded.png"/>
          <p:cNvPicPr>
            <a:picLocks noChangeAspect="1"/>
          </p:cNvPicPr>
          <p:nvPr/>
        </p:nvPicPr>
        <p:blipFill>
          <a:blip r:embed="rId6"/>
          <a:stretch>
            <a:fillRect/>
          </a:stretch>
        </p:blipFill>
        <p:spPr>
          <a:xfrm>
            <a:off x="2037993" y="3739872"/>
            <a:ext cx="1110972" cy="1777484"/>
          </a:xfrm>
          <a:prstGeom prst="rect">
            <a:avLst/>
          </a:prstGeom>
        </p:spPr>
      </p:pic>
      <p:sp>
        <p:nvSpPr>
          <p:cNvPr id="11" name="Text 5"/>
          <p:cNvSpPr/>
          <p:nvPr/>
        </p:nvSpPr>
        <p:spPr>
          <a:xfrm>
            <a:off x="3482221" y="3962043"/>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SQL Tags</a:t>
            </a:r>
            <a:endParaRPr lang="en-US" sz="2187" dirty="0"/>
          </a:p>
        </p:txBody>
      </p:sp>
      <p:sp>
        <p:nvSpPr>
          <p:cNvPr id="12" name="Text 6"/>
          <p:cNvSpPr/>
          <p:nvPr/>
        </p:nvSpPr>
        <p:spPr>
          <a:xfrm>
            <a:off x="3482221" y="4442460"/>
            <a:ext cx="9110186" cy="666512"/>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The SQL tag library allows you to execute SQL queries and access database results within JSP pages.</a:t>
            </a:r>
            <a:endParaRPr lang="en-US" sz="1750" dirty="0"/>
          </a:p>
        </p:txBody>
      </p:sp>
      <p:pic>
        <p:nvPicPr>
          <p:cNvPr id="13" name="Image 4" descr="preencoded.png"/>
          <p:cNvPicPr>
            <a:picLocks noChangeAspect="1"/>
          </p:cNvPicPr>
          <p:nvPr/>
        </p:nvPicPr>
        <p:blipFill>
          <a:blip r:embed="rId7"/>
          <a:stretch>
            <a:fillRect/>
          </a:stretch>
        </p:blipFill>
        <p:spPr>
          <a:xfrm>
            <a:off x="2037993" y="5517356"/>
            <a:ext cx="1110972" cy="1777484"/>
          </a:xfrm>
          <a:prstGeom prst="rect">
            <a:avLst/>
          </a:prstGeom>
        </p:spPr>
      </p:pic>
      <p:sp>
        <p:nvSpPr>
          <p:cNvPr id="14" name="Text 7"/>
          <p:cNvSpPr/>
          <p:nvPr/>
        </p:nvSpPr>
        <p:spPr>
          <a:xfrm>
            <a:off x="3482221" y="5739527"/>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XML Tags</a:t>
            </a:r>
            <a:endParaRPr lang="en-US" sz="2187" dirty="0"/>
          </a:p>
        </p:txBody>
      </p:sp>
      <p:sp>
        <p:nvSpPr>
          <p:cNvPr id="15" name="Text 8"/>
          <p:cNvSpPr/>
          <p:nvPr/>
        </p:nvSpPr>
        <p:spPr>
          <a:xfrm>
            <a:off x="3482221" y="6219944"/>
            <a:ext cx="9110186" cy="666512"/>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The XML tag library provides tags for processing XML documents, such as parsing and transforming XML data.</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430"/>
            </a:avLst>
          </a:prstGeom>
          <a:solidFill>
            <a:srgbClr val="FFFDFA">
              <a:alpha val="85000"/>
            </a:srgbClr>
          </a:solidFill>
          <a:ln/>
        </p:spPr>
      </p:sp>
      <p:sp>
        <p:nvSpPr>
          <p:cNvPr id="6" name="Text 2"/>
          <p:cNvSpPr/>
          <p:nvPr/>
        </p:nvSpPr>
        <p:spPr>
          <a:xfrm>
            <a:off x="2037993" y="1957626"/>
            <a:ext cx="8295323"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JSP Deployment and Hosting</a:t>
            </a:r>
            <a:endParaRPr lang="en-US" sz="4374" dirty="0"/>
          </a:p>
        </p:txBody>
      </p:sp>
      <p:sp>
        <p:nvSpPr>
          <p:cNvPr id="7" name="Shape 3"/>
          <p:cNvSpPr/>
          <p:nvPr/>
        </p:nvSpPr>
        <p:spPr>
          <a:xfrm>
            <a:off x="2037993" y="2985254"/>
            <a:ext cx="3370064" cy="3286720"/>
          </a:xfrm>
          <a:prstGeom prst="roundRect">
            <a:avLst>
              <a:gd name="adj" fmla="val 3042"/>
            </a:avLst>
          </a:prstGeom>
          <a:solidFill>
            <a:srgbClr val="F7EDD4"/>
          </a:solidFill>
          <a:ln w="7620">
            <a:solidFill>
              <a:srgbClr val="DDD3BA"/>
            </a:solidFill>
            <a:prstDash val="solid"/>
          </a:ln>
        </p:spPr>
      </p:sp>
      <p:sp>
        <p:nvSpPr>
          <p:cNvPr id="8" name="Text 4"/>
          <p:cNvSpPr/>
          <p:nvPr/>
        </p:nvSpPr>
        <p:spPr>
          <a:xfrm>
            <a:off x="2267783" y="3215045"/>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Web Server</a:t>
            </a:r>
            <a:endParaRPr lang="en-US" sz="2187" dirty="0"/>
          </a:p>
        </p:txBody>
      </p:sp>
      <p:sp>
        <p:nvSpPr>
          <p:cNvPr id="9" name="Text 5"/>
          <p:cNvSpPr/>
          <p:nvPr/>
        </p:nvSpPr>
        <p:spPr>
          <a:xfrm>
            <a:off x="2267783" y="3695462"/>
            <a:ext cx="2910483" cy="2332792"/>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JSP pages are typically deployed on a web server, such as Apache Tomcat or JBoss. These servers provide a runtime environment for executing JSP applications.</a:t>
            </a:r>
            <a:endParaRPr lang="en-US" sz="1750" dirty="0"/>
          </a:p>
        </p:txBody>
      </p:sp>
      <p:sp>
        <p:nvSpPr>
          <p:cNvPr id="10" name="Shape 6"/>
          <p:cNvSpPr/>
          <p:nvPr/>
        </p:nvSpPr>
        <p:spPr>
          <a:xfrm>
            <a:off x="5630228" y="2985254"/>
            <a:ext cx="3370064" cy="3286720"/>
          </a:xfrm>
          <a:prstGeom prst="roundRect">
            <a:avLst>
              <a:gd name="adj" fmla="val 3042"/>
            </a:avLst>
          </a:prstGeom>
          <a:solidFill>
            <a:srgbClr val="F7EDD4"/>
          </a:solidFill>
          <a:ln w="7620">
            <a:solidFill>
              <a:srgbClr val="DDD3BA"/>
            </a:solidFill>
            <a:prstDash val="solid"/>
          </a:ln>
        </p:spPr>
      </p:sp>
      <p:sp>
        <p:nvSpPr>
          <p:cNvPr id="11" name="Text 7"/>
          <p:cNvSpPr/>
          <p:nvPr/>
        </p:nvSpPr>
        <p:spPr>
          <a:xfrm>
            <a:off x="5860018" y="3215045"/>
            <a:ext cx="2777490" cy="347186"/>
          </a:xfrm>
          <a:prstGeom prst="rect">
            <a:avLst/>
          </a:prstGeom>
          <a:noFill/>
          <a:ln/>
        </p:spPr>
        <p:txBody>
          <a:bodyPr wrap="non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Application Server</a:t>
            </a:r>
            <a:endParaRPr lang="en-US" sz="2187" dirty="0"/>
          </a:p>
        </p:txBody>
      </p:sp>
      <p:sp>
        <p:nvSpPr>
          <p:cNvPr id="12" name="Text 8"/>
          <p:cNvSpPr/>
          <p:nvPr/>
        </p:nvSpPr>
        <p:spPr>
          <a:xfrm>
            <a:off x="5860018" y="3695462"/>
            <a:ext cx="2910483" cy="1999536"/>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Application servers, like WebSphere or GlassFish, offer additional features, such as transaction management, security, and clustering.</a:t>
            </a:r>
            <a:endParaRPr lang="en-US" sz="1750" dirty="0"/>
          </a:p>
        </p:txBody>
      </p:sp>
      <p:sp>
        <p:nvSpPr>
          <p:cNvPr id="13" name="Shape 9"/>
          <p:cNvSpPr/>
          <p:nvPr/>
        </p:nvSpPr>
        <p:spPr>
          <a:xfrm>
            <a:off x="9222462" y="2985254"/>
            <a:ext cx="3370064" cy="3286720"/>
          </a:xfrm>
          <a:prstGeom prst="roundRect">
            <a:avLst>
              <a:gd name="adj" fmla="val 3042"/>
            </a:avLst>
          </a:prstGeom>
          <a:solidFill>
            <a:srgbClr val="F7EDD4"/>
          </a:solidFill>
          <a:ln w="7620">
            <a:solidFill>
              <a:srgbClr val="DDD3BA"/>
            </a:solidFill>
            <a:prstDash val="solid"/>
          </a:ln>
        </p:spPr>
      </p:sp>
      <p:sp>
        <p:nvSpPr>
          <p:cNvPr id="14" name="Text 10"/>
          <p:cNvSpPr/>
          <p:nvPr/>
        </p:nvSpPr>
        <p:spPr>
          <a:xfrm>
            <a:off x="9452253" y="3215045"/>
            <a:ext cx="2910483" cy="694373"/>
          </a:xfrm>
          <a:prstGeom prst="rect">
            <a:avLst/>
          </a:prstGeom>
          <a:noFill/>
          <a:ln/>
        </p:spPr>
        <p:txBody>
          <a:bodyPr wrap="square" rtlCol="0" anchor="t"/>
          <a:lstStyle/>
          <a:p>
            <a:pPr marL="0" indent="0">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Deployment Process</a:t>
            </a:r>
            <a:endParaRPr lang="en-US" sz="2187" dirty="0"/>
          </a:p>
        </p:txBody>
      </p:sp>
      <p:sp>
        <p:nvSpPr>
          <p:cNvPr id="15" name="Text 11"/>
          <p:cNvSpPr/>
          <p:nvPr/>
        </p:nvSpPr>
        <p:spPr>
          <a:xfrm>
            <a:off x="9452253" y="4042648"/>
            <a:ext cx="2910483" cy="1999536"/>
          </a:xfrm>
          <a:prstGeom prst="rect">
            <a:avLst/>
          </a:prstGeom>
          <a:noFill/>
          <a:ln/>
        </p:spPr>
        <p:txBody>
          <a:bodyPr wrap="square" rtlCol="0" anchor="t"/>
          <a:lstStyle/>
          <a:p>
            <a:pPr marL="0" indent="0">
              <a:lnSpc>
                <a:spcPts val="2624"/>
              </a:lnSpc>
              <a:buNone/>
            </a:pPr>
            <a:r>
              <a:rPr lang="en-US" sz="1750" dirty="0">
                <a:solidFill>
                  <a:srgbClr val="454240"/>
                </a:solidFill>
                <a:latin typeface="DM Sans" pitchFamily="34" charset="0"/>
                <a:ea typeface="DM Sans" pitchFamily="34" charset="-122"/>
                <a:cs typeface="DM Sans" pitchFamily="34" charset="-120"/>
              </a:rPr>
              <a:t>JSP files are packaged into a WAR file, which is deployed to the web server. The web server handles the processing and execution of JSP pages.</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430"/>
            </a:avLst>
          </a:prstGeom>
          <a:solidFill>
            <a:srgbClr val="FFFDFA">
              <a:alpha val="85000"/>
            </a:srgbClr>
          </a:solidFill>
          <a:ln/>
        </p:spPr>
      </p:sp>
      <p:sp>
        <p:nvSpPr>
          <p:cNvPr id="6" name="Text 2"/>
          <p:cNvSpPr/>
          <p:nvPr/>
        </p:nvSpPr>
        <p:spPr>
          <a:xfrm>
            <a:off x="2037993" y="1972151"/>
            <a:ext cx="8498681"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Conclusion and Best Practices</a:t>
            </a:r>
            <a:endParaRPr lang="en-US" sz="4374" dirty="0"/>
          </a:p>
        </p:txBody>
      </p:sp>
      <p:pic>
        <p:nvPicPr>
          <p:cNvPr id="7" name="Image 2" descr="preencoded.png"/>
          <p:cNvPicPr>
            <a:picLocks noChangeAspect="1"/>
          </p:cNvPicPr>
          <p:nvPr/>
        </p:nvPicPr>
        <p:blipFill>
          <a:blip r:embed="rId5"/>
          <a:stretch>
            <a:fillRect/>
          </a:stretch>
        </p:blipFill>
        <p:spPr>
          <a:xfrm>
            <a:off x="2037993" y="2999780"/>
            <a:ext cx="555427" cy="555427"/>
          </a:xfrm>
          <a:prstGeom prst="rect">
            <a:avLst/>
          </a:prstGeom>
        </p:spPr>
      </p:pic>
      <p:sp>
        <p:nvSpPr>
          <p:cNvPr id="8" name="Text 3"/>
          <p:cNvSpPr/>
          <p:nvPr/>
        </p:nvSpPr>
        <p:spPr>
          <a:xfrm>
            <a:off x="2037993" y="3777377"/>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Security</a:t>
            </a:r>
            <a:endParaRPr lang="en-US" sz="2187" dirty="0"/>
          </a:p>
        </p:txBody>
      </p:sp>
      <p:sp>
        <p:nvSpPr>
          <p:cNvPr id="9" name="Text 4"/>
          <p:cNvSpPr/>
          <p:nvPr/>
        </p:nvSpPr>
        <p:spPr>
          <a:xfrm>
            <a:off x="2037993" y="4257794"/>
            <a:ext cx="3295888" cy="1666280"/>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Use JSP tags like &lt;jsp:useBean&gt; to access JavaBeans and maintain data integrity. Employ security measures like input validation and output encoding.</a:t>
            </a:r>
            <a:endParaRPr lang="en-US" sz="1750" dirty="0"/>
          </a:p>
        </p:txBody>
      </p:sp>
      <p:pic>
        <p:nvPicPr>
          <p:cNvPr id="10" name="Image 3" descr="preencoded.png"/>
          <p:cNvPicPr>
            <a:picLocks noChangeAspect="1"/>
          </p:cNvPicPr>
          <p:nvPr/>
        </p:nvPicPr>
        <p:blipFill>
          <a:blip r:embed="rId6"/>
          <a:stretch>
            <a:fillRect/>
          </a:stretch>
        </p:blipFill>
        <p:spPr>
          <a:xfrm>
            <a:off x="5667137" y="2999780"/>
            <a:ext cx="555427" cy="555427"/>
          </a:xfrm>
          <a:prstGeom prst="rect">
            <a:avLst/>
          </a:prstGeom>
        </p:spPr>
      </p:pic>
      <p:sp>
        <p:nvSpPr>
          <p:cNvPr id="11" name="Text 5"/>
          <p:cNvSpPr/>
          <p:nvPr/>
        </p:nvSpPr>
        <p:spPr>
          <a:xfrm>
            <a:off x="5667137" y="3777377"/>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Performance</a:t>
            </a:r>
            <a:endParaRPr lang="en-US" sz="2187" dirty="0"/>
          </a:p>
        </p:txBody>
      </p:sp>
      <p:sp>
        <p:nvSpPr>
          <p:cNvPr id="12" name="Text 6"/>
          <p:cNvSpPr/>
          <p:nvPr/>
        </p:nvSpPr>
        <p:spPr>
          <a:xfrm>
            <a:off x="5667137" y="4257794"/>
            <a:ext cx="3296007" cy="1999536"/>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Cache frequently accessed data to reduce server load. Optimize JSP code by using EL expressions, JSTL tags, and minimizing database interactions.</a:t>
            </a:r>
            <a:endParaRPr lang="en-US" sz="1750" dirty="0"/>
          </a:p>
        </p:txBody>
      </p:sp>
      <p:pic>
        <p:nvPicPr>
          <p:cNvPr id="13" name="Image 4" descr="preencoded.png"/>
          <p:cNvPicPr>
            <a:picLocks noChangeAspect="1"/>
          </p:cNvPicPr>
          <p:nvPr/>
        </p:nvPicPr>
        <p:blipFill>
          <a:blip r:embed="rId7"/>
          <a:stretch>
            <a:fillRect/>
          </a:stretch>
        </p:blipFill>
        <p:spPr>
          <a:xfrm>
            <a:off x="9296400" y="2999780"/>
            <a:ext cx="555427" cy="555427"/>
          </a:xfrm>
          <a:prstGeom prst="rect">
            <a:avLst/>
          </a:prstGeom>
        </p:spPr>
      </p:pic>
      <p:sp>
        <p:nvSpPr>
          <p:cNvPr id="14" name="Text 7"/>
          <p:cNvSpPr/>
          <p:nvPr/>
        </p:nvSpPr>
        <p:spPr>
          <a:xfrm>
            <a:off x="9296400" y="3777377"/>
            <a:ext cx="2777490" cy="347186"/>
          </a:xfrm>
          <a:prstGeom prst="rect">
            <a:avLst/>
          </a:prstGeom>
          <a:noFill/>
          <a:ln/>
        </p:spPr>
        <p:txBody>
          <a:bodyPr wrap="none" rtlCol="0" anchor="t"/>
          <a:lstStyle/>
          <a:p>
            <a:pPr marL="0" indent="0" algn="l">
              <a:lnSpc>
                <a:spcPts val="2734"/>
              </a:lnSpc>
              <a:buNone/>
            </a:pPr>
            <a:r>
              <a:rPr lang="en-US" sz="2187" dirty="0">
                <a:solidFill>
                  <a:srgbClr val="454240"/>
                </a:solidFill>
                <a:latin typeface="Libre Baskerville" pitchFamily="34" charset="0"/>
                <a:ea typeface="Libre Baskerville" pitchFamily="34" charset="-122"/>
                <a:cs typeface="Libre Baskerville" pitchFamily="34" charset="-120"/>
              </a:rPr>
              <a:t>Maintainability</a:t>
            </a:r>
            <a:endParaRPr lang="en-US" sz="2187" dirty="0"/>
          </a:p>
        </p:txBody>
      </p:sp>
      <p:sp>
        <p:nvSpPr>
          <p:cNvPr id="15" name="Text 8"/>
          <p:cNvSpPr/>
          <p:nvPr/>
        </p:nvSpPr>
        <p:spPr>
          <a:xfrm>
            <a:off x="9296400" y="4257794"/>
            <a:ext cx="3296007" cy="1666280"/>
          </a:xfrm>
          <a:prstGeom prst="rect">
            <a:avLst/>
          </a:prstGeom>
          <a:noFill/>
          <a:ln/>
        </p:spPr>
        <p:txBody>
          <a:bodyPr wrap="square" rtlCol="0" anchor="t"/>
          <a:lstStyle/>
          <a:p>
            <a:pPr marL="0" indent="0" algn="l">
              <a:lnSpc>
                <a:spcPts val="2624"/>
              </a:lnSpc>
              <a:buNone/>
            </a:pPr>
            <a:r>
              <a:rPr lang="en-US" sz="1750" dirty="0">
                <a:solidFill>
                  <a:srgbClr val="454240"/>
                </a:solidFill>
                <a:latin typeface="DM Sans" pitchFamily="34" charset="0"/>
                <a:ea typeface="DM Sans" pitchFamily="34" charset="-122"/>
                <a:cs typeface="DM Sans" pitchFamily="34" charset="-120"/>
              </a:rPr>
              <a:t>Follow coding conventions, use clear and concise naming, and modularize JSP code for better organization and easier updates.</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743</Words>
  <Application>Microsoft Office PowerPoint</Application>
  <PresentationFormat>Custom</PresentationFormat>
  <Paragraphs>85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DNR58</cp:lastModifiedBy>
  <cp:revision>4</cp:revision>
  <dcterms:created xsi:type="dcterms:W3CDTF">2024-06-21T13:15:56Z</dcterms:created>
  <dcterms:modified xsi:type="dcterms:W3CDTF">2024-06-28T04:13:51Z</dcterms:modified>
</cp:coreProperties>
</file>