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2"/>
  </p:notesMasterIdLst>
  <p:sldIdLst>
    <p:sldId id="256" r:id="rId4"/>
    <p:sldId id="257" r:id="rId5"/>
    <p:sldId id="258" r:id="rId6"/>
    <p:sldId id="259" r:id="rId7"/>
    <p:sldId id="260" r:id="rId8"/>
    <p:sldId id="262" r:id="rId9"/>
    <p:sldId id="263" r:id="rId10"/>
    <p:sldId id="261" r:id="rId11"/>
    <p:sldId id="264" r:id="rId12"/>
    <p:sldId id="265" r:id="rId13"/>
    <p:sldId id="266" r:id="rId14"/>
    <p:sldId id="267" r:id="rId15"/>
    <p:sldId id="268" r:id="rId16"/>
    <p:sldId id="269" r:id="rId17"/>
    <p:sldId id="270" r:id="rId18"/>
    <p:sldId id="271" r:id="rId19"/>
    <p:sldId id="274" r:id="rId20"/>
    <p:sldId id="275" r:id="rId21"/>
    <p:sldId id="276" r:id="rId22"/>
    <p:sldId id="272"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3"/>
    <p:sldId id="296" r:id="rId44"/>
    <p:sldId id="298" r:id="rId45"/>
    <p:sldId id="299" r:id="rId46"/>
    <p:sldId id="300" r:id="rId47"/>
    <p:sldId id="301" r:id="rId48"/>
    <p:sldId id="302"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420" r:id="rId75"/>
    <p:sldId id="421" r:id="rId76"/>
    <p:sldId id="422" r:id="rId77"/>
    <p:sldId id="423" r:id="rId78"/>
    <p:sldId id="424" r:id="rId79"/>
    <p:sldId id="425" r:id="rId80"/>
    <p:sldId id="426" r:id="rId81"/>
    <p:sldId id="427" r:id="rId82"/>
    <p:sldId id="428" r:id="rId83"/>
    <p:sldId id="429" r:id="rId84"/>
    <p:sldId id="430" r:id="rId85"/>
    <p:sldId id="431" r:id="rId86"/>
    <p:sldId id="432" r:id="rId87"/>
    <p:sldId id="433" r:id="rId88"/>
    <p:sldId id="434" r:id="rId89"/>
    <p:sldId id="435" r:id="rId90"/>
    <p:sldId id="436" r:id="rId91"/>
    <p:sldId id="437" r:id="rId92"/>
    <p:sldId id="438" r:id="rId93"/>
    <p:sldId id="439" r:id="rId94"/>
    <p:sldId id="440" r:id="rId95"/>
    <p:sldId id="441" r:id="rId96"/>
    <p:sldId id="442" r:id="rId97"/>
    <p:sldId id="443" r:id="rId98"/>
    <p:sldId id="303" r:id="rId99"/>
    <p:sldId id="304" r:id="rId100"/>
    <p:sldId id="305" r:id="rId101"/>
    <p:sldId id="306" r:id="rId102"/>
    <p:sldId id="307" r:id="rId103"/>
    <p:sldId id="308" r:id="rId104"/>
    <p:sldId id="310" r:id="rId105"/>
    <p:sldId id="311" r:id="rId106"/>
    <p:sldId id="312" r:id="rId107"/>
    <p:sldId id="313" r:id="rId108"/>
    <p:sldId id="315" r:id="rId109"/>
    <p:sldId id="316" r:id="rId110"/>
    <p:sldId id="317" r:id="rId111"/>
    <p:sldId id="318" r:id="rId112"/>
    <p:sldId id="394"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3366"/>
    <a:srgbClr val="FFCCFF"/>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0" d="100"/>
          <a:sy n="70" d="100"/>
        </p:scale>
        <p:origin x="-1080" y="-96"/>
      </p:cViewPr>
      <p:guideLst>
        <p:guide orient="horz" pos="2160"/>
        <p:guide pos="2880"/>
      </p:guideLst>
    </p:cSldViewPr>
  </p:slideViewPr>
  <p:outlineViewPr>
    <p:cViewPr>
      <p:scale>
        <a:sx n="33" d="100"/>
        <a:sy n="33" d="100"/>
      </p:scale>
      <p:origin x="0" y="530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notesMaster" Target="notesMasters/notes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6" Type="http://schemas.openxmlformats.org/officeDocument/2006/relationships/tableStyles" Target="tableStyles.xml"/><Relationship Id="rId115" Type="http://schemas.openxmlformats.org/officeDocument/2006/relationships/viewProps" Target="viewProps.xml"/><Relationship Id="rId114" Type="http://schemas.openxmlformats.org/officeDocument/2006/relationships/presProps" Target="presProps.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DF97F-2947-42E0-B730-4875879B0583}"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FC440-A6C8-4D52-90B8-F2561EEA51E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FC440-A6C8-4D52-90B8-F2561EEA51E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AE659-F0A0-47EC-B35F-6FD08F563A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7AE659-F0A0-47EC-B35F-6FD08F563A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7AE659-F0A0-47EC-B35F-6FD08F563A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7AE659-F0A0-47EC-B35F-6FD08F563A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D7AE659-F0A0-47EC-B35F-6FD08F563A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D7AE659-F0A0-47EC-B35F-6FD08F563A0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D7AE659-F0A0-47EC-B35F-6FD08F563A0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AE659-F0A0-47EC-B35F-6FD08F563A0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AE659-F0A0-47EC-B35F-6FD08F563A0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D7AE659-F0A0-47EC-B35F-6FD08F563A0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D7AE659-F0A0-47EC-B35F-6FD08F563A0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296D-12A4-4BF6-A95B-E4E011D6387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AE659-F0A0-47EC-B35F-6FD08F563A0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296D-12A4-4BF6-A95B-E4E011D6387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AE659-F0A0-47EC-B35F-6FD08F563A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296D-12A4-4BF6-A95B-E4E011D6387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057399"/>
          </a:xfrm>
        </p:spPr>
        <p:txBody>
          <a:bodyPr>
            <a:normAutofit/>
          </a:bodyPr>
          <a:lstStyle/>
          <a:p>
            <a:r>
              <a:rPr lang="en-US" b="1"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DATABASE MANAGEMENT  SYSTEM</a:t>
            </a:r>
            <a:endParaRPr lang="en-US" b="1"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267200"/>
            <a:ext cx="6934200" cy="1676400"/>
          </a:xfrm>
        </p:spPr>
        <p:txBody>
          <a:bodyPr>
            <a:normAutofit/>
          </a:bodyPr>
          <a:lstStyle/>
          <a:p>
            <a:pPr algn="l"/>
            <a:r>
              <a:rPr lang="en-US" sz="2800" dirty="0" smtClean="0">
                <a:solidFill>
                  <a:srgbClr val="000066"/>
                </a:solidFill>
                <a:latin typeface="Times New Roman" panose="02020603050405020304" pitchFamily="18" charset="0"/>
                <a:cs typeface="Times New Roman" panose="02020603050405020304" pitchFamily="18" charset="0"/>
              </a:rPr>
              <a:t>Class   : </a:t>
            </a:r>
            <a:r>
              <a:rPr lang="en-US" sz="2800" dirty="0" err="1" smtClean="0">
                <a:solidFill>
                  <a:srgbClr val="000066"/>
                </a:solidFill>
                <a:latin typeface="Times New Roman" panose="02020603050405020304" pitchFamily="18" charset="0"/>
                <a:cs typeface="Times New Roman" panose="02020603050405020304" pitchFamily="18" charset="0"/>
              </a:rPr>
              <a:t>M..C.A  </a:t>
            </a:r>
            <a:r>
              <a:rPr lang="en-US" sz="2800" dirty="0" smtClean="0">
                <a:solidFill>
                  <a:srgbClr val="000066"/>
                </a:solidFill>
                <a:latin typeface="Times New Roman" panose="02020603050405020304" pitchFamily="18" charset="0"/>
                <a:cs typeface="Times New Roman" panose="02020603050405020304" pitchFamily="18" charset="0"/>
              </a:rPr>
              <a:t> </a:t>
            </a:r>
            <a:r>
              <a:rPr lang="en-US" sz="2800" dirty="0">
                <a:solidFill>
                  <a:srgbClr val="000066"/>
                </a:solidFill>
                <a:latin typeface="Times New Roman" panose="02020603050405020304" pitchFamily="18" charset="0"/>
                <a:cs typeface="Times New Roman" panose="02020603050405020304" pitchFamily="18" charset="0"/>
              </a:rPr>
              <a:t>I</a:t>
            </a:r>
            <a:r>
              <a:rPr lang="en-US" sz="2800" dirty="0" smtClean="0">
                <a:solidFill>
                  <a:srgbClr val="000066"/>
                </a:solidFill>
                <a:latin typeface="Times New Roman" panose="02020603050405020304" pitchFamily="18" charset="0"/>
                <a:cs typeface="Times New Roman" panose="02020603050405020304" pitchFamily="18" charset="0"/>
              </a:rPr>
              <a:t>I-Semester</a:t>
            </a:r>
            <a:endParaRPr lang="en-US" sz="2800" dirty="0" smtClean="0">
              <a:solidFill>
                <a:srgbClr val="000066"/>
              </a:solidFill>
              <a:latin typeface="Times New Roman" panose="02020603050405020304" pitchFamily="18" charset="0"/>
              <a:cs typeface="Times New Roman" panose="02020603050405020304" pitchFamily="18" charset="0"/>
            </a:endParaRPr>
          </a:p>
          <a:p>
            <a:pPr algn="l"/>
            <a:r>
              <a:rPr lang="en-US" sz="2800" dirty="0" smtClean="0">
                <a:solidFill>
                  <a:srgbClr val="000066"/>
                </a:solidFill>
                <a:latin typeface="Times New Roman" panose="02020603050405020304" pitchFamily="18" charset="0"/>
                <a:cs typeface="Times New Roman" panose="02020603050405020304" pitchFamily="18" charset="0"/>
              </a:rPr>
              <a:t>Faculty: V.SARALA</a:t>
            </a:r>
            <a:endParaRPr lang="en-US" sz="2800" dirty="0">
              <a:solidFill>
                <a:srgbClr val="00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2400" b="1" dirty="0">
                <a:latin typeface="Times New Roman" panose="02020603050405020304" pitchFamily="18" charset="0"/>
                <a:cs typeface="Times New Roman" panose="02020603050405020304" pitchFamily="18" charset="0"/>
              </a:rPr>
              <a:t>Entity-relationship Model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In </a:t>
            </a:r>
            <a:r>
              <a:rPr lang="en-US" sz="2400" dirty="0">
                <a:latin typeface="Times New Roman" panose="02020603050405020304" pitchFamily="18" charset="0"/>
                <a:cs typeface="Times New Roman" panose="02020603050405020304" pitchFamily="18" charset="0"/>
              </a:rPr>
              <a:t>this database model, relationships are created by dividing object of interest into entity and its characteristics into attributes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Different entities are related using </a:t>
            </a:r>
            <a:r>
              <a:rPr lang="en-US" sz="2400" dirty="0" smtClean="0">
                <a:latin typeface="Times New Roman" panose="02020603050405020304" pitchFamily="18" charset="0"/>
                <a:cs typeface="Times New Roman" panose="02020603050405020304" pitchFamily="18" charset="0"/>
              </a:rPr>
              <a:t>relationships. E-R </a:t>
            </a:r>
            <a:r>
              <a:rPr lang="en-US" sz="2400" dirty="0">
                <a:latin typeface="Times New Roman" panose="02020603050405020304" pitchFamily="18" charset="0"/>
                <a:cs typeface="Times New Roman" panose="02020603050405020304" pitchFamily="18" charset="0"/>
              </a:rPr>
              <a:t>Models are defined to represent the relationships into pictorial form to make it easier for different stakeholders to understand</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3429000"/>
            <a:ext cx="5715000" cy="306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Above suggests the following</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following is an example that would make it easier to understand functional dependency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We have a &lt;Department&gt; table with two attributes − </a:t>
            </a:r>
            <a:r>
              <a:rPr lang="en-US" sz="2400" dirty="0" err="1">
                <a:latin typeface="Times New Roman" panose="02020603050405020304" pitchFamily="18" charset="0"/>
                <a:cs typeface="Times New Roman" panose="02020603050405020304" pitchFamily="18" charset="0"/>
              </a:rPr>
              <a:t>DeptId</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DeptName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DeptId</a:t>
            </a:r>
            <a:r>
              <a:rPr lang="en-US" sz="2400" dirty="0">
                <a:latin typeface="Times New Roman" panose="02020603050405020304" pitchFamily="18" charset="0"/>
                <a:cs typeface="Times New Roman" panose="02020603050405020304" pitchFamily="18" charset="0"/>
              </a:rPr>
              <a:t> = Department ID</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DeptName</a:t>
            </a:r>
            <a:r>
              <a:rPr lang="en-US" sz="2400" dirty="0">
                <a:latin typeface="Times New Roman" panose="02020603050405020304" pitchFamily="18" charset="0"/>
                <a:cs typeface="Times New Roman" panose="02020603050405020304" pitchFamily="18" charset="0"/>
              </a:rPr>
              <a:t> = Department Name</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838200"/>
            <a:ext cx="57150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DeptId</a:t>
            </a:r>
            <a:r>
              <a:rPr lang="en-US" dirty="0">
                <a:latin typeface="Times New Roman" panose="02020603050405020304" pitchFamily="18" charset="0"/>
                <a:cs typeface="Times New Roman" panose="02020603050405020304" pitchFamily="18" charset="0"/>
              </a:rPr>
              <a:t> is our primary key. Here, </a:t>
            </a:r>
            <a:r>
              <a:rPr lang="en-US" dirty="0" err="1">
                <a:latin typeface="Times New Roman" panose="02020603050405020304" pitchFamily="18" charset="0"/>
                <a:cs typeface="Times New Roman" panose="02020603050405020304" pitchFamily="18" charset="0"/>
              </a:rPr>
              <a:t>DeptId</a:t>
            </a:r>
            <a:r>
              <a:rPr lang="en-US" dirty="0">
                <a:latin typeface="Times New Roman" panose="02020603050405020304" pitchFamily="18" charset="0"/>
                <a:cs typeface="Times New Roman" panose="02020603050405020304" pitchFamily="18" charset="0"/>
              </a:rPr>
              <a:t> uniquely identifies the </a:t>
            </a:r>
            <a:r>
              <a:rPr lang="en-US" dirty="0" err="1">
                <a:latin typeface="Times New Roman" panose="02020603050405020304" pitchFamily="18" charset="0"/>
                <a:cs typeface="Times New Roman" panose="02020603050405020304" pitchFamily="18" charset="0"/>
              </a:rPr>
              <a:t>DeptName</a:t>
            </a:r>
            <a:r>
              <a:rPr lang="en-US" dirty="0">
                <a:latin typeface="Times New Roman" panose="02020603050405020304" pitchFamily="18" charset="0"/>
                <a:cs typeface="Times New Roman" panose="02020603050405020304" pitchFamily="18" charset="0"/>
              </a:rPr>
              <a:t> attribute. This is because if you want to know the department name, then at first you need to have the </a:t>
            </a:r>
            <a:r>
              <a:rPr lang="en-US" dirty="0" err="1">
                <a:latin typeface="Times New Roman" panose="02020603050405020304" pitchFamily="18" charset="0"/>
                <a:cs typeface="Times New Roman" panose="02020603050405020304" pitchFamily="18" charset="0"/>
              </a:rPr>
              <a:t>DeptId</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u="sng" dirty="0" err="1" smtClean="0">
                <a:latin typeface="Times New Roman" panose="02020603050405020304" pitchFamily="18" charset="0"/>
                <a:cs typeface="Times New Roman" panose="02020603050405020304" pitchFamily="18" charset="0"/>
              </a:rPr>
              <a:t>DeptId</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DeptName</a:t>
            </a:r>
            <a:endParaRPr lang="en-US" u="sng"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001               Finance</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002              Marketing</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003               HR</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Therefore, the above functional dependency between </a:t>
            </a:r>
            <a:r>
              <a:rPr lang="en-US" dirty="0" err="1">
                <a:latin typeface="Times New Roman" panose="02020603050405020304" pitchFamily="18" charset="0"/>
                <a:cs typeface="Times New Roman" panose="02020603050405020304" pitchFamily="18" charset="0"/>
              </a:rPr>
              <a:t>DeptId</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DeptName</a:t>
            </a:r>
            <a:r>
              <a:rPr lang="en-US" dirty="0">
                <a:latin typeface="Times New Roman" panose="02020603050405020304" pitchFamily="18" charset="0"/>
                <a:cs typeface="Times New Roman" panose="02020603050405020304" pitchFamily="18" charset="0"/>
              </a:rPr>
              <a:t> can be determined as </a:t>
            </a:r>
            <a:r>
              <a:rPr lang="en-US" dirty="0" err="1">
                <a:latin typeface="Times New Roman" panose="02020603050405020304" pitchFamily="18" charset="0"/>
                <a:cs typeface="Times New Roman" panose="02020603050405020304" pitchFamily="18" charset="0"/>
              </a:rPr>
              <a:t>DeptId</a:t>
            </a:r>
            <a:r>
              <a:rPr lang="en-US" dirty="0">
                <a:latin typeface="Times New Roman" panose="02020603050405020304" pitchFamily="18" charset="0"/>
                <a:cs typeface="Times New Roman" panose="02020603050405020304" pitchFamily="18" charset="0"/>
              </a:rPr>
              <a:t> is functionally dependent on </a:t>
            </a:r>
            <a:r>
              <a:rPr lang="en-US" dirty="0" err="1">
                <a:latin typeface="Times New Roman" panose="02020603050405020304" pitchFamily="18" charset="0"/>
                <a:cs typeface="Times New Roman" panose="02020603050405020304" pitchFamily="18" charset="0"/>
              </a:rPr>
              <a:t>DeptName</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DeptId</a:t>
            </a: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DeptName</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05800" cy="6553200"/>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Types of Functional Dependency</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Functional Dependency has three forms −</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Trivial </a:t>
            </a:r>
            <a:r>
              <a:rPr lang="en-US" sz="2400" dirty="0">
                <a:latin typeface="Times New Roman" panose="02020603050405020304" pitchFamily="18" charset="0"/>
                <a:cs typeface="Times New Roman" panose="02020603050405020304" pitchFamily="18" charset="0"/>
              </a:rPr>
              <a:t>Functional Dependency</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Non-Trivial </a:t>
            </a:r>
            <a:r>
              <a:rPr lang="en-US" sz="2400" dirty="0">
                <a:latin typeface="Times New Roman" panose="02020603050405020304" pitchFamily="18" charset="0"/>
                <a:cs typeface="Times New Roman" panose="02020603050405020304" pitchFamily="18" charset="0"/>
              </a:rPr>
              <a:t>Functional Dependency</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Completely </a:t>
            </a:r>
            <a:r>
              <a:rPr lang="en-US" sz="2400" dirty="0">
                <a:latin typeface="Times New Roman" panose="02020603050405020304" pitchFamily="18" charset="0"/>
                <a:cs typeface="Times New Roman" panose="02020603050405020304" pitchFamily="18" charset="0"/>
              </a:rPr>
              <a:t>Non-Trivial Functional Dependency</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Trivial Functional Dependency</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It occurs when B is a subset of A in −</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-&gt;</a:t>
            </a:r>
            <a:r>
              <a:rPr lang="en-US" sz="2400" dirty="0" smtClean="0">
                <a:latin typeface="Times New Roman" panose="02020603050405020304" pitchFamily="18" charset="0"/>
                <a:cs typeface="Times New Roman" panose="02020603050405020304" pitchFamily="18" charset="0"/>
              </a:rPr>
              <a:t>B</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Example</a:t>
            </a:r>
            <a:endParaRPr lang="en-US" sz="2400" b="1"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We are considering the same &lt;Department&gt; table with two attributes to understand the concept of trivial dependency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following is a trivial functional dependency since </a:t>
            </a:r>
            <a:r>
              <a:rPr lang="en-US" sz="2400" dirty="0" err="1">
                <a:latin typeface="Times New Roman" panose="02020603050405020304" pitchFamily="18" charset="0"/>
                <a:cs typeface="Times New Roman" panose="02020603050405020304" pitchFamily="18" charset="0"/>
              </a:rPr>
              <a:t>DeptId</a:t>
            </a:r>
            <a:r>
              <a:rPr lang="en-US" sz="2400" dirty="0">
                <a:latin typeface="Times New Roman" panose="02020603050405020304" pitchFamily="18" charset="0"/>
                <a:cs typeface="Times New Roman" panose="02020603050405020304" pitchFamily="18" charset="0"/>
              </a:rPr>
              <a:t> is a subset of </a:t>
            </a:r>
            <a:r>
              <a:rPr lang="en-US" sz="2400" dirty="0" err="1">
                <a:latin typeface="Times New Roman" panose="02020603050405020304" pitchFamily="18" charset="0"/>
                <a:cs typeface="Times New Roman" panose="02020603050405020304" pitchFamily="18" charset="0"/>
              </a:rPr>
              <a:t>DeptId</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DeptName</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DeptId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DeptName</a:t>
            </a:r>
            <a:r>
              <a:rPr lang="en-US" sz="2400" dirty="0">
                <a:latin typeface="Times New Roman" panose="02020603050405020304" pitchFamily="18" charset="0"/>
                <a:cs typeface="Times New Roman" panose="02020603050405020304" pitchFamily="18" charset="0"/>
              </a:rPr>
              <a:t> } -&gt; </a:t>
            </a:r>
            <a:r>
              <a:rPr lang="en-US" sz="2400" dirty="0" err="1">
                <a:latin typeface="Times New Roman" panose="02020603050405020304" pitchFamily="18" charset="0"/>
                <a:cs typeface="Times New Roman" panose="02020603050405020304" pitchFamily="18" charset="0"/>
              </a:rPr>
              <a:t>Dept</a:t>
            </a:r>
            <a:r>
              <a:rPr lang="en-US" sz="2400" dirty="0">
                <a:latin typeface="Times New Roman" panose="02020603050405020304" pitchFamily="18" charset="0"/>
                <a:cs typeface="Times New Roman" panose="02020603050405020304" pitchFamily="18" charset="0"/>
              </a:rPr>
              <a:t> Id</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Non –Trivial Functional Dependency</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It occurs when B is not a subset of A in −</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-&gt;B</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DeptId</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DeptName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above is a non-trivial functional dependency since </a:t>
            </a:r>
            <a:r>
              <a:rPr lang="en-US" sz="2400" dirty="0" err="1">
                <a:latin typeface="Times New Roman" panose="02020603050405020304" pitchFamily="18" charset="0"/>
                <a:cs typeface="Times New Roman" panose="02020603050405020304" pitchFamily="18" charset="0"/>
              </a:rPr>
              <a:t>DeptName</a:t>
            </a:r>
            <a:r>
              <a:rPr lang="en-US" sz="2400" dirty="0">
                <a:latin typeface="Times New Roman" panose="02020603050405020304" pitchFamily="18" charset="0"/>
                <a:cs typeface="Times New Roman" panose="02020603050405020304" pitchFamily="18" charset="0"/>
              </a:rPr>
              <a:t> is a not a subset of </a:t>
            </a:r>
            <a:r>
              <a:rPr lang="en-US" sz="2400" dirty="0" err="1">
                <a:latin typeface="Times New Roman" panose="02020603050405020304" pitchFamily="18" charset="0"/>
                <a:cs typeface="Times New Roman" panose="02020603050405020304" pitchFamily="18" charset="0"/>
              </a:rPr>
              <a:t>DeptId</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800"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Completely Non - Trivial Functional Dependency</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It occurs when A intersection B is null in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-&gt;B</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ctr">
              <a:buNone/>
            </a:pPr>
            <a:r>
              <a:rPr lang="en-US" sz="3600" dirty="0" smtClean="0">
                <a:latin typeface="Times New Roman" panose="02020603050405020304" pitchFamily="18" charset="0"/>
                <a:cs typeface="Times New Roman" panose="02020603050405020304" pitchFamily="18" charset="0"/>
              </a:rPr>
              <a:t>Normal Forms based on Primary keys</a:t>
            </a:r>
            <a:endParaRPr lang="en-US" sz="3600"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Primary Keys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Primary keys are a database constraint allowing us to implement the first and second normal forms. The first rule to follow to reach first normal form says “There are no duplicated rows in the table”.</a:t>
            </a:r>
            <a:endParaRPr lang="en-US" sz="2400"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primary key ensures two things:</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attributes that are part of the primary key constraint definition are not allowed to be null.</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attributes that are part of the primary key are unique in the table’s content.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3600" dirty="0" smtClean="0">
                <a:latin typeface="Times New Roman" panose="02020603050405020304" pitchFamily="18" charset="0"/>
                <a:cs typeface="Times New Roman" panose="02020603050405020304" pitchFamily="18" charset="0"/>
              </a:rPr>
              <a:t>Normal Forms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143000"/>
            <a:ext cx="8153400" cy="4983163"/>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There are several levels of normalization and the web site dbnormalization.com offers a practical guide to them. In this quick introduction to database normalization, we include the definition of the normal forms: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1st Normal Form (1NF)</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table (relation) is in 1NF if:</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There are no duplicated rows in the table.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Each cell is single-valued (no repeating groups or arrays).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Entries in a column (field) are of the same kind.</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6388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Normalization</a:t>
            </a:r>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Normalization is the process of organizing the data in the database.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Normalization is used to minimize the redundancy from a relation or set of relations. It is also used to eliminate the undesirable characteristics like Insertion, Update and Deletion Anomalies.</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Normalization divides the larger table into the smaller table and links them using relationship.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normal form is used to reduce redundancy from the database table.</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391400" cy="95410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Types of Normal </a:t>
            </a:r>
            <a:r>
              <a:rPr lang="en-US" sz="2400" dirty="0" smtClean="0">
                <a:latin typeface="Times New Roman" panose="02020603050405020304" pitchFamily="18" charset="0"/>
                <a:cs typeface="Times New Roman" panose="02020603050405020304" pitchFamily="18" charset="0"/>
              </a:rPr>
              <a:t>Forms</a:t>
            </a:r>
            <a:endParaRPr lang="en-US" sz="24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are the four types of normal forms:</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1676400"/>
            <a:ext cx="6248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First Normal Form (1NF)</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relation will be 1NF if it contains an atomic value.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states that an attribute of a table cannot hold multiple values. It must hold only single-valued attribute.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First normal form disallows the multi-valued attribute, composite attribute, and their combinations.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Example: Relation EMPLOYEE is not in 1NF because of multi-valued attribute EMP_PHONE.</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295400"/>
          </a:xfrm>
        </p:spPr>
        <p:txBody>
          <a:bodyPr>
            <a:normAutofit/>
          </a:bodyPr>
          <a:lstStyle/>
          <a:p>
            <a:r>
              <a:rPr lang="en-US" sz="4800" b="1" dirty="0" smtClean="0">
                <a:latin typeface="Times New Roman" panose="02020603050405020304" pitchFamily="18" charset="0"/>
                <a:cs typeface="Times New Roman" panose="02020603050405020304" pitchFamily="18" charset="0"/>
              </a:rPr>
              <a:t>THANK  YOU</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Relational </a:t>
            </a:r>
            <a:r>
              <a:rPr lang="en-US" sz="2400" b="1" dirty="0">
                <a:latin typeface="Times New Roman" panose="02020603050405020304" pitchFamily="18" charset="0"/>
                <a:cs typeface="Times New Roman" panose="02020603050405020304" pitchFamily="18" charset="0"/>
              </a:rPr>
              <a:t>Model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In this model, data is </a:t>
            </a:r>
            <a:r>
              <a:rPr lang="en-US" sz="2400" dirty="0" err="1">
                <a:latin typeface="Times New Roman" panose="02020603050405020304" pitchFamily="18" charset="0"/>
                <a:cs typeface="Times New Roman" panose="02020603050405020304" pitchFamily="18" charset="0"/>
              </a:rPr>
              <a:t>organised</a:t>
            </a:r>
            <a:r>
              <a:rPr lang="en-US" sz="2400" dirty="0">
                <a:latin typeface="Times New Roman" panose="02020603050405020304" pitchFamily="18" charset="0"/>
                <a:cs typeface="Times New Roman" panose="02020603050405020304" pitchFamily="18" charset="0"/>
              </a:rPr>
              <a:t> in two-dimensional tables and the relationship is maintained by storing a common </a:t>
            </a:r>
            <a:r>
              <a:rPr lang="en-US" sz="2400" dirty="0" smtClean="0">
                <a:latin typeface="Times New Roman" panose="02020603050405020304" pitchFamily="18" charset="0"/>
                <a:cs typeface="Times New Roman" panose="02020603050405020304" pitchFamily="18" charset="0"/>
              </a:rPr>
              <a:t>field.  This </a:t>
            </a:r>
            <a:r>
              <a:rPr lang="en-US" sz="2400" dirty="0">
                <a:latin typeface="Times New Roman" panose="02020603050405020304" pitchFamily="18" charset="0"/>
                <a:cs typeface="Times New Roman" panose="02020603050405020304" pitchFamily="18" charset="0"/>
              </a:rPr>
              <a:t>model was introduced by E.F </a:t>
            </a:r>
            <a:r>
              <a:rPr lang="en-US" sz="2400" dirty="0" err="1">
                <a:latin typeface="Times New Roman" panose="02020603050405020304" pitchFamily="18" charset="0"/>
                <a:cs typeface="Times New Roman" panose="02020603050405020304" pitchFamily="18" charset="0"/>
              </a:rPr>
              <a:t>Codd</a:t>
            </a:r>
            <a:r>
              <a:rPr lang="en-US" sz="2400" dirty="0">
                <a:latin typeface="Times New Roman" panose="02020603050405020304" pitchFamily="18" charset="0"/>
                <a:cs typeface="Times New Roman" panose="02020603050405020304" pitchFamily="18" charset="0"/>
              </a:rPr>
              <a:t> in 1970, and since then it has been the most widely used database model, </a:t>
            </a:r>
            <a:r>
              <a:rPr lang="en-US" sz="2400" dirty="0" err="1">
                <a:latin typeface="Times New Roman" panose="02020603050405020304" pitchFamily="18" charset="0"/>
                <a:cs typeface="Times New Roman" panose="02020603050405020304" pitchFamily="18" charset="0"/>
              </a:rPr>
              <a:t>infact</a:t>
            </a:r>
            <a:r>
              <a:rPr lang="en-US" sz="2400" dirty="0">
                <a:latin typeface="Times New Roman" panose="02020603050405020304" pitchFamily="18" charset="0"/>
                <a:cs typeface="Times New Roman" panose="02020603050405020304" pitchFamily="18" charset="0"/>
              </a:rPr>
              <a:t>, we can say the only database model used around the </a:t>
            </a:r>
            <a:r>
              <a:rPr lang="en-US" sz="2400" dirty="0" smtClean="0">
                <a:latin typeface="Times New Roman" panose="02020603050405020304" pitchFamily="18" charset="0"/>
                <a:cs typeface="Times New Roman" panose="02020603050405020304" pitchFamily="18" charset="0"/>
              </a:rPr>
              <a:t>world. The </a:t>
            </a:r>
            <a:r>
              <a:rPr lang="en-US" sz="2400" dirty="0">
                <a:latin typeface="Times New Roman" panose="02020603050405020304" pitchFamily="18" charset="0"/>
                <a:cs typeface="Times New Roman" panose="02020603050405020304" pitchFamily="18" charset="0"/>
              </a:rPr>
              <a:t>basic structure of data in the relational model is tables. All the information related to a particular type is stored in rows of that table.</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Hence</a:t>
            </a:r>
            <a:r>
              <a:rPr lang="en-US" sz="2400" dirty="0">
                <a:latin typeface="Times New Roman" panose="02020603050405020304" pitchFamily="18" charset="0"/>
                <a:cs typeface="Times New Roman" panose="02020603050405020304" pitchFamily="18" charset="0"/>
              </a:rPr>
              <a:t>, tables are also known as relations in relational model.</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95275" y="628650"/>
            <a:ext cx="8655685" cy="581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lgn="ctr">
              <a:buNone/>
            </a:pPr>
            <a:r>
              <a:rPr lang="en-US" sz="3600" b="1" dirty="0" smtClean="0">
                <a:latin typeface="Times New Roman" panose="02020603050405020304" pitchFamily="18" charset="0"/>
                <a:cs typeface="Times New Roman" panose="02020603050405020304" pitchFamily="18" charset="0"/>
              </a:rPr>
              <a:t>Schemas and Instances</a:t>
            </a:r>
            <a:endParaRPr lang="en-US" sz="3600" b="1" dirty="0" smtClean="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Database </a:t>
            </a:r>
            <a:r>
              <a:rPr lang="en-US" sz="2400" b="1" dirty="0">
                <a:latin typeface="Times New Roman" panose="02020603050405020304" pitchFamily="18" charset="0"/>
                <a:cs typeface="Times New Roman" panose="02020603050405020304" pitchFamily="18" charset="0"/>
              </a:rPr>
              <a:t>Schema</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database schema is the skeleton structure that represents the logical view of the entire database. It defines how the data is organized and how the relations among them are associated. It formulates all the constraints that are to be applied on the data.</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105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database schema defines its entities and the relationship among them. It contains a descriptive detail of the database, which can be depicted by means of schema diagrams. It’s the database designers who design the schema to help programmers understand the database and make it useful.</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4980" y="381000"/>
            <a:ext cx="8224520" cy="612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6096000"/>
          </a:xfrm>
        </p:spPr>
        <p:txBody>
          <a:bodyPr>
            <a:normAutofit/>
          </a:bodyPr>
          <a:lstStyle/>
          <a:p>
            <a:pPr marL="0" indent="0">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database schema can be divided broadly into two categories −</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10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Physical Database Schema </a:t>
            </a:r>
            <a:r>
              <a:rPr lang="en-US" sz="2400" dirty="0">
                <a:latin typeface="Times New Roman" panose="02020603050405020304" pitchFamily="18" charset="0"/>
                <a:cs typeface="Times New Roman" panose="02020603050405020304" pitchFamily="18" charset="0"/>
              </a:rPr>
              <a:t>− This schema pertains to the actual storage of data and its form of storage like files, indices, etc. It defines how the data will be stored in a secondary storage.</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8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Logical Database Schema </a:t>
            </a:r>
            <a:r>
              <a:rPr lang="en-US" sz="2400" dirty="0">
                <a:latin typeface="Times New Roman" panose="02020603050405020304" pitchFamily="18" charset="0"/>
                <a:cs typeface="Times New Roman" panose="02020603050405020304" pitchFamily="18" charset="0"/>
              </a:rPr>
              <a:t>− This schema defines all the logical constraints that need to be applied on the data stored. It defines tables, views, and integrity constraints.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r>
              <a:rPr lang="en-US" sz="2400" b="1" dirty="0">
                <a:latin typeface="Times New Roman" panose="02020603050405020304" pitchFamily="18" charset="0"/>
                <a:cs typeface="Times New Roman" panose="02020603050405020304" pitchFamily="18" charset="0"/>
              </a:rPr>
              <a:t>Database Instance</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It is important that we distinguish these two terms individually. Database schema is the skeleton of database. It is designed when the database doesn't exist at all. Once the database is operational, it is very difficult to make any changes to it. A database schema does not contain any data or information.</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10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database instance is a state of operational database with data at any given time. It contains a snapshot of the database. Database instances tend to change with time. A DBMS ensures that its every instance (state) is in a valid state, by diligently following all the validations, constraints, and conditions that the database designers have imposed.</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conceptual level </a:t>
            </a:r>
            <a:r>
              <a:rPr lang="en-US" sz="2400" dirty="0">
                <a:latin typeface="Times New Roman" panose="02020603050405020304" pitchFamily="18" charset="0"/>
                <a:cs typeface="Times New Roman" panose="02020603050405020304" pitchFamily="18" charset="0"/>
              </a:rPr>
              <a:t>has a </a:t>
            </a:r>
            <a:r>
              <a:rPr lang="en-US" sz="2400" b="1" dirty="0">
                <a:latin typeface="Times New Roman" panose="02020603050405020304" pitchFamily="18" charset="0"/>
                <a:cs typeface="Times New Roman" panose="02020603050405020304" pitchFamily="18" charset="0"/>
              </a:rPr>
              <a:t>conceptual schema</a:t>
            </a:r>
            <a:r>
              <a:rPr lang="en-US" sz="2400" dirty="0">
                <a:latin typeface="Times New Roman" panose="02020603050405020304" pitchFamily="18" charset="0"/>
                <a:cs typeface="Times New Roman" panose="02020603050405020304" pitchFamily="18" charset="0"/>
              </a:rPr>
              <a:t>, which describes the structure of the whole database for a community of users. The conceptual schema hides the details of physical storage structures and concentrates on describing entities, data types, relationships, user operations, and constraints. Usually, a representational data model is used to describe the conceptual schema when a database system is implemented. This implementation conceptual schema is often based on a conceptual schema design in a high-level data model</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external or view level</a:t>
            </a:r>
            <a:r>
              <a:rPr lang="en-US" sz="2400" dirty="0">
                <a:latin typeface="Times New Roman" panose="02020603050405020304" pitchFamily="18" charset="0"/>
                <a:cs typeface="Times New Roman" panose="02020603050405020304" pitchFamily="18" charset="0"/>
              </a:rPr>
              <a:t> includes a number of </a:t>
            </a:r>
            <a:r>
              <a:rPr lang="en-US" sz="2400" b="1" dirty="0">
                <a:latin typeface="Times New Roman" panose="02020603050405020304" pitchFamily="18" charset="0"/>
                <a:cs typeface="Times New Roman" panose="02020603050405020304" pitchFamily="18" charset="0"/>
              </a:rPr>
              <a:t>external schemas </a:t>
            </a:r>
            <a:r>
              <a:rPr lang="en-US" sz="2400" dirty="0">
                <a:latin typeface="Times New Roman" panose="02020603050405020304" pitchFamily="18" charset="0"/>
                <a:cs typeface="Times New Roman" panose="02020603050405020304" pitchFamily="18" charset="0"/>
              </a:rPr>
              <a:t>or </a:t>
            </a:r>
            <a:r>
              <a:rPr lang="en-US" sz="2400" b="1" dirty="0">
                <a:latin typeface="Times New Roman" panose="02020603050405020304" pitchFamily="18" charset="0"/>
                <a:cs typeface="Times New Roman" panose="02020603050405020304" pitchFamily="18" charset="0"/>
              </a:rPr>
              <a:t>user views</a:t>
            </a:r>
            <a:r>
              <a:rPr lang="en-US" sz="2400" dirty="0">
                <a:latin typeface="Times New Roman" panose="02020603050405020304" pitchFamily="18" charset="0"/>
                <a:cs typeface="Times New Roman" panose="02020603050405020304" pitchFamily="18" charset="0"/>
              </a:rPr>
              <a:t>. Each external schema describes the part of the database that a particular user group is interested in and hides the rest of the database from that user group. As in the previous level, each external schema is typically implemented using a representational data model, possibly based on an external schema design in a high-level data model.</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304800"/>
            <a:ext cx="91440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143" y="595953"/>
            <a:ext cx="8229600" cy="5516563"/>
          </a:xfrm>
        </p:spPr>
        <p:txBody>
          <a:bodyPr>
            <a:normAutofit/>
          </a:bodyPr>
          <a:lstStyle/>
          <a:p>
            <a:pPr marL="0" indent="0">
              <a:buNone/>
            </a:pPr>
            <a:r>
              <a:rPr lang="en-US" sz="2600" b="1" dirty="0">
                <a:latin typeface="Times New Roman" panose="02020603050405020304" pitchFamily="18" charset="0"/>
                <a:cs typeface="Times New Roman" panose="02020603050405020304" pitchFamily="18" charset="0"/>
              </a:rPr>
              <a:t>DATA INDEPENDENCE</a:t>
            </a:r>
            <a:endParaRPr lang="en-US" sz="2600" b="1" dirty="0">
              <a:latin typeface="Times New Roman" panose="02020603050405020304" pitchFamily="18"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The disjointing of data descriptions from the application programs (or user-interfaces) that uses the data is called data independence. Data independence is one of the main advantages of DBMS. The three-schema architecture provides the concept of data independence, which means that upper-levels are unaffected by changes to lower-levels. The three schemas architecture makes it easier to achieve true data independence. There are two kinds of data independence.</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Database System Introduction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305800" cy="5562600"/>
          </a:xfrm>
        </p:spPr>
        <p:txBody>
          <a:bodyPr>
            <a:normAutofit lnSpcReduction="10000"/>
          </a:bodyPr>
          <a:lstStyle/>
          <a:p>
            <a:pPr marL="0" indent="0" algn="just">
              <a:buNone/>
            </a:pPr>
            <a:r>
              <a:rPr lang="en-US" b="1" dirty="0" smtClean="0">
                <a:latin typeface="Times New Roman" panose="02020603050405020304" pitchFamily="18" charset="0"/>
                <a:cs typeface="Times New Roman" panose="02020603050405020304" pitchFamily="18" charset="0"/>
              </a:rPr>
              <a:t>DBMS</a:t>
            </a:r>
            <a:endParaRPr lang="en-US" b="1" dirty="0" smtClean="0">
              <a:latin typeface="Times New Roman" panose="02020603050405020304" pitchFamily="18" charset="0"/>
              <a:cs typeface="Times New Roman" panose="02020603050405020304" pitchFamily="18" charset="0"/>
            </a:endParaRPr>
          </a:p>
          <a:p>
            <a:pPr marL="0" indent="0" algn="just">
              <a:buNone/>
            </a:pPr>
            <a:r>
              <a:rPr lang="en-US" sz="2800" b="1" dirty="0">
                <a:latin typeface="Times New Roman" panose="02020603050405020304" pitchFamily="18" charset="0"/>
                <a:cs typeface="Times New Roman" panose="02020603050405020304" pitchFamily="18" charset="0"/>
              </a:rPr>
              <a:t>DBMS</a:t>
            </a:r>
            <a:r>
              <a:rPr lang="en-US" sz="2800" dirty="0">
                <a:latin typeface="Times New Roman" panose="02020603050405020304" pitchFamily="18" charset="0"/>
                <a:cs typeface="Times New Roman" panose="02020603050405020304" pitchFamily="18" charset="0"/>
              </a:rPr>
              <a:t> stands for Database Management System. We can break it like this DBMS = Database + Management System. Database is a collection of data and Management System is a set of programs to store and retrieve those data. Based on this we can define DBMS like this: DBMS is a collection of inter-related data and set of programs to store &amp; access those data in an easy and effective manner</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Database systems are basically developed for large amount of data. When dealing with huge amount of data, there are two things that require optimization: Storage of data and retrieval of data.</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6765"/>
          </a:xfrm>
        </p:spPr>
        <p:txBody>
          <a:bodyPr>
            <a:normAutofit fontScale="77500" lnSpcReduction="20000"/>
          </a:bodyPr>
          <a:lstStyle/>
          <a:p>
            <a:pPr marL="0" indent="0" algn="ctr">
              <a:buNone/>
            </a:pPr>
            <a:r>
              <a:rPr lang="en-US" sz="5100" dirty="0" smtClean="0">
                <a:latin typeface="Times New Roman" panose="02020603050405020304" pitchFamily="18" charset="0"/>
                <a:cs typeface="Times New Roman" panose="02020603050405020304" pitchFamily="18" charset="0"/>
              </a:rPr>
              <a:t>Three-Schema Architecture and Data Independence</a:t>
            </a:r>
            <a:endParaRPr lang="en-US" sz="5100" dirty="0" smtClean="0">
              <a:latin typeface="Times New Roman" panose="02020603050405020304" pitchFamily="18" charset="0"/>
              <a:cs typeface="Times New Roman" panose="02020603050405020304" pitchFamily="18" charset="0"/>
            </a:endParaRPr>
          </a:p>
          <a:p>
            <a:pPr marL="0" indent="0" algn="ctr">
              <a:buNone/>
            </a:pPr>
            <a:endParaRPr lang="en-US" sz="1300" dirty="0" smtClean="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The Three-Schema </a:t>
            </a:r>
            <a:r>
              <a:rPr lang="en-US" sz="3800" dirty="0" smtClean="0">
                <a:latin typeface="Times New Roman" panose="02020603050405020304" pitchFamily="18" charset="0"/>
                <a:cs typeface="Times New Roman" panose="02020603050405020304" pitchFamily="18" charset="0"/>
              </a:rPr>
              <a:t>Architecture</a:t>
            </a:r>
            <a:endParaRPr lang="en-US" sz="3800" dirty="0" smtClean="0">
              <a:latin typeface="Times New Roman" panose="02020603050405020304" pitchFamily="18" charset="0"/>
              <a:cs typeface="Times New Roman" panose="02020603050405020304" pitchFamily="18" charset="0"/>
            </a:endParaRPr>
          </a:p>
          <a:p>
            <a:pPr marL="0" indent="0">
              <a:buNone/>
            </a:pPr>
            <a:endParaRPr lang="en-US" sz="1300" dirty="0" smtClean="0">
              <a:latin typeface="Times New Roman" panose="02020603050405020304" pitchFamily="18" charset="0"/>
              <a:cs typeface="Times New Roman" panose="02020603050405020304" pitchFamily="18" charset="0"/>
            </a:endParaRPr>
          </a:p>
          <a:p>
            <a:pPr marL="0" indent="0" algn="just">
              <a:buNone/>
            </a:pPr>
            <a:r>
              <a:rPr lang="en-US" sz="3100" dirty="0">
                <a:latin typeface="Times New Roman" panose="02020603050405020304" pitchFamily="18" charset="0"/>
                <a:cs typeface="Times New Roman" panose="02020603050405020304" pitchFamily="18" charset="0"/>
              </a:rPr>
              <a:t>The goal of the three-schema architecture, illustrated in </a:t>
            </a:r>
            <a:r>
              <a:rPr lang="en-US" sz="3100" dirty="0" smtClean="0">
                <a:latin typeface="Times New Roman" panose="02020603050405020304" pitchFamily="18" charset="0"/>
                <a:cs typeface="Times New Roman" panose="02020603050405020304" pitchFamily="18" charset="0"/>
              </a:rPr>
              <a:t>Figure, is </a:t>
            </a:r>
            <a:r>
              <a:rPr lang="en-US" sz="3100" dirty="0">
                <a:latin typeface="Times New Roman" panose="02020603050405020304" pitchFamily="18" charset="0"/>
                <a:cs typeface="Times New Roman" panose="02020603050405020304" pitchFamily="18" charset="0"/>
              </a:rPr>
              <a:t>to separate the user applications from the physical database. In this architecture, schemas can be defined at the following three levels</a:t>
            </a:r>
            <a:r>
              <a:rPr lang="en-US" sz="3100" dirty="0" smtClean="0">
                <a:latin typeface="Times New Roman" panose="02020603050405020304" pitchFamily="18" charset="0"/>
                <a:cs typeface="Times New Roman" panose="02020603050405020304" pitchFamily="18" charset="0"/>
              </a:rPr>
              <a:t>:</a:t>
            </a:r>
            <a:endParaRPr lang="en-US" sz="3100" dirty="0" smtClean="0">
              <a:latin typeface="Times New Roman" panose="02020603050405020304" pitchFamily="18" charset="0"/>
              <a:cs typeface="Times New Roman" panose="02020603050405020304" pitchFamily="18" charset="0"/>
            </a:endParaRPr>
          </a:p>
          <a:p>
            <a:pPr marL="0" indent="0" algn="just">
              <a:buNone/>
            </a:pPr>
            <a:endParaRPr lang="en-US" sz="1300" b="1" dirty="0">
              <a:latin typeface="Times New Roman" panose="02020603050405020304" pitchFamily="18" charset="0"/>
              <a:cs typeface="Times New Roman" panose="02020603050405020304" pitchFamily="18" charset="0"/>
            </a:endParaRPr>
          </a:p>
          <a:p>
            <a:pPr algn="just"/>
            <a:r>
              <a:rPr lang="en-US" sz="3100" b="1" dirty="0" smtClean="0">
                <a:latin typeface="Times New Roman" panose="02020603050405020304" pitchFamily="18" charset="0"/>
                <a:cs typeface="Times New Roman" panose="02020603050405020304" pitchFamily="18" charset="0"/>
              </a:rPr>
              <a:t>  The </a:t>
            </a:r>
            <a:r>
              <a:rPr lang="en-US" sz="3100" b="1" dirty="0">
                <a:latin typeface="Times New Roman" panose="02020603050405020304" pitchFamily="18" charset="0"/>
                <a:cs typeface="Times New Roman" panose="02020603050405020304" pitchFamily="18" charset="0"/>
              </a:rPr>
              <a:t>internal level </a:t>
            </a:r>
            <a:r>
              <a:rPr lang="en-US" sz="3100" dirty="0">
                <a:latin typeface="Times New Roman" panose="02020603050405020304" pitchFamily="18" charset="0"/>
                <a:cs typeface="Times New Roman" panose="02020603050405020304" pitchFamily="18" charset="0"/>
              </a:rPr>
              <a:t>has an </a:t>
            </a:r>
            <a:r>
              <a:rPr lang="en-US" sz="3100" b="1" dirty="0">
                <a:latin typeface="Times New Roman" panose="02020603050405020304" pitchFamily="18" charset="0"/>
                <a:cs typeface="Times New Roman" panose="02020603050405020304" pitchFamily="18" charset="0"/>
              </a:rPr>
              <a:t>internal schema</a:t>
            </a:r>
            <a:r>
              <a:rPr lang="en-US" sz="3100" dirty="0">
                <a:latin typeface="Times New Roman" panose="02020603050405020304" pitchFamily="18" charset="0"/>
                <a:cs typeface="Times New Roman" panose="02020603050405020304" pitchFamily="18" charset="0"/>
              </a:rPr>
              <a:t>, which describes the physical </a:t>
            </a:r>
            <a:r>
              <a:rPr lang="en-US" sz="3100" dirty="0" err="1">
                <a:latin typeface="Times New Roman" panose="02020603050405020304" pitchFamily="18" charset="0"/>
                <a:cs typeface="Times New Roman" panose="02020603050405020304" pitchFamily="18" charset="0"/>
              </a:rPr>
              <a:t>stor</a:t>
            </a:r>
            <a:r>
              <a:rPr lang="en-US" sz="3100" dirty="0">
                <a:latin typeface="Times New Roman" panose="02020603050405020304" pitchFamily="18" charset="0"/>
                <a:cs typeface="Times New Roman" panose="02020603050405020304" pitchFamily="18" charset="0"/>
              </a:rPr>
              <a:t>-age structure of the database. The internal schema uses a physical data model and describes the complete details of data storage and access paths for the database.</a:t>
            </a: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Physical data independence</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The ability to modify the physical scheme without causing application programs to be rewritten.</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Modifications at this level are usually to improve performance.</a:t>
            </a:r>
            <a:endParaRPr lang="en-US" sz="2400" dirty="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a:p>
            <a:pPr algn="just"/>
            <a:r>
              <a:rPr lang="en-US" sz="2400" b="1" i="1" dirty="0" smtClean="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Logical data independence</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The ability to modify the conceptual scheme without causing </a:t>
            </a:r>
            <a:r>
              <a:rPr lang="en-US" sz="2400" dirty="0" smtClean="0">
                <a:latin typeface="Times New Roman" panose="02020603050405020304" pitchFamily="18" charset="0"/>
                <a:cs typeface="Times New Roman" panose="02020603050405020304" pitchFamily="18" charset="0"/>
              </a:rPr>
              <a:t>  application </a:t>
            </a:r>
            <a:r>
              <a:rPr lang="en-US" sz="2400" dirty="0">
                <a:latin typeface="Times New Roman" panose="02020603050405020304" pitchFamily="18" charset="0"/>
                <a:cs typeface="Times New Roman" panose="02020603050405020304" pitchFamily="18" charset="0"/>
              </a:rPr>
              <a:t>programs to be rewritten.</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Usually done when logical structure of database is altered.</a:t>
            </a:r>
            <a:endParaRPr lang="en-US" sz="2400" dirty="0">
              <a:latin typeface="Times New Roman" panose="02020603050405020304" pitchFamily="18" charset="0"/>
              <a:cs typeface="Times New Roman" panose="02020603050405020304" pitchFamily="18" charset="0"/>
            </a:endParaRPr>
          </a:p>
          <a:p>
            <a:pPr algn="just"/>
            <a:endParaRPr lang="en-US" sz="10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Logical data independence is harder to achieve as the application programs are usually heavily dependent on the logical structure of the data. An analogy is made to abstract data types in programming languages.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6096000"/>
          </a:xfrm>
        </p:spPr>
        <p:txBody>
          <a:bodyPr>
            <a:normAutofit fontScale="85000" lnSpcReduction="20000"/>
          </a:bodyPr>
          <a:lstStyle/>
          <a:p>
            <a:pPr marL="0" indent="0" algn="ctr">
              <a:buNone/>
            </a:pPr>
            <a:r>
              <a:rPr lang="en-US" sz="4700" dirty="0" smtClean="0">
                <a:latin typeface="Times New Roman" panose="02020603050405020304" pitchFamily="18" charset="0"/>
                <a:cs typeface="Times New Roman" panose="02020603050405020304" pitchFamily="18" charset="0"/>
              </a:rPr>
              <a:t>The Database System Environment</a:t>
            </a:r>
            <a:endParaRPr lang="en-US" sz="4700" dirty="0" smtClean="0">
              <a:latin typeface="Times New Roman" panose="02020603050405020304" pitchFamily="18" charset="0"/>
              <a:cs typeface="Times New Roman" panose="02020603050405020304" pitchFamily="18" charset="0"/>
            </a:endParaRPr>
          </a:p>
          <a:p>
            <a:pPr marL="0" indent="0">
              <a:buNone/>
            </a:pPr>
            <a:endParaRPr lang="en-US" sz="1400" dirty="0" smtClean="0">
              <a:latin typeface="Times New Roman" panose="02020603050405020304" pitchFamily="18" charset="0"/>
              <a:cs typeface="Times New Roman" panose="02020603050405020304" pitchFamily="18" charset="0"/>
            </a:endParaRPr>
          </a:p>
          <a:p>
            <a:pPr marL="0" indent="0" algn="just">
              <a:buNone/>
            </a:pPr>
            <a:r>
              <a:rPr lang="en-US" sz="3100" b="1" dirty="0" smtClean="0">
                <a:latin typeface="Times New Roman" panose="02020603050405020304" pitchFamily="18" charset="0"/>
                <a:cs typeface="Times New Roman" panose="02020603050405020304" pitchFamily="18" charset="0"/>
              </a:rPr>
              <a:t>A </a:t>
            </a:r>
            <a:r>
              <a:rPr lang="en-US" sz="3100" b="1" dirty="0">
                <a:latin typeface="Times New Roman" panose="02020603050405020304" pitchFamily="18" charset="0"/>
                <a:cs typeface="Times New Roman" panose="02020603050405020304" pitchFamily="18" charset="0"/>
              </a:rPr>
              <a:t>database environment </a:t>
            </a:r>
            <a:r>
              <a:rPr lang="en-US" sz="3100" dirty="0">
                <a:latin typeface="Times New Roman" panose="02020603050405020304" pitchFamily="18" charset="0"/>
                <a:cs typeface="Times New Roman" panose="02020603050405020304" pitchFamily="18" charset="0"/>
              </a:rPr>
              <a:t>is a collective system of components that comprise and regulates the group of data, management, and use of data, which consist of software, hardware, people, techniques of handling database, and the data also</a:t>
            </a:r>
            <a:r>
              <a:rPr lang="en-US" sz="3100" dirty="0" smtClean="0">
                <a:latin typeface="Times New Roman" panose="02020603050405020304" pitchFamily="18" charset="0"/>
                <a:cs typeface="Times New Roman" panose="02020603050405020304" pitchFamily="18" charset="0"/>
              </a:rPr>
              <a:t>.</a:t>
            </a:r>
            <a:endParaRPr lang="en-US" sz="3100" dirty="0" smtClean="0">
              <a:latin typeface="Times New Roman" panose="02020603050405020304" pitchFamily="18" charset="0"/>
              <a:cs typeface="Times New Roman" panose="02020603050405020304" pitchFamily="18" charset="0"/>
            </a:endParaRPr>
          </a:p>
          <a:p>
            <a:pPr marL="0" indent="0" algn="just">
              <a:buNone/>
            </a:pPr>
            <a:r>
              <a:rPr lang="en-US" sz="3100" dirty="0">
                <a:latin typeface="Times New Roman" panose="02020603050405020304" pitchFamily="18" charset="0"/>
                <a:cs typeface="Times New Roman" panose="02020603050405020304" pitchFamily="18" charset="0"/>
              </a:rPr>
              <a:t>The term database system refers to </a:t>
            </a:r>
            <a:r>
              <a:rPr lang="en-US" sz="3100" dirty="0" smtClean="0">
                <a:latin typeface="Times New Roman" panose="02020603050405020304" pitchFamily="18" charset="0"/>
                <a:cs typeface="Times New Roman" panose="02020603050405020304" pitchFamily="18" charset="0"/>
              </a:rPr>
              <a:t>an organization </a:t>
            </a:r>
            <a:r>
              <a:rPr lang="en-US" sz="3100" dirty="0">
                <a:latin typeface="Times New Roman" panose="02020603050405020304" pitchFamily="18" charset="0"/>
                <a:cs typeface="Times New Roman" panose="02020603050405020304" pitchFamily="18" charset="0"/>
              </a:rPr>
              <a:t>of components that define </a:t>
            </a:r>
            <a:r>
              <a:rPr lang="en-US" sz="3100" dirty="0" smtClean="0">
                <a:latin typeface="Times New Roman" panose="02020603050405020304" pitchFamily="18" charset="0"/>
                <a:cs typeface="Times New Roman" panose="02020603050405020304" pitchFamily="18" charset="0"/>
              </a:rPr>
              <a:t>and regulate </a:t>
            </a:r>
            <a:r>
              <a:rPr lang="en-US" sz="3100" dirty="0">
                <a:latin typeface="Times New Roman" panose="02020603050405020304" pitchFamily="18" charset="0"/>
                <a:cs typeface="Times New Roman" panose="02020603050405020304" pitchFamily="18" charset="0"/>
              </a:rPr>
              <a:t>the collection, storage, </a:t>
            </a:r>
            <a:r>
              <a:rPr lang="en-US" sz="3100" dirty="0" smtClean="0">
                <a:latin typeface="Times New Roman" panose="02020603050405020304" pitchFamily="18" charset="0"/>
                <a:cs typeface="Times New Roman" panose="02020603050405020304" pitchFamily="18" charset="0"/>
              </a:rPr>
              <a:t>management, and </a:t>
            </a:r>
            <a:r>
              <a:rPr lang="en-US" sz="3100" dirty="0">
                <a:latin typeface="Times New Roman" panose="02020603050405020304" pitchFamily="18" charset="0"/>
                <a:cs typeface="Times New Roman" panose="02020603050405020304" pitchFamily="18" charset="0"/>
              </a:rPr>
              <a:t>use of data within a database</a:t>
            </a:r>
            <a:endParaRPr lang="en-US" sz="3100" dirty="0">
              <a:latin typeface="Times New Roman" panose="02020603050405020304" pitchFamily="18" charset="0"/>
              <a:cs typeface="Times New Roman" panose="02020603050405020304" pitchFamily="18" charset="0"/>
            </a:endParaRPr>
          </a:p>
          <a:p>
            <a:pPr marL="0" indent="0" algn="just">
              <a:buNone/>
            </a:pPr>
            <a:r>
              <a:rPr lang="en-US" sz="3100" dirty="0">
                <a:latin typeface="Times New Roman" panose="02020603050405020304" pitchFamily="18" charset="0"/>
                <a:cs typeface="Times New Roman" panose="02020603050405020304" pitchFamily="18" charset="0"/>
              </a:rPr>
              <a:t>environment. These are:</a:t>
            </a:r>
            <a:endParaRPr lang="en-US" sz="31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 Hardware</a:t>
            </a:r>
            <a:endParaRPr lang="en-US" sz="31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 Software</a:t>
            </a:r>
            <a:endParaRPr lang="en-US" sz="31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 People</a:t>
            </a:r>
            <a:endParaRPr lang="en-US" sz="31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 Procedures</a:t>
            </a:r>
            <a:endParaRPr lang="en-US" sz="31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 Data</a:t>
            </a:r>
            <a:endParaRPr lang="en-US" sz="31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just">
              <a:buNone/>
            </a:pPr>
            <a:r>
              <a:rPr lang="en-US" sz="2600" b="1" dirty="0" smtClean="0">
                <a:latin typeface="Times New Roman" panose="02020603050405020304" pitchFamily="18" charset="0"/>
                <a:cs typeface="Times New Roman" panose="02020603050405020304" pitchFamily="18" charset="0"/>
              </a:rPr>
              <a:t>Hardware:  </a:t>
            </a:r>
            <a:r>
              <a:rPr lang="en-US" sz="2600" dirty="0" smtClean="0">
                <a:latin typeface="Times New Roman" panose="02020603050405020304" pitchFamily="18" charset="0"/>
                <a:cs typeface="Times New Roman" panose="02020603050405020304" pitchFamily="18" charset="0"/>
              </a:rPr>
              <a:t>It </a:t>
            </a:r>
            <a:r>
              <a:rPr lang="en-US" sz="2600" dirty="0">
                <a:latin typeface="Times New Roman" panose="02020603050405020304" pitchFamily="18" charset="0"/>
                <a:cs typeface="Times New Roman" panose="02020603050405020304" pitchFamily="18" charset="0"/>
              </a:rPr>
              <a:t>identifies all the system’s </a:t>
            </a:r>
            <a:r>
              <a:rPr lang="en-US" sz="2600" dirty="0" smtClean="0">
                <a:latin typeface="Times New Roman" panose="02020603050405020304" pitchFamily="18" charset="0"/>
                <a:cs typeface="Times New Roman" panose="02020603050405020304" pitchFamily="18" charset="0"/>
              </a:rPr>
              <a:t>physical devices</a:t>
            </a:r>
            <a:r>
              <a:rPr lang="en-US" sz="2600" dirty="0">
                <a:latin typeface="Times New Roman" panose="02020603050405020304" pitchFamily="18" charset="0"/>
                <a:cs typeface="Times New Roman" panose="02020603050405020304" pitchFamily="18" charset="0"/>
              </a:rPr>
              <a:t>. The database system’s main and </a:t>
            </a:r>
            <a:r>
              <a:rPr lang="en-US" sz="2600" dirty="0" smtClean="0">
                <a:latin typeface="Times New Roman" panose="02020603050405020304" pitchFamily="18" charset="0"/>
                <a:cs typeface="Times New Roman" panose="02020603050405020304" pitchFamily="18" charset="0"/>
              </a:rPr>
              <a:t>most easily </a:t>
            </a:r>
            <a:r>
              <a:rPr lang="en-US" sz="2600" dirty="0">
                <a:latin typeface="Times New Roman" panose="02020603050405020304" pitchFamily="18" charset="0"/>
                <a:cs typeface="Times New Roman" panose="02020603050405020304" pitchFamily="18" charset="0"/>
              </a:rPr>
              <a:t>identified hardware component is </a:t>
            </a:r>
            <a:r>
              <a:rPr lang="en-US" sz="2600" dirty="0" smtClean="0">
                <a:latin typeface="Times New Roman" panose="02020603050405020304" pitchFamily="18" charset="0"/>
                <a:cs typeface="Times New Roman" panose="02020603050405020304" pitchFamily="18" charset="0"/>
              </a:rPr>
              <a:t>the computer</a:t>
            </a:r>
            <a:r>
              <a:rPr lang="en-US" sz="2600" dirty="0">
                <a:latin typeface="Times New Roman" panose="02020603050405020304" pitchFamily="18" charset="0"/>
                <a:cs typeface="Times New Roman" panose="02020603050405020304" pitchFamily="18" charset="0"/>
              </a:rPr>
              <a:t>, which might be a microprocessor, </a:t>
            </a:r>
            <a:r>
              <a:rPr lang="en-US" sz="2600" dirty="0" smtClean="0">
                <a:latin typeface="Times New Roman" panose="02020603050405020304" pitchFamily="18" charset="0"/>
                <a:cs typeface="Times New Roman" panose="02020603050405020304" pitchFamily="18" charset="0"/>
              </a:rPr>
              <a:t>a minicomputer</a:t>
            </a:r>
            <a:r>
              <a:rPr lang="en-US" sz="2600" dirty="0">
                <a:latin typeface="Times New Roman" panose="02020603050405020304" pitchFamily="18" charset="0"/>
                <a:cs typeface="Times New Roman" panose="02020603050405020304" pitchFamily="18" charset="0"/>
              </a:rPr>
              <a:t>, or a mainframe computer. </a:t>
            </a:r>
            <a:r>
              <a:rPr lang="en-US" sz="2600" dirty="0" smtClean="0">
                <a:latin typeface="Times New Roman" panose="02020603050405020304" pitchFamily="18" charset="0"/>
                <a:cs typeface="Times New Roman" panose="02020603050405020304" pitchFamily="18" charset="0"/>
              </a:rPr>
              <a:t>It also </a:t>
            </a:r>
            <a:r>
              <a:rPr lang="en-US" sz="2600" dirty="0">
                <a:latin typeface="Times New Roman" panose="02020603050405020304" pitchFamily="18" charset="0"/>
                <a:cs typeface="Times New Roman" panose="02020603050405020304" pitchFamily="18" charset="0"/>
              </a:rPr>
              <a:t>include peripherals like keyboard, mice,</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modems, printers, etc</a:t>
            </a:r>
            <a:r>
              <a:rPr lang="en-US"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b="1" dirty="0" smtClean="0">
                <a:latin typeface="Times New Roman" panose="02020603050405020304" pitchFamily="18" charset="0"/>
                <a:cs typeface="Times New Roman" panose="02020603050405020304" pitchFamily="18" charset="0"/>
              </a:rPr>
              <a:t>Software:</a:t>
            </a:r>
            <a:r>
              <a:rPr lang="en-US" sz="2600" dirty="0" smtClean="0">
                <a:latin typeface="Times New Roman" panose="02020603050405020304" pitchFamily="18" charset="0"/>
                <a:cs typeface="Times New Roman" panose="02020603050405020304" pitchFamily="18" charset="0"/>
              </a:rPr>
              <a:t> Software </a:t>
            </a:r>
            <a:r>
              <a:rPr lang="en-US" sz="2600" dirty="0">
                <a:latin typeface="Times New Roman" panose="02020603050405020304" pitchFamily="18" charset="0"/>
                <a:cs typeface="Times New Roman" panose="02020603050405020304" pitchFamily="18" charset="0"/>
              </a:rPr>
              <a:t>refers to the collection </a:t>
            </a:r>
            <a:r>
              <a:rPr lang="en-US" sz="2600" dirty="0" smtClean="0">
                <a:latin typeface="Times New Roman" panose="02020603050405020304" pitchFamily="18" charset="0"/>
                <a:cs typeface="Times New Roman" panose="02020603050405020304" pitchFamily="18" charset="0"/>
              </a:rPr>
              <a:t>of programs </a:t>
            </a:r>
            <a:r>
              <a:rPr lang="en-US" sz="2600" dirty="0">
                <a:latin typeface="Times New Roman" panose="02020603050405020304" pitchFamily="18" charset="0"/>
                <a:cs typeface="Times New Roman" panose="02020603050405020304" pitchFamily="18" charset="0"/>
              </a:rPr>
              <a:t>used by the computers within </a:t>
            </a:r>
            <a:r>
              <a:rPr lang="en-US" sz="2600" dirty="0" smtClean="0">
                <a:latin typeface="Times New Roman" panose="02020603050405020304" pitchFamily="18" charset="0"/>
                <a:cs typeface="Times New Roman" panose="02020603050405020304" pitchFamily="18" charset="0"/>
              </a:rPr>
              <a:t>the database </a:t>
            </a:r>
            <a:r>
              <a:rPr lang="en-US" sz="2600" dirty="0">
                <a:latin typeface="Times New Roman" panose="02020603050405020304" pitchFamily="18" charset="0"/>
                <a:cs typeface="Times New Roman" panose="02020603050405020304" pitchFamily="18" charset="0"/>
              </a:rPr>
              <a:t>system</a:t>
            </a:r>
            <a:r>
              <a:rPr lang="en-US"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Operating system </a:t>
            </a:r>
            <a:r>
              <a:rPr lang="en-US" sz="2600" dirty="0" smtClean="0">
                <a:latin typeface="Times New Roman" panose="02020603050405020304" pitchFamily="18" charset="0"/>
                <a:cs typeface="Times New Roman" panose="02020603050405020304" pitchFamily="18" charset="0"/>
              </a:rPr>
              <a:t>Software</a:t>
            </a:r>
            <a:endParaRPr lang="en-US" sz="2600" dirty="0" smtClean="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DBMS </a:t>
            </a:r>
            <a:r>
              <a:rPr lang="en-US" sz="2600" dirty="0" smtClean="0">
                <a:latin typeface="Times New Roman" panose="02020603050405020304" pitchFamily="18" charset="0"/>
                <a:cs typeface="Times New Roman" panose="02020603050405020304" pitchFamily="18" charset="0"/>
              </a:rPr>
              <a:t>Software</a:t>
            </a:r>
            <a:endParaRPr lang="en-US" sz="2600" dirty="0" smtClean="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Application Programs &amp; </a:t>
            </a:r>
            <a:r>
              <a:rPr lang="en-US" sz="2600" dirty="0" smtClean="0">
                <a:latin typeface="Times New Roman" panose="02020603050405020304" pitchFamily="18" charset="0"/>
                <a:cs typeface="Times New Roman" panose="02020603050405020304" pitchFamily="18" charset="0"/>
              </a:rPr>
              <a:t>Utilities Software</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867400"/>
          </a:xfrm>
        </p:spPr>
        <p:txBody>
          <a:bodyPr>
            <a:normAutofit fontScale="85000" lnSpcReduction="10000"/>
          </a:bodyPr>
          <a:lstStyle/>
          <a:p>
            <a:pPr marL="0" indent="0">
              <a:buNone/>
            </a:pPr>
            <a:r>
              <a:rPr lang="en-US" b="1" dirty="0" smtClean="0">
                <a:latin typeface="Times New Roman" panose="02020603050405020304" pitchFamily="18" charset="0"/>
                <a:cs typeface="Times New Roman" panose="02020603050405020304" pitchFamily="18" charset="0"/>
              </a:rPr>
              <a:t>People:</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System </a:t>
            </a:r>
            <a:r>
              <a:rPr lang="en-US" dirty="0">
                <a:latin typeface="Times New Roman" panose="02020603050405020304" pitchFamily="18" charset="0"/>
                <a:cs typeface="Times New Roman" panose="02020603050405020304" pitchFamily="18" charset="0"/>
              </a:rPr>
              <a:t>Administrator: oversee </a:t>
            </a:r>
            <a:r>
              <a:rPr lang="en-US" dirty="0" smtClean="0">
                <a:latin typeface="Times New Roman" panose="02020603050405020304" pitchFamily="18" charset="0"/>
                <a:cs typeface="Times New Roman" panose="02020603050405020304" pitchFamily="18" charset="0"/>
              </a:rPr>
              <a:t>the database </a:t>
            </a:r>
            <a:r>
              <a:rPr lang="en-US" dirty="0">
                <a:latin typeface="Times New Roman" panose="02020603050405020304" pitchFamily="18" charset="0"/>
                <a:cs typeface="Times New Roman" panose="02020603050405020304" pitchFamily="18" charset="0"/>
              </a:rPr>
              <a:t>system’s general operations.</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Database </a:t>
            </a:r>
            <a:r>
              <a:rPr lang="en-US" dirty="0">
                <a:latin typeface="Times New Roman" panose="02020603050405020304" pitchFamily="18" charset="0"/>
                <a:cs typeface="Times New Roman" panose="02020603050405020304" pitchFamily="18" charset="0"/>
              </a:rPr>
              <a:t>Administrator: manage </a:t>
            </a:r>
            <a:r>
              <a:rPr lang="en-US" dirty="0" smtClean="0">
                <a:latin typeface="Times New Roman" panose="02020603050405020304" pitchFamily="18" charset="0"/>
                <a:cs typeface="Times New Roman" panose="02020603050405020304" pitchFamily="18" charset="0"/>
              </a:rPr>
              <a:t>the DBMS’s </a:t>
            </a:r>
            <a:r>
              <a:rPr lang="en-US" dirty="0">
                <a:latin typeface="Times New Roman" panose="02020603050405020304" pitchFamily="18" charset="0"/>
                <a:cs typeface="Times New Roman" panose="02020603050405020304" pitchFamily="18" charset="0"/>
              </a:rPr>
              <a:t>use and ensure that the database </a:t>
            </a:r>
            <a:r>
              <a:rPr lang="en-US" dirty="0" smtClean="0">
                <a:latin typeface="Times New Roman" panose="02020603050405020304" pitchFamily="18" charset="0"/>
                <a:cs typeface="Times New Roman" panose="02020603050405020304" pitchFamily="18" charset="0"/>
              </a:rPr>
              <a:t>is functioning </a:t>
            </a:r>
            <a:r>
              <a:rPr lang="en-US" dirty="0">
                <a:latin typeface="Times New Roman" panose="02020603050405020304" pitchFamily="18" charset="0"/>
                <a:cs typeface="Times New Roman" panose="02020603050405020304" pitchFamily="18" charset="0"/>
              </a:rPr>
              <a:t>properly.</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Database </a:t>
            </a:r>
            <a:r>
              <a:rPr lang="en-US" dirty="0">
                <a:latin typeface="Times New Roman" panose="02020603050405020304" pitchFamily="18" charset="0"/>
                <a:cs typeface="Times New Roman" panose="02020603050405020304" pitchFamily="18" charset="0"/>
              </a:rPr>
              <a:t>Designers: design the </a:t>
            </a:r>
            <a:r>
              <a:rPr lang="en-US" dirty="0" smtClean="0">
                <a:latin typeface="Times New Roman" panose="02020603050405020304" pitchFamily="18" charset="0"/>
                <a:cs typeface="Times New Roman" panose="02020603050405020304" pitchFamily="18" charset="0"/>
              </a:rPr>
              <a:t>database structure</a:t>
            </a:r>
            <a:r>
              <a:rPr lang="en-US" dirty="0">
                <a:latin typeface="Times New Roman" panose="02020603050405020304" pitchFamily="18" charset="0"/>
                <a:cs typeface="Times New Roman" panose="02020603050405020304" pitchFamily="18" charset="0"/>
              </a:rPr>
              <a:t>. They are in effect the </a:t>
            </a:r>
            <a:r>
              <a:rPr lang="en-US" dirty="0" smtClean="0">
                <a:latin typeface="Times New Roman" panose="02020603050405020304" pitchFamily="18" charset="0"/>
                <a:cs typeface="Times New Roman" panose="02020603050405020304" pitchFamily="18" charset="0"/>
              </a:rPr>
              <a:t>database architects</a:t>
            </a:r>
            <a:r>
              <a:rPr lang="en-US" dirty="0">
                <a:latin typeface="Times New Roman" panose="02020603050405020304" pitchFamily="18" charset="0"/>
                <a:cs typeface="Times New Roman" panose="02020603050405020304" pitchFamily="18" charset="0"/>
              </a:rPr>
              <a:t>. If the database design is poor, </a:t>
            </a:r>
            <a:r>
              <a:rPr lang="en-US" dirty="0" smtClean="0">
                <a:latin typeface="Times New Roman" panose="02020603050405020304" pitchFamily="18" charset="0"/>
                <a:cs typeface="Times New Roman" panose="02020603050405020304" pitchFamily="18" charset="0"/>
              </a:rPr>
              <a:t>even the </a:t>
            </a:r>
            <a:r>
              <a:rPr lang="en-US" dirty="0">
                <a:latin typeface="Times New Roman" panose="02020603050405020304" pitchFamily="18" charset="0"/>
                <a:cs typeface="Times New Roman" panose="02020603050405020304" pitchFamily="18" charset="0"/>
              </a:rPr>
              <a:t>best application programmers and the </a:t>
            </a:r>
            <a:r>
              <a:rPr lang="en-US" dirty="0" smtClean="0">
                <a:latin typeface="Times New Roman" panose="02020603050405020304" pitchFamily="18" charset="0"/>
                <a:cs typeface="Times New Roman" panose="02020603050405020304" pitchFamily="18" charset="0"/>
              </a:rPr>
              <a:t>most dedicated </a:t>
            </a:r>
            <a:r>
              <a:rPr lang="en-US" dirty="0">
                <a:latin typeface="Times New Roman" panose="02020603050405020304" pitchFamily="18" charset="0"/>
                <a:cs typeface="Times New Roman" panose="02020603050405020304" pitchFamily="18" charset="0"/>
              </a:rPr>
              <a:t>DBAs will fail to produce a </a:t>
            </a:r>
            <a:r>
              <a:rPr lang="en-US" dirty="0" smtClean="0">
                <a:latin typeface="Times New Roman" panose="02020603050405020304" pitchFamily="18" charset="0"/>
                <a:cs typeface="Times New Roman" panose="02020603050405020304" pitchFamily="18" charset="0"/>
              </a:rPr>
              <a:t>useful database </a:t>
            </a:r>
            <a:r>
              <a:rPr lang="en-US" dirty="0">
                <a:latin typeface="Times New Roman" panose="02020603050405020304" pitchFamily="18" charset="0"/>
                <a:cs typeface="Times New Roman" panose="02020603050405020304" pitchFamily="18" charset="0"/>
              </a:rPr>
              <a:t>environment</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System Analysts and Programmers: </a:t>
            </a:r>
            <a:r>
              <a:rPr lang="en-US" dirty="0" smtClean="0">
                <a:latin typeface="Times New Roman" panose="02020603050405020304" pitchFamily="18" charset="0"/>
                <a:cs typeface="Times New Roman" panose="02020603050405020304" pitchFamily="18" charset="0"/>
              </a:rPr>
              <a:t>design and </a:t>
            </a:r>
            <a:r>
              <a:rPr lang="en-US" dirty="0">
                <a:latin typeface="Times New Roman" panose="02020603050405020304" pitchFamily="18" charset="0"/>
                <a:cs typeface="Times New Roman" panose="02020603050405020304" pitchFamily="18" charset="0"/>
              </a:rPr>
              <a:t>implement the application programs</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End Users: are the people who use </a:t>
            </a:r>
            <a:r>
              <a:rPr lang="en-US" dirty="0" smtClean="0">
                <a:latin typeface="Times New Roman" panose="02020603050405020304" pitchFamily="18" charset="0"/>
                <a:cs typeface="Times New Roman" panose="02020603050405020304" pitchFamily="18" charset="0"/>
              </a:rPr>
              <a:t>the application </a:t>
            </a:r>
            <a:r>
              <a:rPr lang="en-US" dirty="0">
                <a:latin typeface="Times New Roman" panose="02020603050405020304" pitchFamily="18" charset="0"/>
                <a:cs typeface="Times New Roman" panose="02020603050405020304" pitchFamily="18" charset="0"/>
              </a:rPr>
              <a:t>programs to run the </a:t>
            </a:r>
            <a:r>
              <a:rPr lang="en-US" dirty="0" smtClean="0">
                <a:latin typeface="Times New Roman" panose="02020603050405020304" pitchFamily="18" charset="0"/>
                <a:cs typeface="Times New Roman" panose="02020603050405020304" pitchFamily="18" charset="0"/>
              </a:rPr>
              <a:t>organization’s daily </a:t>
            </a:r>
            <a:r>
              <a:rPr lang="en-US" dirty="0">
                <a:latin typeface="Times New Roman" panose="02020603050405020304" pitchFamily="18" charset="0"/>
                <a:cs typeface="Times New Roman" panose="02020603050405020304" pitchFamily="18" charset="0"/>
              </a:rPr>
              <a:t>operations.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Procedures: </a:t>
            </a:r>
            <a:r>
              <a:rPr lang="en-US" sz="2400" dirty="0" smtClean="0">
                <a:latin typeface="Times New Roman" panose="02020603050405020304" pitchFamily="18" charset="0"/>
                <a:cs typeface="Times New Roman" panose="02020603050405020304" pitchFamily="18" charset="0"/>
              </a:rPr>
              <a:t>Procedures </a:t>
            </a:r>
            <a:r>
              <a:rPr lang="en-US" sz="2400" dirty="0">
                <a:latin typeface="Times New Roman" panose="02020603050405020304" pitchFamily="18" charset="0"/>
                <a:cs typeface="Times New Roman" panose="02020603050405020304" pitchFamily="18" charset="0"/>
              </a:rPr>
              <a:t>are the instructions and rules </a:t>
            </a:r>
            <a:r>
              <a:rPr lang="en-US" sz="2400" dirty="0" smtClean="0">
                <a:latin typeface="Times New Roman" panose="02020603050405020304" pitchFamily="18" charset="0"/>
                <a:cs typeface="Times New Roman" panose="02020603050405020304" pitchFamily="18" charset="0"/>
              </a:rPr>
              <a:t>that govern </a:t>
            </a:r>
            <a:r>
              <a:rPr lang="en-US" sz="2400" dirty="0">
                <a:latin typeface="Times New Roman" panose="02020603050405020304" pitchFamily="18" charset="0"/>
                <a:cs typeface="Times New Roman" panose="02020603050405020304" pitchFamily="18" charset="0"/>
              </a:rPr>
              <a:t>the design and use of the </a:t>
            </a:r>
            <a:r>
              <a:rPr lang="en-US" sz="2400" dirty="0" smtClean="0">
                <a:latin typeface="Times New Roman" panose="02020603050405020304" pitchFamily="18" charset="0"/>
                <a:cs typeface="Times New Roman" panose="02020603050405020304" pitchFamily="18" charset="0"/>
              </a:rPr>
              <a:t>database system</a:t>
            </a:r>
            <a:r>
              <a:rPr lang="en-US" sz="2400" dirty="0">
                <a:latin typeface="Times New Roman" panose="02020603050405020304" pitchFamily="18" charset="0"/>
                <a:cs typeface="Times New Roman" panose="02020603050405020304" pitchFamily="18" charset="0"/>
              </a:rPr>
              <a:t>. Procedure are a critical, </a:t>
            </a:r>
            <a:r>
              <a:rPr lang="en-US" sz="2400" dirty="0" smtClean="0">
                <a:latin typeface="Times New Roman" panose="02020603050405020304" pitchFamily="18" charset="0"/>
                <a:cs typeface="Times New Roman" panose="02020603050405020304" pitchFamily="18" charset="0"/>
              </a:rPr>
              <a:t>although occasionally </a:t>
            </a:r>
            <a:r>
              <a:rPr lang="en-US" sz="2400" dirty="0">
                <a:latin typeface="Times New Roman" panose="02020603050405020304" pitchFamily="18" charset="0"/>
                <a:cs typeface="Times New Roman" panose="02020603050405020304" pitchFamily="18" charset="0"/>
              </a:rPr>
              <a:t>forgotten, component of </a:t>
            </a:r>
            <a:r>
              <a:rPr lang="en-US" sz="2400" dirty="0" smtClean="0">
                <a:latin typeface="Times New Roman" panose="02020603050405020304" pitchFamily="18" charset="0"/>
                <a:cs typeface="Times New Roman" panose="02020603050405020304" pitchFamily="18" charset="0"/>
              </a:rPr>
              <a:t>the system</a:t>
            </a:r>
            <a:r>
              <a:rPr lang="en-US" sz="2400" dirty="0">
                <a:latin typeface="Times New Roman" panose="02020603050405020304" pitchFamily="18" charset="0"/>
                <a:cs typeface="Times New Roman" panose="02020603050405020304" pitchFamily="18" charset="0"/>
              </a:rPr>
              <a:t>. Procedures play a very important role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company, because </a:t>
            </a:r>
            <a:r>
              <a:rPr lang="en-US" sz="2400" dirty="0">
                <a:latin typeface="Times New Roman" panose="02020603050405020304" pitchFamily="18" charset="0"/>
                <a:cs typeface="Times New Roman" panose="02020603050405020304" pitchFamily="18" charset="0"/>
              </a:rPr>
              <a:t>they enforce the </a:t>
            </a:r>
            <a:r>
              <a:rPr lang="en-US" sz="2400" dirty="0" smtClean="0">
                <a:latin typeface="Times New Roman" panose="02020603050405020304" pitchFamily="18" charset="0"/>
                <a:cs typeface="Times New Roman" panose="02020603050405020304" pitchFamily="18" charset="0"/>
              </a:rPr>
              <a:t>standards by </a:t>
            </a:r>
            <a:r>
              <a:rPr lang="en-US" sz="2400" dirty="0">
                <a:latin typeface="Times New Roman" panose="02020603050405020304" pitchFamily="18" charset="0"/>
                <a:cs typeface="Times New Roman" panose="02020603050405020304" pitchFamily="18" charset="0"/>
              </a:rPr>
              <a:t>which business is conducted within </a:t>
            </a:r>
            <a:r>
              <a:rPr lang="en-US" sz="2400" dirty="0" smtClean="0">
                <a:latin typeface="Times New Roman" panose="02020603050405020304" pitchFamily="18" charset="0"/>
                <a:cs typeface="Times New Roman" panose="02020603050405020304" pitchFamily="18" charset="0"/>
              </a:rPr>
              <a:t>the organization </a:t>
            </a:r>
            <a:r>
              <a:rPr lang="en-US" sz="2400" dirty="0">
                <a:latin typeface="Times New Roman" panose="02020603050405020304" pitchFamily="18" charset="0"/>
                <a:cs typeface="Times New Roman" panose="02020603050405020304" pitchFamily="18" charset="0"/>
              </a:rPr>
              <a:t>and with customers. These also </a:t>
            </a:r>
            <a:r>
              <a:rPr lang="en-US" sz="2400" dirty="0" smtClean="0">
                <a:latin typeface="Times New Roman" panose="02020603050405020304" pitchFamily="18" charset="0"/>
                <a:cs typeface="Times New Roman" panose="02020603050405020304" pitchFamily="18" charset="0"/>
              </a:rPr>
              <a:t>are used </a:t>
            </a:r>
            <a:r>
              <a:rPr lang="en-US" sz="2400" dirty="0">
                <a:latin typeface="Times New Roman" panose="02020603050405020304" pitchFamily="18" charset="0"/>
                <a:cs typeface="Times New Roman" panose="02020603050405020304" pitchFamily="18" charset="0"/>
              </a:rPr>
              <a:t>to ensure that there is an organized way </a:t>
            </a:r>
            <a:r>
              <a:rPr lang="en-US" sz="2400" dirty="0" smtClean="0">
                <a:latin typeface="Times New Roman" panose="02020603050405020304" pitchFamily="18" charset="0"/>
                <a:cs typeface="Times New Roman" panose="02020603050405020304" pitchFamily="18" charset="0"/>
              </a:rPr>
              <a:t>to monitor </a:t>
            </a:r>
            <a:r>
              <a:rPr lang="en-US" sz="2400" dirty="0">
                <a:latin typeface="Times New Roman" panose="02020603050405020304" pitchFamily="18" charset="0"/>
                <a:cs typeface="Times New Roman" panose="02020603050405020304" pitchFamily="18" charset="0"/>
              </a:rPr>
              <a:t>and audit both the data </a:t>
            </a:r>
            <a:r>
              <a:rPr lang="en-US" sz="2400" dirty="0" smtClean="0">
                <a:latin typeface="Times New Roman" panose="02020603050405020304" pitchFamily="18" charset="0"/>
                <a:cs typeface="Times New Roman" panose="02020603050405020304" pitchFamily="18" charset="0"/>
              </a:rPr>
              <a:t>and information.</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050" dirty="0" smtClean="0">
              <a:latin typeface="Times New Roman" panose="02020603050405020304" pitchFamily="18" charset="0"/>
              <a:cs typeface="Times New Roman" panose="02020603050405020304" pitchFamily="18" charset="0"/>
            </a:endParaRPr>
          </a:p>
          <a:p>
            <a:pPr marL="0" indent="0" algn="just">
              <a:buNone/>
            </a:pPr>
            <a:r>
              <a:rPr lang="en-US" sz="2400" b="1" dirty="0" smtClean="0">
                <a:latin typeface="Times New Roman" panose="02020603050405020304" pitchFamily="18" charset="0"/>
                <a:cs typeface="Times New Roman" panose="02020603050405020304" pitchFamily="18" charset="0"/>
              </a:rPr>
              <a:t>Data:</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word “data” covers the collection of </a:t>
            </a:r>
            <a:r>
              <a:rPr lang="en-US" sz="2400" dirty="0" smtClean="0">
                <a:latin typeface="Times New Roman" panose="02020603050405020304" pitchFamily="18" charset="0"/>
                <a:cs typeface="Times New Roman" panose="02020603050405020304" pitchFamily="18" charset="0"/>
              </a:rPr>
              <a:t>facts stored </a:t>
            </a:r>
            <a:r>
              <a:rPr lang="en-US" sz="2400" dirty="0">
                <a:latin typeface="Times New Roman" panose="02020603050405020304" pitchFamily="18" charset="0"/>
                <a:cs typeface="Times New Roman" panose="02020603050405020304" pitchFamily="18" charset="0"/>
              </a:rPr>
              <a:t>in the database. Because data are </a:t>
            </a:r>
            <a:r>
              <a:rPr lang="en-US" sz="2400" dirty="0" smtClean="0">
                <a:latin typeface="Times New Roman" panose="02020603050405020304" pitchFamily="18" charset="0"/>
                <a:cs typeface="Times New Roman" panose="02020603050405020304" pitchFamily="18" charset="0"/>
              </a:rPr>
              <a:t>the raw </a:t>
            </a:r>
            <a:r>
              <a:rPr lang="en-US" sz="2400" dirty="0">
                <a:latin typeface="Times New Roman" panose="02020603050405020304" pitchFamily="18" charset="0"/>
                <a:cs typeface="Times New Roman" panose="02020603050405020304" pitchFamily="18" charset="0"/>
              </a:rPr>
              <a:t>material from which information </a:t>
            </a:r>
            <a:r>
              <a:rPr lang="en-US" sz="2400" dirty="0" smtClean="0">
                <a:latin typeface="Times New Roman" panose="02020603050405020304" pitchFamily="18" charset="0"/>
                <a:cs typeface="Times New Roman" panose="02020603050405020304" pitchFamily="18" charset="0"/>
              </a:rPr>
              <a:t>is generated</a:t>
            </a:r>
            <a:r>
              <a:rPr lang="en-US" sz="2400" dirty="0">
                <a:latin typeface="Times New Roman" panose="02020603050405020304" pitchFamily="18" charset="0"/>
                <a:cs typeface="Times New Roman" panose="02020603050405020304" pitchFamily="18" charset="0"/>
              </a:rPr>
              <a:t>, the determination of which data are</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to be entered into the database and how </a:t>
            </a:r>
            <a:r>
              <a:rPr lang="en-US" sz="2400" dirty="0" smtClean="0">
                <a:latin typeface="Times New Roman" panose="02020603050405020304" pitchFamily="18" charset="0"/>
                <a:cs typeface="Times New Roman" panose="02020603050405020304" pitchFamily="18" charset="0"/>
              </a:rPr>
              <a:t>such data </a:t>
            </a:r>
            <a:r>
              <a:rPr lang="en-US" sz="2400" dirty="0">
                <a:latin typeface="Times New Roman" panose="02020603050405020304" pitchFamily="18" charset="0"/>
                <a:cs typeface="Times New Roman" panose="02020603050405020304" pitchFamily="18" charset="0"/>
              </a:rPr>
              <a:t>are to be organized is a vital part of </a:t>
            </a:r>
            <a:r>
              <a:rPr lang="en-US" sz="2400" dirty="0" smtClean="0">
                <a:latin typeface="Times New Roman" panose="02020603050405020304" pitchFamily="18" charset="0"/>
                <a:cs typeface="Times New Roman" panose="02020603050405020304" pitchFamily="18" charset="0"/>
              </a:rPr>
              <a:t>the database </a:t>
            </a:r>
            <a:r>
              <a:rPr lang="en-US" sz="2400" dirty="0">
                <a:latin typeface="Times New Roman" panose="02020603050405020304" pitchFamily="18" charset="0"/>
                <a:cs typeface="Times New Roman" panose="02020603050405020304" pitchFamily="18" charset="0"/>
              </a:rPr>
              <a:t>designer’s job.</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25000" lnSpcReduction="20000"/>
          </a:bodyPr>
          <a:lstStyle/>
          <a:p>
            <a:pPr marL="0" indent="0" algn="ctr">
              <a:buNone/>
            </a:pPr>
            <a:r>
              <a:rPr lang="en-US" sz="14400" dirty="0" smtClean="0">
                <a:latin typeface="Times New Roman" panose="02020603050405020304" pitchFamily="18" charset="0"/>
                <a:cs typeface="Times New Roman" panose="02020603050405020304" pitchFamily="18" charset="0"/>
              </a:rPr>
              <a:t>Centralized and Client/Server Architectures</a:t>
            </a:r>
            <a:endParaRPr lang="en-US" sz="14400" dirty="0" smtClean="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9600" b="1" dirty="0" smtClean="0">
                <a:latin typeface="Times New Roman" panose="02020603050405020304" pitchFamily="18" charset="0"/>
                <a:cs typeface="Times New Roman" panose="02020603050405020304" pitchFamily="18" charset="0"/>
              </a:rPr>
              <a:t>Centralized </a:t>
            </a:r>
            <a:r>
              <a:rPr lang="en-US" sz="9600" b="1" dirty="0">
                <a:latin typeface="Times New Roman" panose="02020603050405020304" pitchFamily="18" charset="0"/>
                <a:cs typeface="Times New Roman" panose="02020603050405020304" pitchFamily="18" charset="0"/>
              </a:rPr>
              <a:t>DBMSs </a:t>
            </a:r>
            <a:r>
              <a:rPr lang="en-US" sz="9600" b="1" dirty="0" smtClean="0">
                <a:latin typeface="Times New Roman" panose="02020603050405020304" pitchFamily="18" charset="0"/>
                <a:cs typeface="Times New Roman" panose="02020603050405020304" pitchFamily="18" charset="0"/>
              </a:rPr>
              <a:t>Architecture:</a:t>
            </a:r>
            <a:endParaRPr lang="en-US" sz="9600" b="1"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9600" dirty="0">
                <a:latin typeface="Times New Roman" panose="02020603050405020304" pitchFamily="18" charset="0"/>
                <a:cs typeface="Times New Roman" panose="02020603050405020304" pitchFamily="18" charset="0"/>
              </a:rPr>
              <a:t>Architectures for DBMSs have followed trends similar to those for general computer system architectures. Earlier architectures used mainframe computers to provide the main processing for all system functions, including user application programs and user interface programs, as well as all the DBMS functionality. The reason was that most users accessed such systems via computer terminals that did not have processing power and only provided display capabilities. </a:t>
            </a:r>
            <a:endParaRPr lang="en-US" sz="9600" dirty="0" smtClean="0">
              <a:latin typeface="Times New Roman" panose="02020603050405020304" pitchFamily="18" charset="0"/>
              <a:cs typeface="Times New Roman" panose="02020603050405020304" pitchFamily="18" charset="0"/>
            </a:endParaRPr>
          </a:p>
          <a:p>
            <a:pPr marL="0" indent="0" algn="just">
              <a:buNone/>
            </a:pPr>
            <a:endParaRPr lang="en-US" sz="40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 </a:t>
            </a:r>
            <a:r>
              <a:rPr lang="en-US" sz="9600" dirty="0" smtClean="0">
                <a:latin typeface="Times New Roman" panose="02020603050405020304" pitchFamily="18" charset="0"/>
                <a:cs typeface="Times New Roman" panose="02020603050405020304" pitchFamily="18" charset="0"/>
              </a:rPr>
              <a:t>A </a:t>
            </a:r>
            <a:r>
              <a:rPr lang="en-US" sz="9600" b="1" dirty="0" smtClean="0">
                <a:latin typeface="Times New Roman" panose="02020603050405020304" pitchFamily="18" charset="0"/>
                <a:cs typeface="Times New Roman" panose="02020603050405020304" pitchFamily="18" charset="0"/>
              </a:rPr>
              <a:t>centralized</a:t>
            </a:r>
            <a:r>
              <a:rPr lang="en-US" sz="9600" dirty="0" smtClean="0">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DBMS in which all the DBMS functionality, application program execution, and user inter-face processing were carried out on one machine. Figure 2.4 illustrates the physical components in a centralized architecture. Gradually, DBMS systems started to exploit the available processing power at the user side, which led to client/server DBMS architectures.</a:t>
            </a:r>
            <a:endParaRPr lang="en-US" sz="9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91605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248400"/>
          </a:xfrm>
        </p:spPr>
        <p:txBody>
          <a:bodyPr>
            <a:normAutofit lnSpcReduction="10000"/>
          </a:bodyPr>
          <a:lstStyle/>
          <a:p>
            <a:pPr marL="0" indent="0">
              <a:buNone/>
            </a:pPr>
            <a:r>
              <a:rPr lang="en-US" sz="2400" b="1" dirty="0">
                <a:latin typeface="Times New Roman" panose="02020603050405020304" pitchFamily="18" charset="0"/>
                <a:cs typeface="Times New Roman" panose="02020603050405020304" pitchFamily="18" charset="0"/>
              </a:rPr>
              <a:t>Basic Client/Server </a:t>
            </a:r>
            <a:r>
              <a:rPr lang="en-US" sz="2400" b="1" dirty="0" smtClean="0">
                <a:latin typeface="Times New Roman" panose="02020603050405020304" pitchFamily="18" charset="0"/>
                <a:cs typeface="Times New Roman" panose="02020603050405020304" pitchFamily="18" charset="0"/>
              </a:rPr>
              <a:t>Architectures:</a:t>
            </a:r>
            <a:endParaRPr lang="en-US" sz="2400" b="1"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First</a:t>
            </a:r>
            <a:r>
              <a:rPr lang="en-US" sz="2400" dirty="0">
                <a:latin typeface="Times New Roman" panose="02020603050405020304" pitchFamily="18" charset="0"/>
                <a:cs typeface="Times New Roman" panose="02020603050405020304" pitchFamily="18" charset="0"/>
              </a:rPr>
              <a:t>, we discuss client/server architecture in general, then we see how it is applied to DBMSs. The </a:t>
            </a:r>
            <a:r>
              <a:rPr lang="en-US" sz="2400" b="1" dirty="0">
                <a:latin typeface="Times New Roman" panose="02020603050405020304" pitchFamily="18" charset="0"/>
                <a:cs typeface="Times New Roman" panose="02020603050405020304" pitchFamily="18" charset="0"/>
              </a:rPr>
              <a:t>client/server architecture </a:t>
            </a:r>
            <a:r>
              <a:rPr lang="en-US" sz="2400" dirty="0">
                <a:latin typeface="Times New Roman" panose="02020603050405020304" pitchFamily="18" charset="0"/>
                <a:cs typeface="Times New Roman" panose="02020603050405020304" pitchFamily="18" charset="0"/>
              </a:rPr>
              <a:t>was developed to deal with computing environments in which a large number of PCs, workstations, file servers, printers, database servers, Web servers, e-mail servers, and other software and equipment are connected via a network. The idea is to define </a:t>
            </a:r>
            <a:r>
              <a:rPr lang="en-US" sz="2400" b="1" dirty="0">
                <a:latin typeface="Times New Roman" panose="02020603050405020304" pitchFamily="18" charset="0"/>
                <a:cs typeface="Times New Roman" panose="02020603050405020304" pitchFamily="18" charset="0"/>
              </a:rPr>
              <a:t>specialized servers </a:t>
            </a:r>
            <a:r>
              <a:rPr lang="en-US" sz="2400" dirty="0">
                <a:latin typeface="Times New Roman" panose="02020603050405020304" pitchFamily="18" charset="0"/>
                <a:cs typeface="Times New Roman" panose="02020603050405020304" pitchFamily="18" charset="0"/>
              </a:rPr>
              <a:t>with specific functionalities. For example, it is possible to connect a number of PCs or small workstations as clients to a </a:t>
            </a:r>
            <a:r>
              <a:rPr lang="en-US" sz="2400" b="1" dirty="0">
                <a:latin typeface="Times New Roman" panose="02020603050405020304" pitchFamily="18" charset="0"/>
                <a:cs typeface="Times New Roman" panose="02020603050405020304" pitchFamily="18" charset="0"/>
              </a:rPr>
              <a:t>file server </a:t>
            </a:r>
            <a:r>
              <a:rPr lang="en-US" sz="2400" dirty="0">
                <a:latin typeface="Times New Roman" panose="02020603050405020304" pitchFamily="18" charset="0"/>
                <a:cs typeface="Times New Roman" panose="02020603050405020304" pitchFamily="18" charset="0"/>
              </a:rPr>
              <a:t>that maintains the files of the client machines. Another machine can be designated as a </a:t>
            </a:r>
            <a:r>
              <a:rPr lang="en-US" sz="2400" b="1" dirty="0">
                <a:latin typeface="Times New Roman" panose="02020603050405020304" pitchFamily="18" charset="0"/>
                <a:cs typeface="Times New Roman" panose="02020603050405020304" pitchFamily="18" charset="0"/>
              </a:rPr>
              <a:t>printer server </a:t>
            </a:r>
            <a:r>
              <a:rPr lang="en-US" sz="2400" dirty="0">
                <a:latin typeface="Times New Roman" panose="02020603050405020304" pitchFamily="18" charset="0"/>
                <a:cs typeface="Times New Roman" panose="02020603050405020304" pitchFamily="18" charset="0"/>
              </a:rPr>
              <a:t>by being connected to various printers; all print requests by the clients are forwarded to this machine. </a:t>
            </a:r>
            <a:r>
              <a:rPr lang="en-US" sz="2400" b="1" dirty="0">
                <a:latin typeface="Times New Roman" panose="02020603050405020304" pitchFamily="18" charset="0"/>
                <a:cs typeface="Times New Roman" panose="02020603050405020304" pitchFamily="18" charset="0"/>
              </a:rPr>
              <a:t>Web servers </a:t>
            </a:r>
            <a:r>
              <a:rPr lang="en-US" sz="2400" dirty="0">
                <a:latin typeface="Times New Roman" panose="02020603050405020304" pitchFamily="18" charset="0"/>
                <a:cs typeface="Times New Roman" panose="02020603050405020304" pitchFamily="18" charset="0"/>
              </a:rPr>
              <a:t>or </a:t>
            </a:r>
            <a:r>
              <a:rPr lang="en-US" sz="2400" b="1" dirty="0">
                <a:latin typeface="Times New Roman" panose="02020603050405020304" pitchFamily="18" charset="0"/>
                <a:cs typeface="Times New Roman" panose="02020603050405020304" pitchFamily="18" charset="0"/>
              </a:rPr>
              <a:t>e-mail servers </a:t>
            </a:r>
            <a:r>
              <a:rPr lang="en-US" sz="2400" dirty="0">
                <a:latin typeface="Times New Roman" panose="02020603050405020304" pitchFamily="18" charset="0"/>
                <a:cs typeface="Times New Roman" panose="02020603050405020304" pitchFamily="18" charset="0"/>
              </a:rPr>
              <a:t>also fall into the specialized server category. The resources provided by specialized servers can be accessed by many client machines. The </a:t>
            </a:r>
            <a:r>
              <a:rPr lang="en-US" sz="2400" b="1" dirty="0">
                <a:latin typeface="Times New Roman" panose="02020603050405020304" pitchFamily="18" charset="0"/>
                <a:cs typeface="Times New Roman" panose="02020603050405020304" pitchFamily="18" charset="0"/>
              </a:rPr>
              <a:t>client machines </a:t>
            </a:r>
            <a:r>
              <a:rPr lang="en-US" sz="2400" dirty="0">
                <a:latin typeface="Times New Roman" panose="02020603050405020304" pitchFamily="18" charset="0"/>
                <a:cs typeface="Times New Roman" panose="02020603050405020304" pitchFamily="18" charset="0"/>
              </a:rPr>
              <a:t>provide the user with the appropriate interfaces to utilize these servers, as well as with local processing power to run local applications.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400" cy="5562600"/>
          </a:xfrm>
        </p:spPr>
        <p:txBody>
          <a:bodyPr>
            <a:normAutofit fontScale="77500" lnSpcReduction="20000"/>
          </a:bodyPr>
          <a:lstStyle/>
          <a:p>
            <a:pPr marL="0" indent="0" algn="just">
              <a:buNone/>
            </a:pPr>
            <a:r>
              <a:rPr lang="en-US" dirty="0">
                <a:latin typeface="Times New Roman" panose="02020603050405020304" pitchFamily="18" charset="0"/>
                <a:cs typeface="Times New Roman" panose="02020603050405020304" pitchFamily="18" charset="0"/>
              </a:rPr>
              <a:t>Database Management System: The software which is used to manage database is called Database Management System (DBMS). For Example, MySQL, Oracle etc. are popular commercial DBMS used in different applications. DBMS allows users the following tasks:</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Data Definition: It helps in creation, modification and removal of definitions that define the organization of data in database.</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Data </a:t>
            </a:r>
            <a:r>
              <a:rPr lang="en-US" dirty="0" err="1">
                <a:latin typeface="Times New Roman" panose="02020603050405020304" pitchFamily="18" charset="0"/>
                <a:cs typeface="Times New Roman" panose="02020603050405020304" pitchFamily="18" charset="0"/>
              </a:rPr>
              <a:t>Updation</a:t>
            </a:r>
            <a:r>
              <a:rPr lang="en-US" dirty="0">
                <a:latin typeface="Times New Roman" panose="02020603050405020304" pitchFamily="18" charset="0"/>
                <a:cs typeface="Times New Roman" panose="02020603050405020304" pitchFamily="18" charset="0"/>
              </a:rPr>
              <a:t>: It helps in insertion, modification and deletion of the actual data in the database.</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Data Retrieval: It helps in retrieval of data from the database which can be used by applications for various purposes.</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248400"/>
          </a:xfrm>
        </p:spPr>
        <p:txBody>
          <a:bodyPr>
            <a:normAutofit/>
          </a:bodyPr>
          <a:lstStyle/>
          <a:p>
            <a:pPr marL="0" indent="0">
              <a:buNone/>
            </a:pPr>
            <a:endParaRPr lang="en-US" sz="10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Figure 2.5 illustrates client/server architecture at the logical level;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981200"/>
            <a:ext cx="8839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52400" y="1447800"/>
            <a:ext cx="8686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381000"/>
            <a:ext cx="853440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Figure 2.6 is a simplified diagram that shows the physical architecture. Some machines would be client sites only.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4000" b="1" dirty="0" smtClean="0">
                <a:latin typeface="Times New Roman" panose="02020603050405020304" pitchFamily="18" charset="0"/>
                <a:cs typeface="Times New Roman" panose="02020603050405020304" pitchFamily="18" charset="0"/>
              </a:rPr>
              <a:t>Data Modeling Using the Entity-Relationship Model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Using High-Level Conceptual Data Models for Database Design</a:t>
            </a:r>
            <a:endParaRPr lang="en-US" dirty="0" smtClean="0">
              <a:latin typeface="Times New Roman" panose="02020603050405020304" pitchFamily="18" charset="0"/>
              <a:cs typeface="Times New Roman" panose="02020603050405020304" pitchFamily="18" charset="0"/>
            </a:endParaRPr>
          </a:p>
          <a:p>
            <a:pPr marL="0" indent="0">
              <a:buNone/>
            </a:pPr>
            <a:endParaRPr lang="en-US" sz="10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Figure 7.1 shows a simplified overview of the database design process. The first step shown is requirements collection and analysis. During this step, the database designers interview prospective database users to understand and document their data requirements. The result of this step is a concisely written set of users’ requirements. These requirements should be specified in as detailed and complete a form as possible. In parallel with specifying the data requirements, it is useful to specify the known functional requirements of the application. </a:t>
            </a:r>
            <a:endParaRPr lang="en-US"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endParaRPr lang="en-US" dirty="0"/>
          </a:p>
          <a:p>
            <a:pPr marL="0" indent="0">
              <a:buNone/>
            </a:pPr>
            <a:r>
              <a:rPr lang="en-US" dirty="0"/>
              <a:t> </a:t>
            </a:r>
            <a:endParaRPr 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0"/>
            <a:ext cx="8762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Conceptual Design</a:t>
            </a:r>
            <a:r>
              <a:rPr lang="en-US" sz="2400" dirty="0" smtClean="0">
                <a:latin typeface="Times New Roman" panose="02020603050405020304" pitchFamily="18" charset="0"/>
                <a:cs typeface="Times New Roman" panose="02020603050405020304" pitchFamily="18" charset="0"/>
              </a:rPr>
              <a:t>:  Conceptual </a:t>
            </a:r>
            <a:r>
              <a:rPr lang="en-US" sz="2400" dirty="0">
                <a:latin typeface="Times New Roman" panose="02020603050405020304" pitchFamily="18" charset="0"/>
                <a:cs typeface="Times New Roman" panose="02020603050405020304" pitchFamily="18" charset="0"/>
              </a:rPr>
              <a:t>schema for the database, using a high-level conceptual data model. This step is called conceptual design. The conceptual schema is a concise description of the data requirements of the users and includes detailed descriptions of the entity types, relationships, and constraints; these are expressed using the concepts provided by the high-level data model. Because these concepts do not include implementation details, they are usually easier to understand and can be used to communicate with nontechnical users. The high-level conceptual schema can also be used as a reference to ensure that all users’ data requirements are met and that the requirements do not conflict. This approach enables database designers to concentrate on specifying the properties of the data, without being concerned with storage and implementation details. This makes it is easier to create a good conceptual data-base design.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6096000"/>
          </a:xfrm>
        </p:spPr>
        <p:txBody>
          <a:bodyPr>
            <a:normAutofit lnSpcReduction="10000"/>
          </a:bodyPr>
          <a:lstStyle/>
          <a:p>
            <a:pPr marL="0" indent="0">
              <a:buNone/>
            </a:pPr>
            <a:r>
              <a:rPr lang="en-US" sz="2400" b="1" dirty="0" smtClean="0">
                <a:latin typeface="Times New Roman" panose="02020603050405020304" pitchFamily="18" charset="0"/>
                <a:cs typeface="Times New Roman" panose="02020603050405020304" pitchFamily="18" charset="0"/>
              </a:rPr>
              <a:t>Logical Design: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next step in database design is the actual implementation of the database, using a commercial DBMS. Most current commercial DBMSs use an implementation data model—such as the relational or the object-relational database model—so the conceptual schema is transformed from the high-level data model into the implementation data model. This step is called logical design or data model mapping; its result is a database schema in the implementation data model of the DBMS. Data model mapping is often automated or </a:t>
            </a:r>
            <a:r>
              <a:rPr lang="en-US" sz="2400" dirty="0" err="1">
                <a:latin typeface="Times New Roman" panose="02020603050405020304" pitchFamily="18" charset="0"/>
                <a:cs typeface="Times New Roman" panose="02020603050405020304" pitchFamily="18" charset="0"/>
              </a:rPr>
              <a:t>semiautomated</a:t>
            </a:r>
            <a:r>
              <a:rPr lang="en-US" sz="2400" dirty="0">
                <a:latin typeface="Times New Roman" panose="02020603050405020304" pitchFamily="18" charset="0"/>
                <a:cs typeface="Times New Roman" panose="02020603050405020304" pitchFamily="18" charset="0"/>
              </a:rPr>
              <a:t> within the database design tools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1000"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Physical Design: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last step is the physical design phase, during which the internal storage structures, file organizations, indexes, access paths, and physical design parameters for the database files are specified. In parallel with these activities, application programs are designed and implemented as database transactions corresponding to the high-level transaction specifications.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745163"/>
          </a:xfrm>
        </p:spPr>
        <p:txBody>
          <a:bodyPr>
            <a:normAutofit/>
          </a:bodyPr>
          <a:lstStyle/>
          <a:p>
            <a:pPr marL="0" indent="0" algn="ctr">
              <a:buNone/>
            </a:pPr>
            <a:r>
              <a:rPr lang="en-US" sz="3600" b="1" dirty="0" smtClean="0">
                <a:latin typeface="Times New Roman" panose="02020603050405020304" pitchFamily="18" charset="0"/>
                <a:cs typeface="Times New Roman" panose="02020603050405020304" pitchFamily="18" charset="0"/>
              </a:rPr>
              <a:t>Entity Types, Entity Sets</a:t>
            </a:r>
            <a:endParaRPr lang="en-US" sz="3600" dirty="0" smtClean="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Entity</a:t>
            </a:r>
            <a:endParaRPr lang="en-US" sz="28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An entity is a real-world thing which can be distinctly identified like a person, place or a concept. It is an object which is distinguishable from others. If we cannot distinguish it from others then it is an object but not an entity. An entity can be of two types:</a:t>
            </a:r>
            <a:endParaRPr lang="en-US" sz="2400" dirty="0">
              <a:latin typeface="Times New Roman" panose="02020603050405020304" pitchFamily="18" charset="0"/>
              <a:cs typeface="Times New Roman" panose="02020603050405020304" pitchFamily="18" charset="0"/>
            </a:endParaRPr>
          </a:p>
          <a:p>
            <a:pPr marL="0" indent="0">
              <a:buNone/>
            </a:pPr>
            <a:endParaRPr lang="en-US" sz="105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Tangible Entity:</a:t>
            </a:r>
            <a:r>
              <a:rPr lang="en-US" sz="2400" dirty="0">
                <a:latin typeface="Times New Roman" panose="02020603050405020304" pitchFamily="18" charset="0"/>
                <a:cs typeface="Times New Roman" panose="02020603050405020304" pitchFamily="18" charset="0"/>
              </a:rPr>
              <a:t> Tangible Entities are those entities which exist in the real world physically. Example: Person, car, etc.</a:t>
            </a:r>
            <a:endParaRPr lang="en-US" sz="2400" dirty="0">
              <a:latin typeface="Times New Roman" panose="02020603050405020304" pitchFamily="18"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Intangible Entity:</a:t>
            </a:r>
            <a:r>
              <a:rPr lang="en-US" sz="2400" dirty="0">
                <a:latin typeface="Times New Roman" panose="02020603050405020304" pitchFamily="18" charset="0"/>
                <a:cs typeface="Times New Roman" panose="02020603050405020304" pitchFamily="18" charset="0"/>
              </a:rPr>
              <a:t> Intangible Entities are those entities which exist only logically and have no physical existence. Example: Bank Account, etc.</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p:spPr>
        <p:txBody>
          <a:bodyPr>
            <a:normAutofit/>
          </a:bodyPr>
          <a:lstStyle/>
          <a:p>
            <a:pPr algn="just"/>
            <a:r>
              <a:rPr lang="en-US" sz="2400" dirty="0">
                <a:latin typeface="Times New Roman" panose="02020603050405020304" pitchFamily="18" charset="0"/>
                <a:cs typeface="Times New Roman" panose="02020603050405020304" pitchFamily="18" charset="0"/>
              </a:rPr>
              <a:t>Example: If we have a table of a Student (</a:t>
            </a:r>
            <a:r>
              <a:rPr lang="en-US" sz="2400" dirty="0" err="1">
                <a:latin typeface="Times New Roman" panose="02020603050405020304" pitchFamily="18" charset="0"/>
                <a:cs typeface="Times New Roman" panose="02020603050405020304" pitchFamily="18" charset="0"/>
              </a:rPr>
              <a:t>Roll_no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Student_name</a:t>
            </a:r>
            <a:r>
              <a:rPr lang="en-US" sz="2400" dirty="0">
                <a:latin typeface="Times New Roman" panose="02020603050405020304" pitchFamily="18" charset="0"/>
                <a:cs typeface="Times New Roman" panose="02020603050405020304" pitchFamily="18" charset="0"/>
              </a:rPr>
              <a:t>, Age, </a:t>
            </a:r>
            <a:r>
              <a:rPr lang="en-US" sz="2400" dirty="0" err="1">
                <a:latin typeface="Times New Roman" panose="02020603050405020304" pitchFamily="18" charset="0"/>
                <a:cs typeface="Times New Roman" panose="02020603050405020304" pitchFamily="18" charset="0"/>
              </a:rPr>
              <a:t>Mobile_no</a:t>
            </a:r>
            <a:r>
              <a:rPr lang="en-US" sz="2400" dirty="0">
                <a:latin typeface="Times New Roman" panose="02020603050405020304" pitchFamily="18" charset="0"/>
                <a:cs typeface="Times New Roman" panose="02020603050405020304" pitchFamily="18" charset="0"/>
              </a:rPr>
              <a:t>) then each student in that table is an entity and can be uniquely identified by their Roll Number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Roll_no</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2286000"/>
            <a:ext cx="7467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Entity Type</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entity type is a collection of the entity having similar attributes. In the above Student table example, we have each row as an entity and they are having common attributes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each row has its own value for attributes </a:t>
            </a:r>
            <a:r>
              <a:rPr lang="en-US" sz="2400" dirty="0" err="1">
                <a:latin typeface="Times New Roman" panose="02020603050405020304" pitchFamily="18" charset="0"/>
                <a:cs typeface="Times New Roman" panose="02020603050405020304" pitchFamily="18" charset="0"/>
              </a:rPr>
              <a:t>Roll_no</a:t>
            </a:r>
            <a:r>
              <a:rPr lang="en-US" sz="2400" dirty="0">
                <a:latin typeface="Times New Roman" panose="02020603050405020304" pitchFamily="18" charset="0"/>
                <a:cs typeface="Times New Roman" panose="02020603050405020304" pitchFamily="18" charset="0"/>
              </a:rPr>
              <a:t>, Age, </a:t>
            </a:r>
            <a:r>
              <a:rPr lang="en-US" sz="2400" dirty="0" err="1">
                <a:latin typeface="Times New Roman" panose="02020603050405020304" pitchFamily="18" charset="0"/>
                <a:cs typeface="Times New Roman" panose="02020603050405020304" pitchFamily="18" charset="0"/>
              </a:rPr>
              <a:t>Student_name</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Mobile_no</a:t>
            </a:r>
            <a:r>
              <a:rPr lang="en-US" sz="2400" dirty="0">
                <a:latin typeface="Times New Roman" panose="02020603050405020304" pitchFamily="18" charset="0"/>
                <a:cs typeface="Times New Roman" panose="02020603050405020304" pitchFamily="18" charset="0"/>
              </a:rPr>
              <a:t>. So, we can define the above STUDENT table as an entity type because it is a collection of entities having the same attributes. So, an entity type in an ER diagram is defined by a name(here, STUDENT) and a set of attributes(here, </a:t>
            </a:r>
            <a:r>
              <a:rPr lang="en-US" sz="2400" dirty="0" err="1">
                <a:latin typeface="Times New Roman" panose="02020603050405020304" pitchFamily="18" charset="0"/>
                <a:cs typeface="Times New Roman" panose="02020603050405020304" pitchFamily="18" charset="0"/>
              </a:rPr>
              <a:t>Roll_no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Student_name</a:t>
            </a:r>
            <a:r>
              <a:rPr lang="en-US" sz="2400" dirty="0">
                <a:latin typeface="Times New Roman" panose="02020603050405020304" pitchFamily="18" charset="0"/>
                <a:cs typeface="Times New Roman" panose="02020603050405020304" pitchFamily="18" charset="0"/>
              </a:rPr>
              <a:t>, Age, </a:t>
            </a:r>
            <a:r>
              <a:rPr lang="en-US" sz="2400" dirty="0" err="1">
                <a:latin typeface="Times New Roman" panose="02020603050405020304" pitchFamily="18" charset="0"/>
                <a:cs typeface="Times New Roman" panose="02020603050405020304" pitchFamily="18" charset="0"/>
              </a:rPr>
              <a:t>Mobile_no</a:t>
            </a:r>
            <a:r>
              <a:rPr lang="en-US" sz="2400" dirty="0">
                <a:latin typeface="Times New Roman" panose="02020603050405020304" pitchFamily="18" charset="0"/>
                <a:cs typeface="Times New Roman" panose="02020603050405020304" pitchFamily="18" charset="0"/>
              </a:rPr>
              <a:t>). The table below shows how the data of different entities( different students) are stored.</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81000" y="381000"/>
            <a:ext cx="8534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648200"/>
            <a:ext cx="830580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E-R representation of the above Student Entity Type is done below.</a:t>
            </a:r>
            <a:endParaRPr lang="en-US" sz="2400"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479197"/>
            <a:ext cx="20478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fontScale="92500" lnSpcReduction="20000"/>
          </a:bodyPr>
          <a:lstStyle/>
          <a:p>
            <a:pPr marL="0" indent="0" algn="ctr">
              <a:buNone/>
            </a:pPr>
            <a:r>
              <a:rPr lang="en-US" sz="3600" b="1" dirty="0" smtClean="0">
                <a:latin typeface="Times New Roman" panose="02020603050405020304" pitchFamily="18" charset="0"/>
                <a:cs typeface="Times New Roman" panose="02020603050405020304" pitchFamily="18" charset="0"/>
              </a:rPr>
              <a:t>Database Users</a:t>
            </a:r>
            <a:endParaRPr lang="en-US" sz="3600" b="1" dirty="0" smtClean="0">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Database users </a:t>
            </a:r>
            <a:r>
              <a:rPr lang="en-US" sz="2600" dirty="0">
                <a:latin typeface="Times New Roman" panose="02020603050405020304" pitchFamily="18" charset="0"/>
                <a:cs typeface="Times New Roman" panose="02020603050405020304" pitchFamily="18" charset="0"/>
              </a:rPr>
              <a:t>are the one who really use and take the benefits of database. There will be different types of users depending on their need and way of accessing the database</a:t>
            </a:r>
            <a:r>
              <a:rPr lang="en-US"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b="1" dirty="0" smtClean="0">
                <a:latin typeface="Times New Roman" panose="02020603050405020304" pitchFamily="18" charset="0"/>
                <a:cs typeface="Times New Roman" panose="02020603050405020304" pitchFamily="18" charset="0"/>
              </a:rPr>
              <a:t>DBA:</a:t>
            </a:r>
            <a:endParaRPr lang="en-US" sz="2600" b="1" dirty="0" smtClean="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DBA Stands for ​</a:t>
            </a:r>
            <a:r>
              <a:rPr lang="en-US" sz="2600" b="1" dirty="0">
                <a:latin typeface="Times New Roman" panose="02020603050405020304" pitchFamily="18" charset="0"/>
                <a:cs typeface="Times New Roman" panose="02020603050405020304" pitchFamily="18" charset="0"/>
              </a:rPr>
              <a:t>Database Administrator</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It is a person or a team, who is responsible for managing the overall database management </a:t>
            </a:r>
            <a:r>
              <a:rPr lang="en-US" sz="2600" dirty="0" smtClean="0">
                <a:latin typeface="Times New Roman" panose="02020603050405020304" pitchFamily="18" charset="0"/>
                <a:cs typeface="Times New Roman" panose="02020603050405020304" pitchFamily="18" charset="0"/>
              </a:rPr>
              <a:t>system. It </a:t>
            </a:r>
            <a:r>
              <a:rPr lang="en-US" sz="2600" dirty="0">
                <a:latin typeface="Times New Roman" panose="02020603050405020304" pitchFamily="18" charset="0"/>
                <a:cs typeface="Times New Roman" panose="02020603050405020304" pitchFamily="18" charset="0"/>
              </a:rPr>
              <a:t>is the leader of the database. It is like a </a:t>
            </a:r>
            <a:r>
              <a:rPr lang="en-US" sz="2600" dirty="0" err="1">
                <a:latin typeface="Times New Roman" panose="02020603050405020304" pitchFamily="18" charset="0"/>
                <a:cs typeface="Times New Roman" panose="02020603050405020304" pitchFamily="18" charset="0"/>
              </a:rPr>
              <a:t>superuser</a:t>
            </a:r>
            <a:r>
              <a:rPr lang="en-US" sz="2600" dirty="0">
                <a:latin typeface="Times New Roman" panose="02020603050405020304" pitchFamily="18" charset="0"/>
                <a:cs typeface="Times New Roman" panose="02020603050405020304" pitchFamily="18" charset="0"/>
              </a:rPr>
              <a:t> of the </a:t>
            </a:r>
            <a:r>
              <a:rPr lang="en-US" sz="2600" dirty="0" smtClean="0">
                <a:latin typeface="Times New Roman" panose="02020603050405020304" pitchFamily="18" charset="0"/>
                <a:cs typeface="Times New Roman" panose="02020603050405020304" pitchFamily="18" charset="0"/>
              </a:rPr>
              <a:t>system. It </a:t>
            </a:r>
            <a:r>
              <a:rPr lang="en-US" sz="2600" dirty="0">
                <a:latin typeface="Times New Roman" panose="02020603050405020304" pitchFamily="18" charset="0"/>
                <a:cs typeface="Times New Roman" panose="02020603050405020304" pitchFamily="18" charset="0"/>
              </a:rPr>
              <a:t>is responsible for the administration of all the three levels of the database</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DBA is responsible for</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Deciding the instances for the database.</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Defining the Schema</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Liaising with Users</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Define Security</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Back-up and Recovery</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Monitoring the performance</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Types of Entity type</a:t>
            </a:r>
            <a:endParaRPr lang="en-US" sz="28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Strong Entity Type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Weak Entity Type</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Strong Entity Type: </a:t>
            </a:r>
            <a:r>
              <a:rPr lang="en-US" sz="2400" dirty="0">
                <a:latin typeface="Times New Roman" panose="02020603050405020304" pitchFamily="18" charset="0"/>
                <a:cs typeface="Times New Roman" panose="02020603050405020304" pitchFamily="18" charset="0"/>
              </a:rPr>
              <a:t>Strong entity are those entity types which has a key attribute. The primary key helps in identifying each entity uniquely. It is represented by a rectangle. In the above example, </a:t>
            </a:r>
            <a:r>
              <a:rPr lang="en-US" sz="2400" dirty="0" err="1">
                <a:latin typeface="Times New Roman" panose="02020603050405020304" pitchFamily="18" charset="0"/>
                <a:cs typeface="Times New Roman" panose="02020603050405020304" pitchFamily="18" charset="0"/>
              </a:rPr>
              <a:t>Roll_no</a:t>
            </a:r>
            <a:r>
              <a:rPr lang="en-US" sz="2400" dirty="0">
                <a:latin typeface="Times New Roman" panose="02020603050405020304" pitchFamily="18" charset="0"/>
                <a:cs typeface="Times New Roman" panose="02020603050405020304" pitchFamily="18" charset="0"/>
              </a:rPr>
              <a:t> identifies each element of the table uniquely and hence, we can say that STUDENT is a strong entity type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0" y="3810000"/>
            <a:ext cx="67818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82000" cy="5410200"/>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Weak Entity Type: </a:t>
            </a:r>
            <a:r>
              <a:rPr lang="en-US" sz="2400" dirty="0">
                <a:latin typeface="Times New Roman" panose="02020603050405020304" pitchFamily="18" charset="0"/>
                <a:cs typeface="Times New Roman" panose="02020603050405020304" pitchFamily="18" charset="0"/>
              </a:rPr>
              <a:t>Weak entity type doesn't have a key attribute. Weak entity type can't be identified on its own. It depends upon some other strong entity for its distinct identity. This can be understood with a real-life example. There can be children only if the parent exits. There can be no independent existence of children. There can be a room only if building exits. There can be no independent existence of a room. A weak entity is represented by a double outlined rectangle. The relationship between a weak entity type and strong entity type is called an identifying relationship and shown with a double outlined diamond instead of a single outlined diamond. This representation can be seen in the diagram below.</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3048000"/>
            <a:ext cx="821936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52400"/>
            <a:ext cx="8001000" cy="2677656"/>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If we have two tables of Customer(</a:t>
            </a:r>
            <a:r>
              <a:rPr lang="en-US" sz="2400" dirty="0" err="1">
                <a:latin typeface="Times New Roman" panose="02020603050405020304" pitchFamily="18" charset="0"/>
                <a:cs typeface="Times New Roman" panose="02020603050405020304" pitchFamily="18" charset="0"/>
              </a:rPr>
              <a:t>Customer_id</a:t>
            </a:r>
            <a:r>
              <a:rPr lang="en-US" sz="2400" dirty="0">
                <a:latin typeface="Times New Roman" panose="02020603050405020304" pitchFamily="18" charset="0"/>
                <a:cs typeface="Times New Roman" panose="02020603050405020304" pitchFamily="18" charset="0"/>
              </a:rPr>
              <a:t>, Name, </a:t>
            </a:r>
            <a:r>
              <a:rPr lang="en-US" sz="2400" dirty="0" err="1">
                <a:latin typeface="Times New Roman" panose="02020603050405020304" pitchFamily="18" charset="0"/>
                <a:cs typeface="Times New Roman" panose="02020603050405020304" pitchFamily="18" charset="0"/>
              </a:rPr>
              <a:t>Mobile_no</a:t>
            </a:r>
            <a:r>
              <a:rPr lang="en-US" sz="2400" dirty="0">
                <a:latin typeface="Times New Roman" panose="02020603050405020304" pitchFamily="18" charset="0"/>
                <a:cs typeface="Times New Roman" panose="02020603050405020304" pitchFamily="18" charset="0"/>
              </a:rPr>
              <a:t>, Age, Gender) and Address(Locality, Town, State, </a:t>
            </a:r>
            <a:r>
              <a:rPr lang="en-US" sz="2400" dirty="0" err="1">
                <a:latin typeface="Times New Roman" panose="02020603050405020304" pitchFamily="18" charset="0"/>
                <a:cs typeface="Times New Roman" panose="02020603050405020304" pitchFamily="18" charset="0"/>
              </a:rPr>
              <a:t>Customer_id</a:t>
            </a:r>
            <a:r>
              <a:rPr lang="en-US" sz="2400" dirty="0">
                <a:latin typeface="Times New Roman" panose="02020603050405020304" pitchFamily="18" charset="0"/>
                <a:cs typeface="Times New Roman" panose="02020603050405020304" pitchFamily="18" charset="0"/>
              </a:rPr>
              <a:t>). Here we cannot identify the address uniquely as there can be many customers from the same locality. So, for this, we need an attribute of Strong Entity Type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‘Customer’ here to uniquely identify entities of 'Address' Entity Type.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Autofit/>
          </a:bodyPr>
          <a:lstStyle/>
          <a:p>
            <a:pPr marL="0" indent="0">
              <a:buNone/>
            </a:pPr>
            <a:r>
              <a:rPr lang="en-US" sz="2800" b="1" dirty="0">
                <a:latin typeface="Times New Roman" panose="02020603050405020304" pitchFamily="18" charset="0"/>
                <a:cs typeface="Times New Roman" panose="02020603050405020304" pitchFamily="18" charset="0"/>
              </a:rPr>
              <a:t>Entity </a:t>
            </a:r>
            <a:r>
              <a:rPr lang="en-US" sz="2800" b="1" dirty="0" smtClean="0">
                <a:latin typeface="Times New Roman" panose="02020603050405020304" pitchFamily="18" charset="0"/>
                <a:cs typeface="Times New Roman" panose="02020603050405020304" pitchFamily="18" charset="0"/>
              </a:rPr>
              <a:t>Set</a:t>
            </a:r>
            <a:endParaRPr lang="en-US" sz="2800" b="1"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An Entity </a:t>
            </a:r>
            <a:r>
              <a:rPr lang="en-US" sz="2400" dirty="0">
                <a:latin typeface="Times New Roman" panose="02020603050405020304" pitchFamily="18" charset="0"/>
                <a:cs typeface="Times New Roman" panose="02020603050405020304" pitchFamily="18" charset="0"/>
              </a:rPr>
              <a:t>set is a group of entities that posses the same set of attributes. Each entity in an entity set has its own set of values for the attributes which make it distinct from other entities in a table. No two entities in an entity set will have the same values for the attributes</a:t>
            </a:r>
            <a:r>
              <a:rPr lang="en-US" sz="2400" dirty="0" smtClean="0">
                <a:latin typeface="Times New Roman" panose="02020603050405020304" pitchFamily="18" charset="0"/>
                <a:cs typeface="Times New Roman" panose="02020603050405020304" pitchFamily="18" charset="0"/>
              </a:rPr>
              <a:t>. (or)</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Entity </a:t>
            </a:r>
            <a:r>
              <a:rPr lang="en-US" sz="2400" dirty="0">
                <a:latin typeface="Times New Roman" panose="02020603050405020304" pitchFamily="18" charset="0"/>
                <a:cs typeface="Times New Roman" panose="02020603050405020304" pitchFamily="18" charset="0"/>
              </a:rPr>
              <a:t>Set is a collection of entities of the same entity type. In the above example of STUDENT entity type, a collection of entities from the Student entity type would form an entity set. We can say that entity type is a superset of the entity set as all the entities are included in the entity type. Let's try to understand this with the help of an example</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19100" y="1524000"/>
            <a:ext cx="8305799" cy="520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52400"/>
            <a:ext cx="7924800"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Example: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below example, two entities E1 (2, Angel, 19, 8709054568) and E2(4, </a:t>
            </a:r>
            <a:r>
              <a:rPr lang="en-US" sz="2400" dirty="0" err="1">
                <a:latin typeface="Times New Roman" panose="02020603050405020304" pitchFamily="18" charset="0"/>
                <a:cs typeface="Times New Roman" panose="02020603050405020304" pitchFamily="18" charset="0"/>
              </a:rPr>
              <a:t>Analisa</a:t>
            </a:r>
            <a:r>
              <a:rPr lang="en-US" sz="2400" dirty="0">
                <a:latin typeface="Times New Roman" panose="02020603050405020304" pitchFamily="18" charset="0"/>
                <a:cs typeface="Times New Roman" panose="02020603050405020304" pitchFamily="18" charset="0"/>
              </a:rPr>
              <a:t>, 21, 9847852156) form an entity set.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Types of Entity Set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Entity set can be classified into two categories as shown below:</a:t>
            </a:r>
            <a:endParaRPr lang="en-US" sz="2400" dirty="0">
              <a:latin typeface="Times New Roman" panose="02020603050405020304" pitchFamily="18"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Strong Entity Set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Weak Entity Set</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Strong Entity Set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An entity set that has a primary key using which, entities in the table can be uniquely identified. This kind of entity set is termed as a strong entity set. Strong entity set is also known as a regular entity set.</a:t>
            </a:r>
            <a:endParaRPr lang="en-US" sz="2400" dirty="0">
              <a:latin typeface="Times New Roman" panose="02020603050405020304" pitchFamily="18"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In an ER diagram, the strong entity set is represented by the rectangle. Here, the primary key is underlined with the solid line.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smtClean="0"/>
              <a:t>       </a:t>
            </a:r>
            <a:r>
              <a:rPr lang="en-US" sz="2400" dirty="0">
                <a:latin typeface="Times New Roman" panose="02020603050405020304" pitchFamily="18" charset="0"/>
                <a:cs typeface="Times New Roman" panose="02020603050405020304" pitchFamily="18" charset="0"/>
              </a:rPr>
              <a:t>An in ER diagram it would be represented as </a:t>
            </a:r>
            <a:r>
              <a:rPr lang="en-US" sz="2400" dirty="0" smtClean="0">
                <a:latin typeface="Times New Roman" panose="02020603050405020304" pitchFamily="18" charset="0"/>
                <a:cs typeface="Times New Roman" panose="02020603050405020304" pitchFamily="18" charset="0"/>
              </a:rPr>
              <a:t>below.</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10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Weak </a:t>
            </a:r>
            <a:r>
              <a:rPr lang="en-US" sz="2400" b="1" dirty="0">
                <a:latin typeface="Times New Roman" panose="02020603050405020304" pitchFamily="18" charset="0"/>
                <a:cs typeface="Times New Roman" panose="02020603050405020304" pitchFamily="18" charset="0"/>
              </a:rPr>
              <a:t>Entity Sets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weak entity set doesn’t have any primary key which can identify each entity in a set distinctly. But, for discriminating the entities in a set, the weak entity set is dependent on a particular strong entity set.</a:t>
            </a:r>
            <a:endParaRPr lang="en-US" sz="2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67000" y="1066800"/>
            <a:ext cx="35052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The weak entity is shown by a rectangle in an ER diagram. But, the attributes of weak entity set are underlined with the dashed line. The relationship of a weak entity set and strong entity set is shown with the double diamond as shown in the figure </a:t>
            </a:r>
            <a:r>
              <a:rPr lang="en-US" sz="2400" dirty="0" smtClean="0">
                <a:latin typeface="Times New Roman" panose="02020603050405020304" pitchFamily="18" charset="0"/>
                <a:cs typeface="Times New Roman" panose="02020603050405020304" pitchFamily="18" charset="0"/>
              </a:rPr>
              <a:t>below</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0" y="2438400"/>
            <a:ext cx="673289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668963"/>
          </a:xfrm>
        </p:spPr>
        <p:txBody>
          <a:bodyPr>
            <a:normAutofit/>
          </a:bodyPr>
          <a:lstStyle/>
          <a:p>
            <a:pPr marL="0" indent="0" algn="ctr">
              <a:buNone/>
            </a:pPr>
            <a:r>
              <a:rPr lang="en-US" sz="3600" dirty="0" smtClean="0">
                <a:latin typeface="Times New Roman" panose="02020603050405020304" pitchFamily="18" charset="0"/>
                <a:cs typeface="Times New Roman" panose="02020603050405020304" pitchFamily="18" charset="0"/>
              </a:rPr>
              <a:t>Attributes and Keys</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2400" b="1" dirty="0" smtClean="0">
                <a:latin typeface="Times New Roman" panose="02020603050405020304" pitchFamily="18" charset="0"/>
                <a:cs typeface="Times New Roman" panose="02020603050405020304" pitchFamily="18" charset="0"/>
              </a:rPr>
              <a:t>Attributes: </a:t>
            </a:r>
            <a:r>
              <a:rPr lang="en-US" sz="2400" dirty="0" smtClean="0">
                <a:latin typeface="Times New Roman" panose="02020603050405020304" pitchFamily="18" charset="0"/>
                <a:cs typeface="Times New Roman" panose="02020603050405020304" pitchFamily="18" charset="0"/>
              </a:rPr>
              <a:t>Attributes </a:t>
            </a:r>
            <a:r>
              <a:rPr lang="en-US" sz="2400" dirty="0">
                <a:latin typeface="Times New Roman" panose="02020603050405020304" pitchFamily="18" charset="0"/>
                <a:cs typeface="Times New Roman" panose="02020603050405020304" pitchFamily="18" charset="0"/>
              </a:rPr>
              <a:t>are the set of features that describe an entity. For example, suppose we an entity Student. To describe its characteristics or properties we need attributes like Roll Number, First Name, Middle Name, Last Name, Date of Birth, Age, Phone No., Address etc. Attributes are basically used to differentiate one entity from another. When we chose an attribute or set of attributes to distinctly identify entities in entity sets, they are called keys. Attributes and Keys in ER Diagrams define characteristics of entities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60438"/>
          </a:xfrm>
        </p:spPr>
        <p:txBody>
          <a:bodyPr>
            <a:noAutofit/>
          </a:bodyPr>
          <a:lstStyle/>
          <a:p>
            <a:pPr algn="l"/>
            <a:r>
              <a:rPr lang="en-US" sz="2400" dirty="0">
                <a:latin typeface="Times New Roman" panose="02020603050405020304" pitchFamily="18" charset="0"/>
                <a:cs typeface="Times New Roman" panose="02020603050405020304" pitchFamily="18" charset="0"/>
              </a:rPr>
              <a:t>Attributes and Keys in ER Diagrams are represented by ellipse or oval along with the underlined entity names.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1331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33400" y="1828800"/>
            <a:ext cx="7924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Database Designers:</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Database designers design the appropriate structure for the database, where we share data</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000" dirty="0" smtClean="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System Analyst:</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System analyst analyses the requirements of end users, especially naïve and parametric end users.</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10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Application Programmers:</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Application programmers are computer professionals, who write application programs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0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Naïve Users / Parametric Users:</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Naïve Users are Un-sophisticated users, which has no knowledge of the database. These users are like a layman, which has a little bit of knowledge of the </a:t>
            </a:r>
            <a:r>
              <a:rPr lang="en-US" sz="2400" dirty="0" smtClean="0">
                <a:latin typeface="Times New Roman" panose="02020603050405020304" pitchFamily="18" charset="0"/>
                <a:cs typeface="Times New Roman" panose="02020603050405020304" pitchFamily="18" charset="0"/>
              </a:rPr>
              <a:t>database. Naive </a:t>
            </a:r>
            <a:r>
              <a:rPr lang="en-US" sz="2400" dirty="0">
                <a:latin typeface="Times New Roman" panose="02020603050405020304" pitchFamily="18" charset="0"/>
                <a:cs typeface="Times New Roman" panose="02020603050405020304" pitchFamily="18" charset="0"/>
              </a:rPr>
              <a:t>Users are just to work on developed applications and get the desired result.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Types of Attributes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On the Basis of Composition</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Simple Attributes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Attributes that have only atomic values are called simple attributes. These cannot be divided further. Student Roll Number is a simple entity.  Each student entity will have a Roll Number that may store a single numeric or alphanumeric value. Simple attributes are represented by oval with single outline in an ER diagrams</a:t>
            </a:r>
            <a:r>
              <a:rPr lang="en-US" sz="2400" dirty="0" smtClean="0">
                <a:latin typeface="Times New Roman" panose="02020603050405020304" pitchFamily="18" charset="0"/>
                <a:cs typeface="Times New Roman" panose="02020603050405020304" pitchFamily="18" charset="0"/>
              </a:rPr>
              <a:t>.</a:t>
            </a: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Composite Attributes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Attributes that can be further divided and represented into simple attributes are called composite attributes. For example Name attribute can be divided into First Name, Middle Name and Last Name. Address attribute is usually divided into House Number, Street, City, State and Zip Code. Composite attributes are represented by an oval connected with other attribute ovals in an ER diagram.</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21363"/>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On the Basis of Count of Values that can be Stored</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1.      Single Valued Attributes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Single valued attributes can have only one value at a given instance of time. For example Date of Birth, Roll Number, Father’s Name attributes can have single value. These are represented by single outline ovals in ER diagram.</a:t>
            </a:r>
            <a:endParaRPr lang="en-US" sz="2400" dirty="0">
              <a:latin typeface="Times New Roman" panose="02020603050405020304" pitchFamily="18"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Multi Valued Attributes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Multi valued attributes can have more than one value at a given instance of time. For example a person can have multiple Phone Numbers,  E-mail  Ids, Addresses, Qualifications, Job Experiences. Multi valued attributes are represented with double outlined ovals in ER diagrams. In relational database a separate table is created for multi valued attributes.  These are not simply included as a column in an entity relation.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2484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On the Basis of How the Attribute Value can be Stored</a:t>
            </a:r>
            <a:endParaRPr lang="en-US" sz="24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Stored Attributes</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attributes whose values are stored in database and which does not change over a period of time are called Stored Attributes. The values in Stored Attributes can be used to derive values for other attribute. Date of Birth and Basic Pay are examples of Stored Attribute.  These are represented as ovals with single outline in ER diagram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Derived Attribute</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attributes whose values can change over time and can be derived from the stored attributes are called Derived Attributes. For example age attribute of a person changes from time to time.  So we can keep this attribute in database as derived attribute.  It can be derived from Date of Birth attribute and current date. You may have seen many times while filling an online form that on filling Date of Birth, Age is automatically calculated. Derived attribute is represented by dashed or dotted outline ovals in the ER diagram.</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62484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Types of Keys used in ER Diagrams</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Primary Key</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It is the attribute or set of attributes that can uniquely identify each entity in an entity set. In the previous ER diagram Roll Number is chosen as the primary key. It is represented by underlining the attribute name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There are certain properties for a primary key to follow. These are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Unique values must not be null i.e. primary key attribute must never contain null values for any entity.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All values of the primary key attribute must be unique.</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When choosing a primary key from the pool of candidate key always choose a single simple key over a composite key. For example here in the above example, {Roll Number}, {Registration Number}, {DOB, Name} are possible candidate keys. So instead of taking {DOB, name} as the primary key we have chosen {Roll Number} as the primary key for Student Entity Set.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Foreign key</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It is an attribute or set of attributes that must have values from Primary Key of the strong Entity on which a weak Entity depends on.  It is represented by underlining the attribute name with a dotted line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Whenever there is some relationship between two entities there must be some common attributes between them. An attribute to become a foreign key must satisfy some conditions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Values of foreign key attribute must have the same domain as defined for the primary key of the Strong Entity Set.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foreign key values for any entity of an entity set are either null or must match the primary key data values of some entity of the primary key entity set.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Times New Roman" panose="02020603050405020304" pitchFamily="18" charset="0"/>
                <a:cs typeface="Times New Roman" panose="02020603050405020304" pitchFamily="18" charset="0"/>
              </a:rPr>
              <a:t>Relationships Types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43000"/>
            <a:ext cx="8077200" cy="5181600"/>
          </a:xfrm>
        </p:spPr>
        <p:txBody>
          <a:bodyPr>
            <a:normAutofit fontScale="85000" lnSpcReduction="10000"/>
          </a:bodyPr>
          <a:lstStyle/>
          <a:p>
            <a:pPr marL="0" indent="0" algn="just">
              <a:buNone/>
            </a:pPr>
            <a:r>
              <a:rPr lang="en-US" dirty="0">
                <a:latin typeface="Times New Roman" panose="02020603050405020304" pitchFamily="18" charset="0"/>
                <a:cs typeface="Times New Roman" panose="02020603050405020304" pitchFamily="18" charset="0"/>
              </a:rPr>
              <a:t>Any association between two entity types is called a relationship. Entities take part in the relationship. It is represented by a diamond shape.</a:t>
            </a:r>
            <a:endParaRPr lang="en-US"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For example, A teacher teaches students. Here, "teaches" is a relationship and this is the relationship between a Teacher entity and a Student entity</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sz="1200"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There are three types of relationships that can exist between two entities.</a:t>
            </a:r>
            <a:endParaRPr lang="en-US"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One-to-One Relationship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One-to-Many or Many-to-One Relationship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Many-to-Many Relationship</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One-to-One Relationship</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Such a relationship exists when each record of one table is related to only one record of the other table.</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8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For example, If there are two entities ‘Person’ (Id, Name, Age, Address)and ‘Passport’(</a:t>
            </a:r>
            <a:r>
              <a:rPr lang="en-US" sz="2400" dirty="0" err="1">
                <a:latin typeface="Times New Roman" panose="02020603050405020304" pitchFamily="18" charset="0"/>
                <a:cs typeface="Times New Roman" panose="02020603050405020304" pitchFamily="18" charset="0"/>
              </a:rPr>
              <a:t>Passport_id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Passport_no</a:t>
            </a:r>
            <a:r>
              <a:rPr lang="en-US" sz="2400" dirty="0">
                <a:latin typeface="Times New Roman" panose="02020603050405020304" pitchFamily="18" charset="0"/>
                <a:cs typeface="Times New Roman" panose="02020603050405020304" pitchFamily="18" charset="0"/>
              </a:rPr>
              <a:t>). So, each person can have only one passport and each passport belongs to only one person</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0" y="3857767"/>
            <a:ext cx="73628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897563"/>
          </a:xfrm>
        </p:spPr>
        <p:txBody>
          <a:bodyPr>
            <a:normAutofit/>
          </a:bodyPr>
          <a:lstStyle/>
          <a:p>
            <a:pPr marL="0" indent="0">
              <a:buNone/>
            </a:pPr>
            <a:r>
              <a:rPr lang="en-US" sz="3100" b="1" dirty="0">
                <a:latin typeface="Times New Roman" panose="02020603050405020304" pitchFamily="18" charset="0"/>
                <a:cs typeface="Times New Roman" panose="02020603050405020304" pitchFamily="18" charset="0"/>
              </a:rPr>
              <a:t>One-to-Many or Many-to-One Relationship</a:t>
            </a:r>
            <a:endParaRPr lang="en-US" sz="31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Such a relationship exists when each record of one table can be related to one or more than one record of the other table. This relationship is the most common relationship found. A one-to-many relationship can also be said as a many-to-one relationship depending upon the way we view it</a:t>
            </a:r>
            <a:r>
              <a:rPr lang="en-US" sz="2400" dirty="0" smtClean="0">
                <a:latin typeface="Times New Roman" panose="02020603050405020304" pitchFamily="18" charset="0"/>
                <a:cs typeface="Times New Roman" panose="02020603050405020304" pitchFamily="18" charset="0"/>
              </a:rPr>
              <a:t>.</a:t>
            </a:r>
            <a:endParaRPr lang="en-US" sz="8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For example, If there are two entity type ‘Customer’ and ‘Account’ then each ‘Customer’ can have more than one ‘Account’ but each ‘Account’ is held by only one ‘Customer’. In this example, we can say that each Customer is associated with many Account. So, it is a one-to-many relationship. But, if we see it the other way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many Account is associated with one Customer then we can say that it is a many-to-one relationship.</a:t>
            </a:r>
            <a:endParaRPr lang="en-US" sz="2400" dirty="0">
              <a:latin typeface="Times New Roman" panose="02020603050405020304" pitchFamily="18" charset="0"/>
              <a:cs typeface="Times New Roman" panose="02020603050405020304" pitchFamily="18" charset="0"/>
            </a:endParaRPr>
          </a:p>
          <a:p>
            <a:pPr marL="0" indent="0">
              <a:buNone/>
            </a:pPr>
            <a:endParaRPr lang="en-US" sz="3100" dirty="0">
              <a:latin typeface="Times New Roman" panose="02020603050405020304" pitchFamily="18" charset="0"/>
              <a:cs typeface="Times New Roman" panose="02020603050405020304" pitchFamily="18" charset="0"/>
            </a:endParaRPr>
          </a:p>
          <a:p>
            <a:endParaRPr 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0" y="5371959"/>
            <a:ext cx="7486650" cy="125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tabLst>
                <a:tab pos="177800" algn="l"/>
              </a:tabLst>
            </a:pPr>
            <a:r>
              <a:rPr lang="en-US" sz="2400" b="1" dirty="0">
                <a:latin typeface="Times New Roman" panose="02020603050405020304" pitchFamily="18" charset="0"/>
                <a:cs typeface="Times New Roman" panose="02020603050405020304" pitchFamily="18" charset="0"/>
              </a:rPr>
              <a:t>Many-to-Many Relationship</a:t>
            </a:r>
            <a:endParaRPr lang="en-US" sz="2400" b="1" dirty="0">
              <a:latin typeface="Times New Roman" panose="02020603050405020304" pitchFamily="18" charset="0"/>
              <a:cs typeface="Times New Roman" panose="02020603050405020304" pitchFamily="18" charset="0"/>
            </a:endParaRPr>
          </a:p>
          <a:p>
            <a:pPr marL="0" indent="0" algn="just">
              <a:buNone/>
              <a:tabLst>
                <a:tab pos="177800" algn="l"/>
              </a:tabLst>
            </a:pPr>
            <a:r>
              <a:rPr lang="en-US" sz="2400" dirty="0">
                <a:latin typeface="Times New Roman" panose="02020603050405020304" pitchFamily="18" charset="0"/>
                <a:cs typeface="Times New Roman" panose="02020603050405020304" pitchFamily="18" charset="0"/>
              </a:rPr>
              <a:t>Such a relationship exists when each record of the first table can be related to one or more than one record of the second table and a single record of the second table can be related to one or more than one record of the first table. A many-to-many relationship can be seen as a two one-to-many relationship which is linked by a 'linking table' or 'associate table'. The linking table links two tables by having fields which are the primary key of the other two tables. We can understand this with the following example</a:t>
            </a:r>
            <a:r>
              <a:rPr lang="en-US" sz="2400" dirty="0" smtClean="0">
                <a:latin typeface="Times New Roman" panose="02020603050405020304" pitchFamily="18" charset="0"/>
                <a:cs typeface="Times New Roman" panose="02020603050405020304" pitchFamily="18" charset="0"/>
              </a:rPr>
              <a:t>.</a:t>
            </a:r>
            <a:endParaRPr lang="en-US" sz="800" dirty="0">
              <a:latin typeface="Times New Roman" panose="02020603050405020304" pitchFamily="18" charset="0"/>
              <a:cs typeface="Times New Roman" panose="02020603050405020304" pitchFamily="18" charset="0"/>
            </a:endParaRPr>
          </a:p>
          <a:p>
            <a:pPr marL="0" indent="0" algn="just">
              <a:buNone/>
              <a:tabLst>
                <a:tab pos="177800" algn="l"/>
              </a:tabLst>
            </a:pPr>
            <a:r>
              <a:rPr lang="en-US" sz="2400" dirty="0">
                <a:latin typeface="Times New Roman" panose="02020603050405020304" pitchFamily="18" charset="0"/>
                <a:cs typeface="Times New Roman" panose="02020603050405020304" pitchFamily="18" charset="0"/>
              </a:rPr>
              <a:t>Example: If there are two entity type ‘Customer’ and ‘Product’ then each customer can buy more than one product and a product can be bought by many different customers.</a:t>
            </a:r>
            <a:endParaRPr lang="en-US"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0" y="5181600"/>
            <a:ext cx="75438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Relationships Sets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486400"/>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Relationship </a:t>
            </a:r>
            <a:r>
              <a:rPr lang="en-US" sz="2400" b="1" dirty="0" smtClean="0">
                <a:latin typeface="Times New Roman" panose="02020603050405020304" pitchFamily="18" charset="0"/>
                <a:cs typeface="Times New Roman" panose="02020603050405020304" pitchFamily="18" charset="0"/>
              </a:rPr>
              <a:t>Set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relationship </a:t>
            </a:r>
            <a:r>
              <a:rPr lang="en-US" sz="2400" dirty="0">
                <a:latin typeface="Times New Roman" panose="02020603050405020304" pitchFamily="18" charset="0"/>
                <a:cs typeface="Times New Roman" panose="02020603050405020304" pitchFamily="18" charset="0"/>
              </a:rPr>
              <a:t>set is a set of relationships of same type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Enrolled in’ is a relationship that exists between entities Student and Course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Example- Set </a:t>
            </a:r>
            <a:r>
              <a:rPr lang="en-US" sz="2400" dirty="0">
                <a:latin typeface="Times New Roman" panose="02020603050405020304" pitchFamily="18" charset="0"/>
                <a:cs typeface="Times New Roman" panose="02020603050405020304" pitchFamily="18" charset="0"/>
              </a:rPr>
              <a:t>representation of above ER diagram is-</a:t>
            </a: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1598" y="2774192"/>
            <a:ext cx="6553200" cy="69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8" y="4114800"/>
            <a:ext cx="6553200" cy="274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Sophisticated Users:</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Sophisticated users can be engineers, scientists, business analyst, who are familiar with the database. These users interact with the database but they do not write programs</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10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Casual Users / Temporary Users:</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These types of users communicate with the database for a little period of time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000" dirty="0" smtClean="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Application user</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application user is someone who accesses an existing application program to perform daily tasks.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Degree of a Relationship </a:t>
            </a:r>
            <a:r>
              <a:rPr lang="en-US" sz="2400" b="1" dirty="0" smtClean="0">
                <a:latin typeface="Times New Roman" panose="02020603050405020304" pitchFamily="18" charset="0"/>
                <a:cs typeface="Times New Roman" panose="02020603050405020304" pitchFamily="18" charset="0"/>
              </a:rPr>
              <a:t>Set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number of entity sets that participate in a relationship set is termed as the degree </a:t>
            </a:r>
            <a:r>
              <a:rPr lang="en-US" sz="2400" dirty="0" smtClean="0">
                <a:latin typeface="Times New Roman" panose="02020603050405020304" pitchFamily="18" charset="0"/>
                <a:cs typeface="Times New Roman" panose="02020603050405020304" pitchFamily="18" charset="0"/>
              </a:rPr>
              <a:t>of that </a:t>
            </a:r>
            <a:r>
              <a:rPr lang="en-US" sz="2400" dirty="0">
                <a:latin typeface="Times New Roman" panose="02020603050405020304" pitchFamily="18" charset="0"/>
                <a:cs typeface="Times New Roman" panose="02020603050405020304" pitchFamily="18" charset="0"/>
              </a:rPr>
              <a:t>relationship set. </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Types of Relationship </a:t>
            </a:r>
            <a:r>
              <a:rPr lang="en-US" sz="2400" b="1" dirty="0" smtClean="0">
                <a:latin typeface="Times New Roman" panose="02020603050405020304" pitchFamily="18" charset="0"/>
                <a:cs typeface="Times New Roman" panose="02020603050405020304" pitchFamily="18" charset="0"/>
              </a:rPr>
              <a:t>Sets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On the basis of degree of a relationship set, a relationship set can be classified into the following </a:t>
            </a:r>
            <a:r>
              <a:rPr lang="en-US" sz="2400" dirty="0" smtClean="0">
                <a:latin typeface="Times New Roman" panose="02020603050405020304" pitchFamily="18" charset="0"/>
                <a:cs typeface="Times New Roman" panose="02020603050405020304" pitchFamily="18" charset="0"/>
              </a:rPr>
              <a:t>types-</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3352800"/>
            <a:ext cx="701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534400" cy="6172200"/>
          </a:xfrm>
        </p:spPr>
        <p:txBody>
          <a:bodyPr>
            <a:normAutofit/>
          </a:bodyPr>
          <a:lstStyle/>
          <a:p>
            <a:r>
              <a:rPr lang="en-US" sz="2400" dirty="0">
                <a:latin typeface="Times New Roman" panose="02020603050405020304" pitchFamily="18" charset="0"/>
                <a:cs typeface="Times New Roman" panose="02020603050405020304" pitchFamily="18" charset="0"/>
              </a:rPr>
              <a:t>Unary relationship set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Binary relationship set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Ternary relationship set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relationship </a:t>
            </a:r>
            <a:r>
              <a:rPr lang="en-US" sz="2400" dirty="0" smtClean="0">
                <a:latin typeface="Times New Roman" panose="02020603050405020304" pitchFamily="18" charset="0"/>
                <a:cs typeface="Times New Roman" panose="02020603050405020304" pitchFamily="18" charset="0"/>
              </a:rPr>
              <a:t>set</a:t>
            </a:r>
            <a:endParaRPr lang="en-US" sz="24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1. Unary Relationship </a:t>
            </a:r>
            <a:r>
              <a:rPr lang="en-US" sz="2400" b="1" dirty="0" smtClean="0">
                <a:latin typeface="Times New Roman" panose="02020603050405020304" pitchFamily="18" charset="0"/>
                <a:cs typeface="Times New Roman" panose="02020603050405020304" pitchFamily="18" charset="0"/>
              </a:rPr>
              <a:t>Set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Unary relationship set is a relationship set where only one entity set participates in a relationship set</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Example-</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4038600"/>
            <a:ext cx="3886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sz="2400" b="1" dirty="0">
                <a:latin typeface="Times New Roman" panose="02020603050405020304" pitchFamily="18" charset="0"/>
                <a:cs typeface="Times New Roman" panose="02020603050405020304" pitchFamily="18" charset="0"/>
              </a:rPr>
              <a:t>2. Binary Relationship </a:t>
            </a:r>
            <a:r>
              <a:rPr lang="en-US" sz="2400" b="1" dirty="0" smtClean="0">
                <a:latin typeface="Times New Roman" panose="02020603050405020304" pitchFamily="18" charset="0"/>
                <a:cs typeface="Times New Roman" panose="02020603050405020304" pitchFamily="18" charset="0"/>
              </a:rPr>
              <a:t>Set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Binary relationship set is a relationship set where two entity sets participate in a relationship set.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2667000"/>
            <a:ext cx="7543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pPr marL="0" indent="0">
              <a:buNone/>
            </a:pPr>
            <a:r>
              <a:rPr lang="en-US" sz="2400" b="1" dirty="0">
                <a:latin typeface="Times New Roman" panose="02020603050405020304" pitchFamily="18" charset="0"/>
                <a:cs typeface="Times New Roman" panose="02020603050405020304" pitchFamily="18" charset="0"/>
              </a:rPr>
              <a:t>3. Ternary Relationship </a:t>
            </a:r>
            <a:r>
              <a:rPr lang="en-US" sz="2400" b="1" dirty="0" smtClean="0">
                <a:latin typeface="Times New Roman" panose="02020603050405020304" pitchFamily="18" charset="0"/>
                <a:cs typeface="Times New Roman" panose="02020603050405020304" pitchFamily="18" charset="0"/>
              </a:rPr>
              <a:t>Set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Ternary relationship set is a relationship set where three entity sets participate in a relationship set</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Example-</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4. N-</a:t>
            </a:r>
            <a:r>
              <a:rPr lang="en-US" sz="2400" b="1" dirty="0" err="1">
                <a:latin typeface="Times New Roman" panose="02020603050405020304" pitchFamily="18" charset="0"/>
                <a:cs typeface="Times New Roman" panose="02020603050405020304" pitchFamily="18" charset="0"/>
              </a:rPr>
              <a:t>ary</a:t>
            </a:r>
            <a:r>
              <a:rPr lang="en-US" sz="2400" b="1" dirty="0">
                <a:latin typeface="Times New Roman" panose="02020603050405020304" pitchFamily="18" charset="0"/>
                <a:cs typeface="Times New Roman" panose="02020603050405020304" pitchFamily="18" charset="0"/>
              </a:rPr>
              <a:t> Relationship Set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N-</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relationship set is a relationship set where ‘n’ entity sets participate in a relationship set.</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9200" y="2133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a:bodyPr>
          <a:lstStyle/>
          <a:p>
            <a:pPr marL="0" indent="0" algn="ctr">
              <a:buNone/>
            </a:pPr>
            <a:r>
              <a:rPr lang="en-US" sz="3600" dirty="0" smtClean="0">
                <a:latin typeface="Times New Roman" panose="02020603050405020304" pitchFamily="18" charset="0"/>
                <a:cs typeface="Times New Roman" panose="02020603050405020304" pitchFamily="18" charset="0"/>
              </a:rPr>
              <a:t>Weak Entity Types</a:t>
            </a:r>
            <a:endParaRPr lang="en-US" sz="3600" dirty="0" smtClean="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 </a:t>
            </a:r>
            <a:r>
              <a:rPr lang="en-US" sz="2600" b="1" dirty="0">
                <a:latin typeface="Times New Roman" panose="02020603050405020304" pitchFamily="18" charset="0"/>
                <a:cs typeface="Times New Roman" panose="02020603050405020304" pitchFamily="18" charset="0"/>
              </a:rPr>
              <a:t>weak entity </a:t>
            </a:r>
            <a:r>
              <a:rPr lang="en-US" sz="2600" dirty="0">
                <a:latin typeface="Times New Roman" panose="02020603050405020304" pitchFamily="18" charset="0"/>
                <a:cs typeface="Times New Roman" panose="02020603050405020304" pitchFamily="18" charset="0"/>
              </a:rPr>
              <a:t>is an entity set that does not have sufficient attributes for Unique Identification of its records </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Simply a weak entity  is nothing but an entity which does not have a primary key attribute </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It contains a partial key called as discriminator which helps in identifying a group of entities from the entity set </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Discriminator is represented by underlining with a dashed line </a:t>
            </a:r>
            <a:endParaRPr lang="en-US" sz="2600" dirty="0" smtClean="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Representation </a:t>
            </a:r>
            <a:endParaRPr lang="en-US" sz="2600" b="1"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 double rectangle is used for representing a weak entity set</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 double diamond symbol is used for representing the relationship between a strong entity and weak entity which is known as identifying relationship </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Double lines are used for presenting the connection with a weak entity set with relationship </a:t>
            </a:r>
            <a:endParaRPr lang="en-US" sz="2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latin typeface="Times New Roman" panose="02020603050405020304" pitchFamily="18" charset="0"/>
                <a:cs typeface="Times New Roman" panose="02020603050405020304" pitchFamily="18" charset="0"/>
              </a:rPr>
              <a:t>Weak Entity Set</a:t>
            </a:r>
            <a:endParaRPr lang="en-US" sz="28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752600" y="914400"/>
            <a:ext cx="5867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There are two types of weak entities: associative entities and subtype entities. The latter represents a crucial type of normalization, where the super-type entity inherits its attributes to subtype entities based on the value of the discriminator</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government standard for capturing requirements, possible sub-type relationships are:</a:t>
            </a:r>
            <a:endParaRPr lang="en-US" sz="28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Complete subtype relationship, when all categories are known.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Incomplete subtype relationship, when all categories may not be known.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latin typeface="Times New Roman" panose="02020603050405020304" pitchFamily="18" charset="0"/>
                <a:cs typeface="Times New Roman" panose="02020603050405020304" pitchFamily="18" charset="0"/>
              </a:rPr>
              <a:t>ER Diagrams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562600"/>
          </a:xfrm>
        </p:spPr>
        <p:txBody>
          <a:bodyPr>
            <a:normAutofit lnSpcReduction="10000"/>
          </a:bodyPr>
          <a:lstStyle/>
          <a:p>
            <a:pPr marL="0" indent="0" algn="just">
              <a:buNone/>
            </a:pPr>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ER diagram </a:t>
            </a:r>
            <a:r>
              <a:rPr lang="en-US" sz="2400" dirty="0">
                <a:latin typeface="Times New Roman" panose="02020603050405020304" pitchFamily="18" charset="0"/>
                <a:cs typeface="Times New Roman" panose="02020603050405020304" pitchFamily="18" charset="0"/>
              </a:rPr>
              <a:t>shows the relationship among entity sets. An entity set is a group of similar entities and these entities can have attributes. In terms of DBMS, an entity is a table or attribute of a table in database, so by showing relationship among tables and their attributes, ER diagram shows the complete logical structure of a database. Lets have a look at a simple ER diagram to understand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concept</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900" dirty="0" smtClean="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A simple ER Diagram:</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 the following diagram we have two entities Student and College and their relationship. The relationship between Student and College is many to one as a college can have many students however a student cannot study in multiple colleges at the same time. Student entity has attributes such as </a:t>
            </a:r>
            <a:r>
              <a:rPr lang="en-US" sz="2400" dirty="0" err="1">
                <a:latin typeface="Times New Roman" panose="02020603050405020304" pitchFamily="18" charset="0"/>
                <a:cs typeface="Times New Roman" panose="02020603050405020304" pitchFamily="18" charset="0"/>
              </a:rPr>
              <a:t>Stu_Id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Stu_Name</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Stu_Addr</a:t>
            </a:r>
            <a:r>
              <a:rPr lang="en-US" sz="2400" dirty="0">
                <a:latin typeface="Times New Roman" panose="02020603050405020304" pitchFamily="18" charset="0"/>
                <a:cs typeface="Times New Roman" panose="02020603050405020304" pitchFamily="18" charset="0"/>
              </a:rPr>
              <a:t> and College entity has attributes such as </a:t>
            </a:r>
            <a:r>
              <a:rPr lang="en-US" sz="2400" dirty="0" err="1">
                <a:latin typeface="Times New Roman" panose="02020603050405020304" pitchFamily="18" charset="0"/>
                <a:cs typeface="Times New Roman" panose="02020603050405020304" pitchFamily="18" charset="0"/>
              </a:rPr>
              <a:t>Col_ID</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Col_Name</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971800"/>
            <a:ext cx="8763000" cy="3657600"/>
          </a:xfrm>
        </p:spPr>
        <p:txBody>
          <a:bodyPr>
            <a:noAutofit/>
          </a:bodyPr>
          <a:lstStyle/>
          <a:p>
            <a:r>
              <a:rPr lang="en-US" sz="2400" dirty="0" smtClean="0">
                <a:latin typeface="Times New Roman" panose="02020603050405020304" pitchFamily="18" charset="0"/>
                <a:cs typeface="Times New Roman" panose="02020603050405020304" pitchFamily="18" charset="0"/>
              </a:rPr>
              <a:t>Rectangle</a:t>
            </a:r>
            <a:r>
              <a:rPr lang="en-US" sz="2400" dirty="0">
                <a:latin typeface="Times New Roman" panose="02020603050405020304" pitchFamily="18" charset="0"/>
                <a:cs typeface="Times New Roman" panose="02020603050405020304" pitchFamily="18" charset="0"/>
              </a:rPr>
              <a:t>: Represents Entity sets.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Ellipses: Attributes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Diamonds: Relationship Set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Lines: They link attributes to Entity Sets and Entity sets to Relationship Set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Double Ellipses: Multivalued Attributes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Dashed Ellipses: Derived Attributes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Double Rectangles: Weak Entity Sets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Double Lines: Total participation of an entity in a relationship set</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5400" y="76200"/>
            <a:ext cx="6400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Components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 ER </a:t>
            </a:r>
            <a:r>
              <a:rPr lang="en-US" dirty="0" smtClean="0">
                <a:latin typeface="Times New Roman" panose="02020603050405020304" pitchFamily="18" charset="0"/>
                <a:cs typeface="Times New Roman" panose="02020603050405020304" pitchFamily="18" charset="0"/>
              </a:rPr>
              <a:t>Diagram</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078" name="Picture 6" descr="ER Diagram Compone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838200"/>
            <a:ext cx="6553200"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229600" cy="5867400"/>
          </a:xfrm>
        </p:spPr>
        <p:txBody>
          <a:bodyPr>
            <a:normAutofit/>
          </a:bodyPr>
          <a:lstStyle/>
          <a:p>
            <a:pPr marL="0" indent="0" algn="ctr">
              <a:buNone/>
            </a:pPr>
            <a:r>
              <a:rPr lang="en-US" sz="3600" b="1" dirty="0" smtClean="0">
                <a:latin typeface="Times New Roman" panose="02020603050405020304" pitchFamily="18" charset="0"/>
                <a:cs typeface="Times New Roman" panose="02020603050405020304" pitchFamily="18" charset="0"/>
              </a:rPr>
              <a:t>Data Models</a:t>
            </a:r>
            <a:endParaRPr lang="en-US" sz="3600" b="1" dirty="0" smtClean="0">
              <a:latin typeface="Times New Roman" panose="02020603050405020304" pitchFamily="18" charset="0"/>
              <a:cs typeface="Times New Roman" panose="02020603050405020304" pitchFamily="18" charset="0"/>
            </a:endParaRPr>
          </a:p>
          <a:p>
            <a:pPr marL="0" indent="0" algn="ctr">
              <a:buNone/>
            </a:pPr>
            <a:endParaRPr lang="en-US" sz="11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Database model defines the logical design and structure of a database and defines how data will be stored, accessed and updated in a database management system. While the Relational Model is the most widely used database model, there are other models too:</a:t>
            </a:r>
            <a:endParaRPr lang="en-US" sz="2800"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Hierarchical Model</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Network Model</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Entity-relationship Model</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Relational Model</a:t>
            </a:r>
            <a:endParaRPr lang="en-US" sz="2800" dirty="0">
              <a:latin typeface="Times New Roman" panose="02020603050405020304" pitchFamily="18" charset="0"/>
              <a:cs typeface="Times New Roman" panose="02020603050405020304" pitchFamily="18" charset="0"/>
            </a:endParaRPr>
          </a:p>
          <a:p>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an ER diagram has three main components: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Entity</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Attribute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Relationship</a:t>
            </a:r>
            <a:endParaRPr lang="en-US" sz="24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1. Entity</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An entity is an object or component of data. An entity is represented as rectangle in an ER diagram.</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For example: In the following ER diagram we have two entities Student and College and these two entities have many to one relationship as many students study in a single college. We will read more about relationships later, for now focus on entities</a:t>
            </a:r>
            <a:r>
              <a:rPr lang="en-US" dirty="0" smtClean="0"/>
              <a:t>.</a:t>
            </a:r>
            <a:endParaRPr lang="en-US" dirty="0" smtClean="0"/>
          </a:p>
          <a:p>
            <a:pPr marL="0" indent="0">
              <a:buNone/>
            </a:pPr>
            <a:endParaRPr lang="en-US" dirty="0"/>
          </a:p>
        </p:txBody>
      </p:sp>
      <p:pic>
        <p:nvPicPr>
          <p:cNvPr id="4100" name="Picture 4" descr="ER diagram entity examp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9200" y="5276850"/>
            <a:ext cx="5791200" cy="158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2. Attribute</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An attribute describes the property of an entity. An attribute is represented as Oval in an ER diagram. There are four types of attributes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Key attribute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Composite attribute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Multivalued attribute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Derived attribute</a:t>
            </a:r>
            <a:endParaRPr lang="en-US" sz="24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1. Key attribute:</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key attribute can uniquely identify an entity from an entity set. For example, student roll number can uniquely identify a student from a set of students. Key attribute is represented by oval same as other attributes however the text of key attribute is underlined.</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ER diagram key attribut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0200" y="381000"/>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3657600"/>
            <a:ext cx="8229600" cy="2468563"/>
          </a:xfrm>
        </p:spPr>
        <p:txBody>
          <a:bodyPr>
            <a:normAutofit fontScale="92500" lnSpcReduction="20000"/>
          </a:bodyPr>
          <a:lstStyle/>
          <a:p>
            <a:pPr marL="0" indent="0">
              <a:buNone/>
            </a:pPr>
            <a:r>
              <a:rPr lang="en-US" sz="3000" b="1" dirty="0">
                <a:latin typeface="Times New Roman" panose="02020603050405020304" pitchFamily="18" charset="0"/>
                <a:cs typeface="Times New Roman" panose="02020603050405020304" pitchFamily="18" charset="0"/>
              </a:rPr>
              <a:t>2. Composite attribute:</a:t>
            </a:r>
            <a:endParaRPr lang="en-US" sz="3000" b="1"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An attribute that is a combination of other attributes is known as composite attribute. For example, In student entity, the student address is a composite attribute as an address is composed of other attributes such as pin code, state, country.</a:t>
            </a:r>
            <a:endParaRPr lang="en-US" sz="30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ER diagram composite attribut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0200" y="228600"/>
            <a:ext cx="5638800"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3581400"/>
            <a:ext cx="8229600" cy="2544763"/>
          </a:xfrm>
        </p:spPr>
        <p:txBody>
          <a:bodyPr>
            <a:normAutofit lnSpcReduction="10000"/>
          </a:bodyPr>
          <a:lstStyle/>
          <a:p>
            <a:pPr marL="0" indent="0">
              <a:buNone/>
            </a:pPr>
            <a:r>
              <a:rPr lang="en-US" sz="2800" b="1" dirty="0">
                <a:latin typeface="Times New Roman" panose="02020603050405020304" pitchFamily="18" charset="0"/>
                <a:cs typeface="Times New Roman" panose="02020603050405020304" pitchFamily="18" charset="0"/>
              </a:rPr>
              <a:t>3. Multivalued attribute:</a:t>
            </a: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An attribute that can hold multiple values is known as multivalued attribute. It is represented with double ovals in an ER Diagram. For example – A person can have more than one phone numbers so the phone number attribute is multivalued.</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641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4. Derived attribute:</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derived attribute is one whose value is dynamic and derived from another attribute. It is represented by dashed oval in an ER Diagram. For example – Person age is a derived attribute as it changes over time and can be derived from another attribute (Date of birth).</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E-R diagram with multivalued and derived attributes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0" y="3657600"/>
            <a:ext cx="6553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3. Relationship</a:t>
            </a: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A relationship is represented by diamond shape in ER diagram, it shows the relationship among entities. There are four types of relationships:</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 One to One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 One to Many</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 Many to One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 Many to Many</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Relational Data Model and Relational Database Constraints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52600"/>
            <a:ext cx="8229600" cy="4572000"/>
          </a:xfrm>
        </p:spPr>
        <p:txBody>
          <a:bodyPr>
            <a:normAutofit fontScale="92500"/>
          </a:bodyPr>
          <a:lstStyle/>
          <a:p>
            <a:pPr marL="0" indent="0" algn="ctr">
              <a:buNone/>
            </a:pPr>
            <a:r>
              <a:rPr lang="en-US" b="1" dirty="0" smtClean="0">
                <a:latin typeface="Times New Roman" panose="02020603050405020304" pitchFamily="18" charset="0"/>
                <a:cs typeface="Times New Roman" panose="02020603050405020304" pitchFamily="18" charset="0"/>
              </a:rPr>
              <a:t>Relational Model Concepts</a:t>
            </a:r>
            <a:endParaRPr lang="en-US" b="1" dirty="0" smtClean="0">
              <a:latin typeface="Times New Roman" panose="02020603050405020304" pitchFamily="18" charset="0"/>
              <a:cs typeface="Times New Roman" panose="02020603050405020304" pitchFamily="18" charset="0"/>
            </a:endParaRPr>
          </a:p>
          <a:p>
            <a:pPr marL="0" indent="0" algn="ctr">
              <a:buNone/>
            </a:pPr>
            <a:endParaRPr lang="en-US" sz="800" b="1" dirty="0" smtClean="0">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RELATIONAL MODEL (RM</a:t>
            </a:r>
            <a:r>
              <a:rPr lang="en-US" sz="2600" dirty="0">
                <a:latin typeface="Times New Roman" panose="02020603050405020304" pitchFamily="18" charset="0"/>
                <a:cs typeface="Times New Roman" panose="02020603050405020304" pitchFamily="18" charset="0"/>
              </a:rPr>
              <a:t>) represents the database as a collection of relations. A relation is nothing but a table of values. Every row in the table represents a collection of related data values. These rows in the table denote a real-world entity or relationship.</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Some popular Relational Database management systems are:</a:t>
            </a:r>
            <a:endParaRPr lang="en-US" sz="2600"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DB2 and Informix Dynamic Server - IBM</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Oracle and RDB – Oracle</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SQL Server and Access - Microsoft</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Relational Model Concepts</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Attribute:</a:t>
            </a:r>
            <a:r>
              <a:rPr lang="en-US" sz="2400" dirty="0">
                <a:latin typeface="Times New Roman" panose="02020603050405020304" pitchFamily="18" charset="0"/>
                <a:cs typeface="Times New Roman" panose="02020603050405020304" pitchFamily="18" charset="0"/>
              </a:rPr>
              <a:t> Each column in a Table. Attributes are the properties which define a relation. e.g., </a:t>
            </a:r>
            <a:r>
              <a:rPr lang="en-US" sz="2400" dirty="0" err="1">
                <a:latin typeface="Times New Roman" panose="02020603050405020304" pitchFamily="18" charset="0"/>
                <a:cs typeface="Times New Roman" panose="02020603050405020304" pitchFamily="18" charset="0"/>
              </a:rPr>
              <a:t>Student_Rollno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NAME,etc</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Tables</a:t>
            </a:r>
            <a:r>
              <a:rPr lang="en-US" sz="2400" dirty="0">
                <a:latin typeface="Times New Roman" panose="02020603050405020304" pitchFamily="18" charset="0"/>
                <a:cs typeface="Times New Roman" panose="02020603050405020304" pitchFamily="18" charset="0"/>
              </a:rPr>
              <a:t> – In the Relational model the, relations are saved in the table format. It is stored along with its entities. A table has two properties rows and columns. Rows represent records and columns represent attributes.</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Tuple </a:t>
            </a:r>
            <a:r>
              <a:rPr lang="en-US" sz="2400" dirty="0">
                <a:latin typeface="Times New Roman" panose="02020603050405020304" pitchFamily="18" charset="0"/>
                <a:cs typeface="Times New Roman" panose="02020603050405020304" pitchFamily="18" charset="0"/>
              </a:rPr>
              <a:t>– It is nothing but a single row of a table, which contains a single record.</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Relation Schema: </a:t>
            </a:r>
            <a:r>
              <a:rPr lang="en-US" sz="2400" dirty="0">
                <a:latin typeface="Times New Roman" panose="02020603050405020304" pitchFamily="18" charset="0"/>
                <a:cs typeface="Times New Roman" panose="02020603050405020304" pitchFamily="18" charset="0"/>
              </a:rPr>
              <a:t>A relation schema represents the name of the relation with its attributes.</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Degree:</a:t>
            </a:r>
            <a:r>
              <a:rPr lang="en-US" sz="2400" dirty="0">
                <a:latin typeface="Times New Roman" panose="02020603050405020304" pitchFamily="18" charset="0"/>
                <a:cs typeface="Times New Roman" panose="02020603050405020304" pitchFamily="18" charset="0"/>
              </a:rPr>
              <a:t> The total number of attributes which in the relation is called the degree of the relation.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6.   Cardinality: </a:t>
            </a:r>
            <a:r>
              <a:rPr lang="en-US" sz="2400" dirty="0" smtClean="0">
                <a:latin typeface="Times New Roman" panose="02020603050405020304" pitchFamily="18" charset="0"/>
                <a:cs typeface="Times New Roman" panose="02020603050405020304" pitchFamily="18" charset="0"/>
              </a:rPr>
              <a:t>Total number of rows present in the Table.</a:t>
            </a:r>
            <a:endParaRPr lang="en-US" sz="2400" dirty="0">
              <a:latin typeface="Times New Roman" panose="02020603050405020304" pitchFamily="18" charset="0"/>
              <a:cs typeface="Times New Roman" panose="02020603050405020304" pitchFamily="18" charset="0"/>
            </a:endParaRPr>
          </a:p>
          <a:p>
            <a:pPr marL="457200" indent="-457200">
              <a:buAutoNum type="arabicPeriod" startAt="7"/>
            </a:pPr>
            <a:r>
              <a:rPr lang="en-US" sz="2400" b="1" dirty="0" smtClean="0">
                <a:latin typeface="Times New Roman" panose="02020603050405020304" pitchFamily="18" charset="0"/>
                <a:cs typeface="Times New Roman" panose="02020603050405020304" pitchFamily="18" charset="0"/>
              </a:rPr>
              <a:t>Column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column represents the set of values for a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specific </a:t>
            </a:r>
            <a:r>
              <a:rPr lang="en-US" sz="2400" dirty="0">
                <a:latin typeface="Times New Roman" panose="02020603050405020304" pitchFamily="18" charset="0"/>
                <a:cs typeface="Times New Roman" panose="02020603050405020304" pitchFamily="18" charset="0"/>
              </a:rPr>
              <a:t>attribute.</a:t>
            </a:r>
            <a:endParaRPr lang="en-US" sz="2400" dirty="0">
              <a:latin typeface="Times New Roman" panose="02020603050405020304" pitchFamily="18" charset="0"/>
              <a:cs typeface="Times New Roman" panose="02020603050405020304" pitchFamily="18" charset="0"/>
            </a:endParaRPr>
          </a:p>
          <a:p>
            <a:pPr marL="457200" indent="-457200">
              <a:buAutoNum type="arabicPeriod" startAt="8"/>
            </a:pPr>
            <a:r>
              <a:rPr lang="en-US" sz="2400" b="1" dirty="0" smtClean="0">
                <a:latin typeface="Times New Roman" panose="02020603050405020304" pitchFamily="18" charset="0"/>
                <a:cs typeface="Times New Roman" panose="02020603050405020304" pitchFamily="18" charset="0"/>
              </a:rPr>
              <a:t>Relation </a:t>
            </a:r>
            <a:r>
              <a:rPr lang="en-US" sz="2400" b="1" dirty="0">
                <a:latin typeface="Times New Roman" panose="02020603050405020304" pitchFamily="18" charset="0"/>
                <a:cs typeface="Times New Roman" panose="02020603050405020304" pitchFamily="18" charset="0"/>
              </a:rPr>
              <a:t>instance </a:t>
            </a:r>
            <a:r>
              <a:rPr lang="en-US" sz="2400" dirty="0">
                <a:latin typeface="Times New Roman" panose="02020603050405020304" pitchFamily="18" charset="0"/>
                <a:cs typeface="Times New Roman" panose="02020603050405020304" pitchFamily="18" charset="0"/>
              </a:rPr>
              <a:t>– Relation instance is a finite set of tuples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RDBMS system. Relation instances never have </a:t>
            </a:r>
            <a:r>
              <a:rPr lang="en-US" sz="2400" dirty="0" smtClean="0">
                <a:latin typeface="Times New Roman" panose="02020603050405020304" pitchFamily="18" charset="0"/>
                <a:cs typeface="Times New Roman" panose="02020603050405020304" pitchFamily="18" charset="0"/>
              </a:rPr>
              <a:t>duplicate tuples</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AutoNum type="arabicPeriod" startAt="9"/>
            </a:pPr>
            <a:r>
              <a:rPr lang="en-US" sz="2400" b="1" dirty="0" smtClean="0">
                <a:latin typeface="Times New Roman" panose="02020603050405020304" pitchFamily="18" charset="0"/>
                <a:cs typeface="Times New Roman" panose="02020603050405020304" pitchFamily="18" charset="0"/>
              </a:rPr>
              <a:t>Relation </a:t>
            </a:r>
            <a:r>
              <a:rPr lang="en-US" sz="2400" b="1" dirty="0">
                <a:latin typeface="Times New Roman" panose="02020603050405020304" pitchFamily="18" charset="0"/>
                <a:cs typeface="Times New Roman" panose="02020603050405020304" pitchFamily="18" charset="0"/>
              </a:rPr>
              <a:t>key </a:t>
            </a:r>
            <a:r>
              <a:rPr lang="en-US" sz="2400" dirty="0">
                <a:latin typeface="Times New Roman" panose="02020603050405020304" pitchFamily="18" charset="0"/>
                <a:cs typeface="Times New Roman" panose="02020603050405020304" pitchFamily="18" charset="0"/>
              </a:rPr>
              <a:t>- Every row has one, two or multiple attributes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which is called relation key.</a:t>
            </a:r>
            <a:endParaRPr lang="en-US" sz="2400" dirty="0">
              <a:latin typeface="Times New Roman" panose="02020603050405020304" pitchFamily="18" charset="0"/>
              <a:cs typeface="Times New Roman" panose="02020603050405020304" pitchFamily="18" charset="0"/>
            </a:endParaRPr>
          </a:p>
          <a:p>
            <a:pPr marL="457200" indent="-457200">
              <a:buAutoNum type="arabicPeriod" startAt="10"/>
            </a:pPr>
            <a:r>
              <a:rPr lang="en-US" sz="2400" b="1" dirty="0" smtClean="0">
                <a:latin typeface="Times New Roman" panose="02020603050405020304" pitchFamily="18" charset="0"/>
                <a:cs typeface="Times New Roman" panose="02020603050405020304" pitchFamily="18" charset="0"/>
              </a:rPr>
              <a:t>Attribute </a:t>
            </a:r>
            <a:r>
              <a:rPr lang="en-US" sz="2400" b="1" dirty="0">
                <a:latin typeface="Times New Roman" panose="02020603050405020304" pitchFamily="18" charset="0"/>
                <a:cs typeface="Times New Roman" panose="02020603050405020304" pitchFamily="18" charset="0"/>
              </a:rPr>
              <a:t>domain </a:t>
            </a:r>
            <a:r>
              <a:rPr lang="en-US" sz="2400" dirty="0">
                <a:latin typeface="Times New Roman" panose="02020603050405020304" pitchFamily="18" charset="0"/>
                <a:cs typeface="Times New Roman" panose="02020603050405020304" pitchFamily="18" charset="0"/>
              </a:rPr>
              <a:t>– Every attribute has some </a:t>
            </a:r>
            <a:r>
              <a:rPr lang="en-US" sz="2400" dirty="0" smtClean="0">
                <a:latin typeface="Times New Roman" panose="02020603050405020304" pitchFamily="18" charset="0"/>
                <a:cs typeface="Times New Roman" panose="02020603050405020304" pitchFamily="18" charset="0"/>
              </a:rPr>
              <a:t>pre-defined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value </a:t>
            </a:r>
            <a:r>
              <a:rPr lang="en-US" sz="2400" dirty="0">
                <a:latin typeface="Times New Roman" panose="02020603050405020304" pitchFamily="18" charset="0"/>
                <a:cs typeface="Times New Roman" panose="02020603050405020304" pitchFamily="18" charset="0"/>
              </a:rPr>
              <a:t>and scope which is known as attribute domain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81000" y="533400"/>
            <a:ext cx="8534400" cy="533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791200"/>
          </a:xfrm>
        </p:spPr>
        <p:txBody>
          <a:bodyPr>
            <a:normAutofit/>
          </a:bodyPr>
          <a:lstStyle/>
          <a:p>
            <a:r>
              <a:rPr lang="en-US" sz="2400" b="1" dirty="0">
                <a:latin typeface="Times New Roman" panose="02020603050405020304" pitchFamily="18" charset="0"/>
                <a:cs typeface="Times New Roman" panose="02020603050405020304" pitchFamily="18" charset="0"/>
              </a:rPr>
              <a:t>Hierarchical Model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This </a:t>
            </a:r>
            <a:r>
              <a:rPr lang="en-US" sz="2400" dirty="0">
                <a:latin typeface="Times New Roman" panose="02020603050405020304" pitchFamily="18" charset="0"/>
                <a:cs typeface="Times New Roman" panose="02020603050405020304" pitchFamily="18" charset="0"/>
              </a:rPr>
              <a:t>database model </a:t>
            </a:r>
            <a:r>
              <a:rPr lang="en-US" sz="2400" dirty="0" err="1">
                <a:latin typeface="Times New Roman" panose="02020603050405020304" pitchFamily="18" charset="0"/>
                <a:cs typeface="Times New Roman" panose="02020603050405020304" pitchFamily="18" charset="0"/>
              </a:rPr>
              <a:t>organises</a:t>
            </a:r>
            <a:r>
              <a:rPr lang="en-US" sz="2400" dirty="0">
                <a:latin typeface="Times New Roman" panose="02020603050405020304" pitchFamily="18" charset="0"/>
                <a:cs typeface="Times New Roman" panose="02020603050405020304" pitchFamily="18" charset="0"/>
              </a:rPr>
              <a:t> data into a tree-like-structure, with a single root, to which all the other data is linked. The </a:t>
            </a:r>
            <a:r>
              <a:rPr lang="en-US" sz="2400" dirty="0" err="1">
                <a:latin typeface="Times New Roman" panose="02020603050405020304" pitchFamily="18" charset="0"/>
                <a:cs typeface="Times New Roman" panose="02020603050405020304" pitchFamily="18" charset="0"/>
              </a:rPr>
              <a:t>heirarchy</a:t>
            </a:r>
            <a:r>
              <a:rPr lang="en-US" sz="2400" dirty="0">
                <a:latin typeface="Times New Roman" panose="02020603050405020304" pitchFamily="18" charset="0"/>
                <a:cs typeface="Times New Roman" panose="02020603050405020304" pitchFamily="18" charset="0"/>
              </a:rPr>
              <a:t> starts from the Root data, and expands like a tree, adding child nodes to the parent nodes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In hierarchical model, data is </a:t>
            </a:r>
            <a:r>
              <a:rPr lang="en-US" sz="2400" dirty="0" err="1">
                <a:latin typeface="Times New Roman" panose="02020603050405020304" pitchFamily="18" charset="0"/>
                <a:cs typeface="Times New Roman" panose="02020603050405020304" pitchFamily="18" charset="0"/>
              </a:rPr>
              <a:t>organised</a:t>
            </a:r>
            <a:r>
              <a:rPr lang="en-US" sz="2400" dirty="0">
                <a:latin typeface="Times New Roman" panose="02020603050405020304" pitchFamily="18" charset="0"/>
                <a:cs typeface="Times New Roman" panose="02020603050405020304" pitchFamily="18" charset="0"/>
              </a:rPr>
              <a:t> into tree-like structure with one one-to-many relationship between two different types of data, for example, one department can have many courses, many professors and of-course many students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3911221"/>
            <a:ext cx="64960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Constraints and Relational Schemas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52578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Relational Integrity constraints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Relational Integrity constraints is referred to conditions which must be present for a valid relation. These integrity constraints are derived from the rules in the mini-world that the database represents.</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There are many types of integrity constraints. Constraints on the Relational database management system is mostly divided into three main categories are:</a:t>
            </a:r>
            <a:endParaRPr lang="en-US" sz="24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Domain constraints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Key constraints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Referential integrity constraints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Domain Constraints</a:t>
            </a:r>
            <a:endParaRPr lang="en-US" b="1"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Domain constraints can be violated if an attribute value is not appearing in the corresponding domain or it is not of the appropriate data type.</a:t>
            </a:r>
            <a:endParaRPr lang="en-US" sz="2600"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Domain constraints specify that within each tuple, and the value of each attribute must be unique. This is specified as data types which include standard data types integers, real numbers, characters, Booleans, variable length strings, etc.</a:t>
            </a:r>
            <a:endParaRPr lang="en-US" sz="26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Example</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Create DOMAIN </a:t>
            </a:r>
            <a:r>
              <a:rPr lang="en-US" sz="2600" dirty="0" err="1">
                <a:latin typeface="Times New Roman" panose="02020603050405020304" pitchFamily="18" charset="0"/>
                <a:cs typeface="Times New Roman" panose="02020603050405020304" pitchFamily="18" charset="0"/>
              </a:rPr>
              <a:t>CustomerName</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CHECK (value not NULL)</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pPr marL="0" indent="0">
              <a:buNone/>
            </a:pPr>
            <a:r>
              <a:rPr lang="en-US" sz="3600" b="1" dirty="0">
                <a:latin typeface="Times New Roman" panose="02020603050405020304" pitchFamily="18" charset="0"/>
                <a:cs typeface="Times New Roman" panose="02020603050405020304" pitchFamily="18" charset="0"/>
              </a:rPr>
              <a:t>Key constraints</a:t>
            </a:r>
            <a:endParaRPr lang="en-US" sz="3600" b="1"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An attribute that can uniquely identify a tuple in a relation is called the key of the table. The value of the attribute for different tuples in the relation has to be unique.</a:t>
            </a:r>
            <a:endParaRPr lang="en-US" sz="3100" dirty="0">
              <a:latin typeface="Times New Roman" panose="02020603050405020304" pitchFamily="18"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Example:</a:t>
            </a:r>
            <a:endParaRPr lang="en-US" sz="3100" dirty="0">
              <a:latin typeface="Times New Roman" panose="02020603050405020304" pitchFamily="18"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In the given table, </a:t>
            </a:r>
            <a:r>
              <a:rPr lang="en-US" sz="3100" dirty="0" err="1">
                <a:latin typeface="Times New Roman" panose="02020603050405020304" pitchFamily="18" charset="0"/>
                <a:cs typeface="Times New Roman" panose="02020603050405020304" pitchFamily="18" charset="0"/>
              </a:rPr>
              <a:t>CustomerID</a:t>
            </a:r>
            <a:r>
              <a:rPr lang="en-US" sz="3100" dirty="0">
                <a:latin typeface="Times New Roman" panose="02020603050405020304" pitchFamily="18" charset="0"/>
                <a:cs typeface="Times New Roman" panose="02020603050405020304" pitchFamily="18" charset="0"/>
              </a:rPr>
              <a:t> is a key attribute of Customer Table. It is most likely to have a single key for one customer, </a:t>
            </a:r>
            <a:r>
              <a:rPr lang="en-US" sz="3100" dirty="0" err="1">
                <a:latin typeface="Times New Roman" panose="02020603050405020304" pitchFamily="18" charset="0"/>
                <a:cs typeface="Times New Roman" panose="02020603050405020304" pitchFamily="18" charset="0"/>
              </a:rPr>
              <a:t>CustomerID</a:t>
            </a:r>
            <a:r>
              <a:rPr lang="en-US" sz="3100" dirty="0">
                <a:latin typeface="Times New Roman" panose="02020603050405020304" pitchFamily="18" charset="0"/>
                <a:cs typeface="Times New Roman" panose="02020603050405020304" pitchFamily="18" charset="0"/>
              </a:rPr>
              <a:t> =1 is only for the </a:t>
            </a:r>
            <a:r>
              <a:rPr lang="en-US" sz="3100" dirty="0" err="1">
                <a:latin typeface="Times New Roman" panose="02020603050405020304" pitchFamily="18" charset="0"/>
                <a:cs typeface="Times New Roman" panose="02020603050405020304" pitchFamily="18" charset="0"/>
              </a:rPr>
              <a:t>CustomerName</a:t>
            </a:r>
            <a:r>
              <a:rPr lang="en-US" sz="3100" dirty="0">
                <a:latin typeface="Times New Roman" panose="02020603050405020304" pitchFamily="18" charset="0"/>
                <a:cs typeface="Times New Roman" panose="02020603050405020304" pitchFamily="18" charset="0"/>
              </a:rPr>
              <a:t> =" Google".</a:t>
            </a:r>
            <a:endParaRPr lang="en-US" sz="3100"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r>
              <a:rPr lang="en-US" sz="3100" u="sng" dirty="0" err="1">
                <a:latin typeface="Times New Roman" panose="02020603050405020304" pitchFamily="18" charset="0"/>
                <a:cs typeface="Times New Roman" panose="02020603050405020304" pitchFamily="18" charset="0"/>
              </a:rPr>
              <a:t>CustomerID</a:t>
            </a:r>
            <a:r>
              <a:rPr lang="en-US" sz="3100" u="sng" dirty="0">
                <a:latin typeface="Times New Roman" panose="02020603050405020304" pitchFamily="18" charset="0"/>
                <a:cs typeface="Times New Roman" panose="02020603050405020304" pitchFamily="18" charset="0"/>
              </a:rPr>
              <a:t>	</a:t>
            </a:r>
            <a:r>
              <a:rPr lang="en-US" sz="3100" u="sng" dirty="0" err="1">
                <a:latin typeface="Times New Roman" panose="02020603050405020304" pitchFamily="18" charset="0"/>
                <a:cs typeface="Times New Roman" panose="02020603050405020304" pitchFamily="18" charset="0"/>
              </a:rPr>
              <a:t>CustomerName</a:t>
            </a:r>
            <a:r>
              <a:rPr lang="en-US" sz="3100" u="sng" dirty="0">
                <a:latin typeface="Times New Roman" panose="02020603050405020304" pitchFamily="18" charset="0"/>
                <a:cs typeface="Times New Roman" panose="02020603050405020304" pitchFamily="18" charset="0"/>
              </a:rPr>
              <a:t>	Status</a:t>
            </a:r>
            <a:endParaRPr lang="en-US" sz="3100" u="sng" dirty="0">
              <a:latin typeface="Times New Roman" panose="02020603050405020304" pitchFamily="18" charset="0"/>
              <a:cs typeface="Times New Roman" panose="02020603050405020304" pitchFamily="18" charset="0"/>
            </a:endParaRPr>
          </a:p>
          <a:p>
            <a:pPr marL="0" indent="0">
              <a:buNone/>
            </a:pPr>
            <a:r>
              <a:rPr lang="en-US" sz="3100" dirty="0" smtClean="0">
                <a:latin typeface="Times New Roman" panose="02020603050405020304" pitchFamily="18" charset="0"/>
                <a:cs typeface="Times New Roman" panose="02020603050405020304" pitchFamily="18" charset="0"/>
              </a:rPr>
              <a:t>        1</a:t>
            </a: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Google</a:t>
            </a: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Active</a:t>
            </a:r>
            <a:endParaRPr lang="en-US" sz="3100" dirty="0">
              <a:latin typeface="Times New Roman" panose="02020603050405020304" pitchFamily="18" charset="0"/>
              <a:cs typeface="Times New Roman" panose="02020603050405020304" pitchFamily="18" charset="0"/>
            </a:endParaRPr>
          </a:p>
          <a:p>
            <a:pPr marL="0" indent="0">
              <a:buNone/>
            </a:pPr>
            <a:r>
              <a:rPr lang="en-US" sz="3100" dirty="0" smtClean="0">
                <a:latin typeface="Times New Roman" panose="02020603050405020304" pitchFamily="18" charset="0"/>
                <a:cs typeface="Times New Roman" panose="02020603050405020304" pitchFamily="18" charset="0"/>
              </a:rPr>
              <a:t>        2</a:t>
            </a: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Amazon               Active</a:t>
            </a:r>
            <a:endParaRPr lang="en-US" sz="3100" dirty="0">
              <a:latin typeface="Times New Roman" panose="02020603050405020304" pitchFamily="18" charset="0"/>
              <a:cs typeface="Times New Roman" panose="02020603050405020304" pitchFamily="18" charset="0"/>
            </a:endParaRPr>
          </a:p>
          <a:p>
            <a:pPr marL="0" indent="0">
              <a:buNone/>
            </a:pPr>
            <a:r>
              <a:rPr lang="en-US" sz="3100" dirty="0" smtClean="0">
                <a:latin typeface="Times New Roman" panose="02020603050405020304" pitchFamily="18" charset="0"/>
                <a:cs typeface="Times New Roman" panose="02020603050405020304" pitchFamily="18" charset="0"/>
              </a:rPr>
              <a:t>        3</a:t>
            </a: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Apple      </a:t>
            </a: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Inactive</a:t>
            </a:r>
            <a:endParaRPr lang="en-US" sz="31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Referential integrity constraints</a:t>
            </a:r>
            <a:endParaRPr lang="en-US" sz="28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Referential integrity constraints is base on the concept of Foreign Keys. A foreign key is an important attribute of a relation which should be referred to in other relationships. Referential integrity constraint state happens where relation refers to a key attribute of a different or same relation. However, that key element must exist in the table.</a:t>
            </a:r>
            <a:endParaRPr lang="en-US" sz="24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801" y="3276600"/>
            <a:ext cx="5410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248400"/>
          </a:xfrm>
        </p:spPr>
        <p:txBody>
          <a:bodyPr>
            <a:noAutofit/>
          </a:bodyPr>
          <a:lstStyle/>
          <a:p>
            <a:pPr marL="0" indent="0">
              <a:buNone/>
            </a:pPr>
            <a:r>
              <a:rPr lang="en-US" sz="2800" b="1" dirty="0" smtClean="0">
                <a:latin typeface="Times New Roman" panose="02020603050405020304" pitchFamily="18" charset="0"/>
                <a:cs typeface="Times New Roman" panose="02020603050405020304" pitchFamily="18" charset="0"/>
              </a:rPr>
              <a:t>Relational Schema</a:t>
            </a:r>
            <a:endParaRPr lang="en-US" sz="2800" b="1"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relational database schema S is a set of relation schemas S = {R1, R2, ..., </a:t>
            </a:r>
            <a:r>
              <a:rPr lang="en-US" sz="2400" dirty="0" err="1">
                <a:latin typeface="Times New Roman" panose="02020603050405020304" pitchFamily="18" charset="0"/>
                <a:cs typeface="Times New Roman" panose="02020603050405020304" pitchFamily="18" charset="0"/>
              </a:rPr>
              <a:t>Rm</a:t>
            </a:r>
            <a:r>
              <a:rPr lang="en-US" sz="2400" dirty="0">
                <a:latin typeface="Times New Roman" panose="02020603050405020304" pitchFamily="18" charset="0"/>
                <a:cs typeface="Times New Roman" panose="02020603050405020304" pitchFamily="18" charset="0"/>
              </a:rPr>
              <a:t>} and a set of integrity constraints IC. A relational database state DB of S is a set of relation states DB = {r1, r2, ..., </a:t>
            </a:r>
            <a:r>
              <a:rPr lang="en-US" sz="2400" dirty="0" err="1">
                <a:latin typeface="Times New Roman" panose="02020603050405020304" pitchFamily="18" charset="0"/>
                <a:cs typeface="Times New Roman" panose="02020603050405020304" pitchFamily="18" charset="0"/>
              </a:rPr>
              <a:t>rm</a:t>
            </a:r>
            <a:r>
              <a:rPr lang="en-US" sz="2400" dirty="0">
                <a:latin typeface="Times New Roman" panose="02020603050405020304" pitchFamily="18" charset="0"/>
                <a:cs typeface="Times New Roman" panose="02020603050405020304" pitchFamily="18" charset="0"/>
              </a:rPr>
              <a:t>} such that each </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is a state of </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and such that the </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relation states satisfy the integrity constraints specified in IC. Figure 3.5 shows a relational database schema that we call COMPANY = {EMPLOYEE, DEPARTMENT</a:t>
            </a:r>
            <a:r>
              <a:rPr lang="en-US" sz="2400" dirty="0" smtClean="0">
                <a:latin typeface="Times New Roman" panose="02020603050405020304" pitchFamily="18" charset="0"/>
                <a:cs typeface="Times New Roman" panose="02020603050405020304" pitchFamily="18" charset="0"/>
              </a:rPr>
              <a:t>, DEPT_LOCATIONS</a:t>
            </a:r>
            <a:r>
              <a:rPr lang="en-US" sz="2400" dirty="0">
                <a:latin typeface="Times New Roman" panose="02020603050405020304" pitchFamily="18" charset="0"/>
                <a:cs typeface="Times New Roman" panose="02020603050405020304" pitchFamily="18" charset="0"/>
              </a:rPr>
              <a:t>, PROJECT, WORKS_ON, DEPENDENT}. The underlined attributes represent primary keys. Figure 3.6 shows a relational database state corresponding to the COMPANY schema.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When </a:t>
            </a:r>
            <a:r>
              <a:rPr lang="en-US" sz="2400" dirty="0">
                <a:latin typeface="Times New Roman" panose="02020603050405020304" pitchFamily="18" charset="0"/>
                <a:cs typeface="Times New Roman" panose="02020603050405020304" pitchFamily="18" charset="0"/>
              </a:rPr>
              <a:t>we refer to a relational database, we implicitly include both its schema and its current state. A database state that does not obey all the integrity constraints </a:t>
            </a:r>
            <a:r>
              <a:rPr lang="en-US" sz="2400" dirty="0" smtClean="0">
                <a:latin typeface="Times New Roman" panose="02020603050405020304" pitchFamily="18" charset="0"/>
                <a:cs typeface="Times New Roman" panose="02020603050405020304" pitchFamily="18" charset="0"/>
              </a:rPr>
              <a:t>is called </a:t>
            </a:r>
            <a:r>
              <a:rPr lang="en-US" sz="2400" dirty="0">
                <a:latin typeface="Times New Roman" panose="02020603050405020304" pitchFamily="18" charset="0"/>
                <a:cs typeface="Times New Roman" panose="02020603050405020304" pitchFamily="18" charset="0"/>
              </a:rPr>
              <a:t>an invalid state, and a state that satisfies all the constraints in the defined set of integrity constraints IC is called a valid state.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457200"/>
          </a:xfrm>
        </p:spPr>
        <p:txBody>
          <a:bodyPr>
            <a:noAutofit/>
          </a:bodyPr>
          <a:lstStyle/>
          <a:p>
            <a:pPr algn="l"/>
            <a:r>
              <a:rPr lang="en-US" sz="2400" dirty="0" smtClean="0">
                <a:latin typeface="Times New Roman" panose="02020603050405020304" pitchFamily="18" charset="0"/>
                <a:cs typeface="Times New Roman" panose="02020603050405020304" pitchFamily="18" charset="0"/>
              </a:rPr>
              <a:t>Figure: 3.5 Schema </a:t>
            </a:r>
            <a:r>
              <a:rPr lang="en-US" sz="2400" dirty="0">
                <a:latin typeface="Times New Roman" panose="02020603050405020304" pitchFamily="18" charset="0"/>
                <a:cs typeface="Times New Roman" panose="02020603050405020304" pitchFamily="18" charset="0"/>
              </a:rPr>
              <a:t>diagram for the COMPANY relational database </a:t>
            </a:r>
            <a:r>
              <a:rPr lang="en-US" sz="2400" dirty="0" smtClean="0">
                <a:latin typeface="Times New Roman" panose="02020603050405020304" pitchFamily="18" charset="0"/>
                <a:cs typeface="Times New Roman" panose="02020603050405020304" pitchFamily="18" charset="0"/>
              </a:rPr>
              <a:t>schema</a:t>
            </a:r>
            <a:endParaRPr lang="en-US" sz="2400" dirty="0">
              <a:latin typeface="Times New Roman" panose="02020603050405020304" pitchFamily="18" charset="0"/>
              <a:cs typeface="Times New Roman" panose="02020603050405020304" pitchFamily="18" charset="0"/>
            </a:endParaRPr>
          </a:p>
        </p:txBody>
      </p:sp>
      <p:pic>
        <p:nvPicPr>
          <p:cNvPr id="1024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81000" y="1219200"/>
            <a:ext cx="838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Update Operations and Dealing with Constraint Violations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concentrate on the database modification or </a:t>
            </a:r>
            <a:r>
              <a:rPr lang="en-US" sz="2400" b="1" dirty="0">
                <a:latin typeface="Times New Roman" panose="02020603050405020304" pitchFamily="18" charset="0"/>
                <a:cs typeface="Times New Roman" panose="02020603050405020304" pitchFamily="18" charset="0"/>
              </a:rPr>
              <a:t>update</a:t>
            </a:r>
            <a:r>
              <a:rPr lang="en-US" sz="2400" dirty="0">
                <a:latin typeface="Times New Roman" panose="02020603050405020304" pitchFamily="18" charset="0"/>
                <a:cs typeface="Times New Roman" panose="02020603050405020304" pitchFamily="18" charset="0"/>
              </a:rPr>
              <a:t> operations. There are three basic operations that can change the states of relations in the data-base: </a:t>
            </a:r>
            <a:r>
              <a:rPr lang="en-US" sz="2400" b="1" dirty="0">
                <a:latin typeface="Times New Roman" panose="02020603050405020304" pitchFamily="18" charset="0"/>
                <a:cs typeface="Times New Roman" panose="02020603050405020304" pitchFamily="18" charset="0"/>
              </a:rPr>
              <a:t>Insert, Delete, and Update </a:t>
            </a:r>
            <a:r>
              <a:rPr lang="en-US" sz="2400" dirty="0">
                <a:latin typeface="Times New Roman" panose="02020603050405020304" pitchFamily="18" charset="0"/>
                <a:cs typeface="Times New Roman" panose="02020603050405020304" pitchFamily="18" charset="0"/>
              </a:rPr>
              <a:t>(or Modify). They insert new data, delete old data, or modify existing data records. Insert is used to insert one or more new tuples in a relation, Delete is used to delete tuples, and Update (or Modify) is used to change the values of some attributes in existing tuples. Whenever these operations are applied, the integrity constraints specified on the relational database schema should not be violated.</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61722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1. The Insert Operation</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Insert operation provides a list of attribute values for a new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tuple </a:t>
            </a:r>
            <a:r>
              <a:rPr lang="en-US" sz="2400" dirty="0">
                <a:latin typeface="Times New Roman" panose="02020603050405020304" pitchFamily="18" charset="0"/>
                <a:cs typeface="Times New Roman" panose="02020603050405020304" pitchFamily="18" charset="0"/>
              </a:rPr>
              <a:t>t that is to be inserted into a relation R</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Operation:</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Insert &lt;‘Cecilia’, ‘F’, ‘</a:t>
            </a:r>
            <a:r>
              <a:rPr lang="en-US" sz="2400" dirty="0" err="1">
                <a:latin typeface="Times New Roman" panose="02020603050405020304" pitchFamily="18" charset="0"/>
                <a:cs typeface="Times New Roman" panose="02020603050405020304" pitchFamily="18" charset="0"/>
              </a:rPr>
              <a:t>Kolonsky</a:t>
            </a:r>
            <a:r>
              <a:rPr lang="en-US" sz="2400" dirty="0">
                <a:latin typeface="Times New Roman" panose="02020603050405020304" pitchFamily="18" charset="0"/>
                <a:cs typeface="Times New Roman" panose="02020603050405020304" pitchFamily="18" charset="0"/>
              </a:rPr>
              <a:t>’, NULL, ‘1960-04-05’, ‘6357 Windy Lane, Katy, TX’, F, 28000, NULL, 4&gt; into EMPLOYEE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2. The Delete Operation</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Delete operation can violate only referential integrity. This occurs if the tuple being deleted is referenced by foreign keys from other tuples in the database. To specify deletion, a condition on the attributes of the relation selects the tuple (or tuples) to be deleted. Here are some examples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Operation:</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Delete the WORKS_ON tuple with </a:t>
            </a:r>
            <a:r>
              <a:rPr lang="en-US" sz="2400" dirty="0" err="1">
                <a:latin typeface="Times New Roman" panose="02020603050405020304" pitchFamily="18" charset="0"/>
                <a:cs typeface="Times New Roman" panose="02020603050405020304" pitchFamily="18" charset="0"/>
              </a:rPr>
              <a:t>Essn</a:t>
            </a:r>
            <a:r>
              <a:rPr lang="en-US" sz="2400" dirty="0">
                <a:latin typeface="Times New Roman" panose="02020603050405020304" pitchFamily="18" charset="0"/>
                <a:cs typeface="Times New Roman" panose="02020603050405020304" pitchFamily="18" charset="0"/>
              </a:rPr>
              <a:t> = ‘999887777’ and </a:t>
            </a:r>
            <a:r>
              <a:rPr lang="en-US" sz="2400" dirty="0" err="1">
                <a:latin typeface="Times New Roman" panose="02020603050405020304" pitchFamily="18" charset="0"/>
                <a:cs typeface="Times New Roman" panose="02020603050405020304" pitchFamily="18" charset="0"/>
              </a:rPr>
              <a:t>Pno</a:t>
            </a:r>
            <a:r>
              <a:rPr lang="en-US" sz="2400" dirty="0">
                <a:latin typeface="Times New Roman" panose="02020603050405020304" pitchFamily="18" charset="0"/>
                <a:cs typeface="Times New Roman" panose="02020603050405020304" pitchFamily="18" charset="0"/>
              </a:rPr>
              <a:t> = 10. Result: This deletion is acceptable and deletes exactly one tuple.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18310" cy="57451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3. The Update </a:t>
            </a:r>
            <a:r>
              <a:rPr lang="en-US" sz="2400" b="1" dirty="0" smtClean="0">
                <a:latin typeface="Times New Roman" panose="02020603050405020304" pitchFamily="18" charset="0"/>
                <a:cs typeface="Times New Roman" panose="02020603050405020304" pitchFamily="18" charset="0"/>
              </a:rPr>
              <a:t>Operation</a:t>
            </a:r>
            <a:endParaRPr lang="en-US" sz="2400" b="1"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Update (or Modify) operation is used to change the values of one or more attributes in a tuple (or tuples) of some relation R. It is necessary to specify a condition on the attributes of the relation to select the tuple (or tuples) to be modified. Here are some examples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Operation:</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Update the </a:t>
            </a:r>
            <a:r>
              <a:rPr lang="en-US" sz="2400" dirty="0" err="1">
                <a:latin typeface="Times New Roman" panose="02020603050405020304" pitchFamily="18" charset="0"/>
                <a:cs typeface="Times New Roman" panose="02020603050405020304" pitchFamily="18" charset="0"/>
              </a:rPr>
              <a:t>Dno</a:t>
            </a:r>
            <a:r>
              <a:rPr lang="en-US" sz="2400" dirty="0">
                <a:latin typeface="Times New Roman" panose="02020603050405020304" pitchFamily="18" charset="0"/>
                <a:cs typeface="Times New Roman" panose="02020603050405020304" pitchFamily="18" charset="0"/>
              </a:rPr>
              <a:t> of the EMPLOYEE tuple with </a:t>
            </a:r>
            <a:r>
              <a:rPr lang="en-US" sz="2400" dirty="0" err="1">
                <a:latin typeface="Times New Roman" panose="02020603050405020304" pitchFamily="18" charset="0"/>
                <a:cs typeface="Times New Roman" panose="02020603050405020304" pitchFamily="18" charset="0"/>
              </a:rPr>
              <a:t>Ssn</a:t>
            </a:r>
            <a:r>
              <a:rPr lang="en-US" sz="2400" dirty="0">
                <a:latin typeface="Times New Roman" panose="02020603050405020304" pitchFamily="18" charset="0"/>
                <a:cs typeface="Times New Roman" panose="02020603050405020304" pitchFamily="18" charset="0"/>
              </a:rPr>
              <a:t> = ‘999887777’ to 7. Result: Unacceptable, because it violates referential integrity.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Relational Database Design Using ER to Relational Mapping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53000"/>
          </a:xfrm>
        </p:spPr>
        <p:txBody>
          <a:bodyPr>
            <a:noAutofit/>
          </a:bodyPr>
          <a:lstStyle/>
          <a:p>
            <a:pPr marL="0" indent="0" algn="just">
              <a:buNone/>
            </a:pPr>
            <a:r>
              <a:rPr lang="en-US" sz="2400" dirty="0" smtClean="0">
                <a:latin typeface="Times New Roman" panose="02020603050405020304" pitchFamily="18" charset="0"/>
                <a:cs typeface="Times New Roman" panose="02020603050405020304" pitchFamily="18" charset="0"/>
              </a:rPr>
              <a:t>         ER </a:t>
            </a:r>
            <a:r>
              <a:rPr lang="en-US" sz="2400" dirty="0">
                <a:latin typeface="Times New Roman" panose="02020603050405020304" pitchFamily="18" charset="0"/>
                <a:cs typeface="Times New Roman" panose="02020603050405020304" pitchFamily="18" charset="0"/>
              </a:rPr>
              <a:t>Model, when conceptualized into diagrams, gives a good overview of entity-relationship, which is easier to understand. ER diagrams can be mapped to relational schema, that is, it is possible to create relational schema using ER diagram.</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There </a:t>
            </a:r>
            <a:r>
              <a:rPr lang="en-US" sz="2400" dirty="0">
                <a:latin typeface="Times New Roman" panose="02020603050405020304" pitchFamily="18" charset="0"/>
                <a:cs typeface="Times New Roman" panose="02020603050405020304" pitchFamily="18" charset="0"/>
              </a:rPr>
              <a:t>are several processes and algorithms available to convert ER Diagrams into Relational Schema. Some of them are automated and some of them are manual. We may focus here on the mapping diagram contents to relational basics.</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8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ER diagrams mainly comprise of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Entity and its attributes</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Relationship, which is association among entities.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400" b="1" dirty="0">
                <a:latin typeface="Times New Roman" panose="02020603050405020304" pitchFamily="18" charset="0"/>
                <a:cs typeface="Times New Roman" panose="02020603050405020304" pitchFamily="18" charset="0"/>
              </a:rPr>
              <a:t>Network Model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This is an extension of the Hierarchical model. In this model data is </a:t>
            </a:r>
            <a:r>
              <a:rPr lang="en-US" sz="2400" dirty="0" err="1">
                <a:latin typeface="Times New Roman" panose="02020603050405020304" pitchFamily="18" charset="0"/>
                <a:cs typeface="Times New Roman" panose="02020603050405020304" pitchFamily="18" charset="0"/>
              </a:rPr>
              <a:t>organised</a:t>
            </a:r>
            <a:r>
              <a:rPr lang="en-US" sz="2400" dirty="0">
                <a:latin typeface="Times New Roman" panose="02020603050405020304" pitchFamily="18" charset="0"/>
                <a:cs typeface="Times New Roman" panose="02020603050405020304" pitchFamily="18" charset="0"/>
              </a:rPr>
              <a:t> more like a graph, and are allowed to have more than one parent </a:t>
            </a:r>
            <a:r>
              <a:rPr lang="en-US" sz="2400" dirty="0" smtClean="0">
                <a:latin typeface="Times New Roman" panose="02020603050405020304" pitchFamily="18" charset="0"/>
                <a:cs typeface="Times New Roman" panose="02020603050405020304" pitchFamily="18" charset="0"/>
              </a:rPr>
              <a:t>node. In </a:t>
            </a:r>
            <a:r>
              <a:rPr lang="en-US" sz="2400" dirty="0">
                <a:latin typeface="Times New Roman" panose="02020603050405020304" pitchFamily="18" charset="0"/>
                <a:cs typeface="Times New Roman" panose="02020603050405020304" pitchFamily="18" charset="0"/>
              </a:rPr>
              <a:t>this database model data is more related as more relationships are established in this database model. Also, as the data is more related, hence accessing the data is also easier and fast. This database model was used to map many-to-many data relationships.</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0" y="3657600"/>
            <a:ext cx="4191000" cy="317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10000"/>
          </a:bodyPr>
          <a:lstStyle/>
          <a:p>
            <a:pPr marL="0" indent="0">
              <a:buNone/>
            </a:pPr>
            <a:r>
              <a:rPr lang="en-US" sz="2600" b="1" dirty="0">
                <a:latin typeface="Times New Roman" panose="02020603050405020304" pitchFamily="18" charset="0"/>
                <a:cs typeface="Times New Roman" panose="02020603050405020304" pitchFamily="18" charset="0"/>
              </a:rPr>
              <a:t>Mapping Entity</a:t>
            </a:r>
            <a:endParaRPr lang="en-US" sz="2600" b="1"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An entity is a real-world object with some attributes</a:t>
            </a:r>
            <a:r>
              <a:rPr lang="en-US"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600" b="1" dirty="0">
                <a:latin typeface="Times New Roman" panose="02020603050405020304" pitchFamily="18" charset="0"/>
                <a:cs typeface="Times New Roman" panose="02020603050405020304" pitchFamily="18" charset="0"/>
              </a:rPr>
              <a:t>Mapping Process (Algorithm)</a:t>
            </a:r>
            <a:endParaRPr lang="en-US" sz="2600" b="1"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Create table for each entity.</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Entity's attributes should become fields of tables with their respective data types.</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Declare primary key</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pic>
        <p:nvPicPr>
          <p:cNvPr id="1030" name="Picture 6" descr="Mapping Entit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4696" y="1676400"/>
            <a:ext cx="47244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172200"/>
          </a:xfrm>
        </p:spPr>
        <p:txBody>
          <a:bodyPr>
            <a:normAutofit fontScale="92500" lnSpcReduction="10000"/>
          </a:bodyPr>
          <a:lstStyle/>
          <a:p>
            <a:pPr marL="0" indent="0">
              <a:buNone/>
            </a:pPr>
            <a:r>
              <a:rPr lang="en-US" sz="2400" b="1" dirty="0">
                <a:latin typeface="Times New Roman" panose="02020603050405020304" pitchFamily="18" charset="0"/>
                <a:cs typeface="Times New Roman" panose="02020603050405020304" pitchFamily="18" charset="0"/>
              </a:rPr>
              <a:t>Mapping Relationship</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relationship is an </a:t>
            </a:r>
            <a:r>
              <a:rPr lang="en-US" sz="2400" dirty="0" smtClean="0">
                <a:latin typeface="Times New Roman" panose="02020603050405020304" pitchFamily="18" charset="0"/>
                <a:cs typeface="Times New Roman" panose="02020603050405020304" pitchFamily="18" charset="0"/>
              </a:rPr>
              <a:t>association </a:t>
            </a:r>
            <a:r>
              <a:rPr lang="en-US" sz="2400" dirty="0">
                <a:latin typeface="Times New Roman" panose="02020603050405020304" pitchFamily="18" charset="0"/>
                <a:cs typeface="Times New Roman" panose="02020603050405020304" pitchFamily="18" charset="0"/>
              </a:rPr>
              <a:t>among entities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Mapping Process</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Create table for a relationship.</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 the primary keys of all participating Entities as fields of table with their respective data types.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relationship has any attribute, add each attribute as field of table.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Declare a primary key composing all the primary keys of participating entities.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Declare all foreign key constraints.</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2052" name="Picture 4" descr="Mapping relationshi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0200" y="1295400"/>
            <a:ext cx="53054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Mapping Weak Entity Sets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weak entity set is one which does not have any primary key associated with </a:t>
            </a:r>
            <a:r>
              <a:rPr lang="en-US" sz="2400" dirty="0" smtClean="0">
                <a:latin typeface="Times New Roman" panose="02020603050405020304" pitchFamily="18" charset="0"/>
                <a:cs typeface="Times New Roman" panose="02020603050405020304" pitchFamily="18" charset="0"/>
              </a:rPr>
              <a:t>it.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10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Mapping </a:t>
            </a:r>
            <a:r>
              <a:rPr lang="en-US" sz="2400" b="1" dirty="0">
                <a:latin typeface="Times New Roman" panose="02020603050405020304" pitchFamily="18" charset="0"/>
                <a:cs typeface="Times New Roman" panose="02020603050405020304" pitchFamily="18" charset="0"/>
              </a:rPr>
              <a:t>Process</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Create table for weak entity set.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 all its attributes to table as field.</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 the primary key of identifying entity set.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Declare all foreign key constraints.</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3076" name="Picture 4" descr="Mapping Weak Entity Se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9108" y="1777621"/>
            <a:ext cx="516255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Mapping Hierarchical Entities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ER specialization or generalization comes in the form of hierarchical entity sets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098" name="Picture 2" descr="Mapping hierarchical entiti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7996" y="1904999"/>
            <a:ext cx="5410200" cy="4427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5516563"/>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Mapping Process</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Create tables for all higher-level entities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Create tables for lower-level entities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 primary keys of higher-level entities in the table of lower-level entities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lower-level tables, add all other attributes of lower-level entities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Declare primary key of higher-level table and the primary key for lower-level table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Declare foreign key constraints.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905000"/>
          </a:xfrm>
        </p:spPr>
        <p:txBody>
          <a:bodyPr>
            <a:normAutofit/>
          </a:bodyPr>
          <a:lstStyle/>
          <a:p>
            <a:r>
              <a:rPr lang="en-US" sz="4800" b="1" dirty="0" smtClean="0">
                <a:latin typeface="Times New Roman" panose="02020603050405020304" pitchFamily="18" charset="0"/>
                <a:cs typeface="Times New Roman" panose="02020603050405020304" pitchFamily="18" charset="0"/>
              </a:rPr>
              <a:t>UNIT-II</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Relational Database Design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305800" cy="5105400"/>
          </a:xfrm>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Design Guidelines for Relation Schema</a:t>
            </a:r>
            <a:endParaRPr lang="en-US" dirty="0" smtClean="0">
              <a:latin typeface="Times New Roman" panose="02020603050405020304" pitchFamily="18" charset="0"/>
              <a:cs typeface="Times New Roman" panose="02020603050405020304" pitchFamily="18" charset="0"/>
            </a:endParaRPr>
          </a:p>
          <a:p>
            <a:pPr marL="0" indent="0">
              <a:buNone/>
            </a:pPr>
            <a:endParaRPr lang="en-US" sz="10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1.Semantics </a:t>
            </a:r>
            <a:r>
              <a:rPr lang="en-US" sz="2400" dirty="0">
                <a:latin typeface="Times New Roman" panose="02020603050405020304" pitchFamily="18" charset="0"/>
                <a:cs typeface="Times New Roman" panose="02020603050405020304" pitchFamily="18" charset="0"/>
              </a:rPr>
              <a:t>of the Attributes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2.Reducing the Redundant Value in Tuples.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3.Reducing Null values in Tuples.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4.Dissallowing spurious Tuples.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800"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1. Semantics of the Attributes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Whenever we are going to form relational schema there should be some </a:t>
            </a:r>
            <a:r>
              <a:rPr lang="en-US" sz="2400" dirty="0" smtClean="0">
                <a:latin typeface="Times New Roman" panose="02020603050405020304" pitchFamily="18" charset="0"/>
                <a:cs typeface="Times New Roman" panose="02020603050405020304" pitchFamily="18" charset="0"/>
              </a:rPr>
              <a:t>meaning among </a:t>
            </a: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attributes.This</a:t>
            </a:r>
            <a:r>
              <a:rPr lang="en-US" sz="2400" dirty="0">
                <a:latin typeface="Times New Roman" panose="02020603050405020304" pitchFamily="18" charset="0"/>
                <a:cs typeface="Times New Roman" panose="02020603050405020304" pitchFamily="18" charset="0"/>
              </a:rPr>
              <a:t> meaning is </a:t>
            </a:r>
            <a:r>
              <a:rPr lang="en-US" sz="2400" dirty="0" smtClean="0">
                <a:latin typeface="Times New Roman" panose="02020603050405020304" pitchFamily="18" charset="0"/>
                <a:cs typeface="Times New Roman" panose="02020603050405020304" pitchFamily="18" charset="0"/>
              </a:rPr>
              <a:t>called </a:t>
            </a:r>
            <a:r>
              <a:rPr lang="en-US" sz="2400" dirty="0" err="1" smtClean="0">
                <a:latin typeface="Times New Roman" panose="02020603050405020304" pitchFamily="18" charset="0"/>
                <a:cs typeface="Times New Roman" panose="02020603050405020304" pitchFamily="18" charset="0"/>
              </a:rPr>
              <a:t>semantics.This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semantics relates </a:t>
            </a:r>
            <a:r>
              <a:rPr lang="en-US" sz="2400" dirty="0" smtClean="0">
                <a:latin typeface="Times New Roman" panose="02020603050405020304" pitchFamily="18" charset="0"/>
                <a:cs typeface="Times New Roman" panose="02020603050405020304" pitchFamily="18" charset="0"/>
              </a:rPr>
              <a:t>one attribute </a:t>
            </a:r>
            <a:r>
              <a:rPr lang="en-US" sz="2400" dirty="0">
                <a:latin typeface="Times New Roman" panose="02020603050405020304" pitchFamily="18" charset="0"/>
                <a:cs typeface="Times New Roman" panose="02020603050405020304" pitchFamily="18" charset="0"/>
              </a:rPr>
              <a:t>to another with some relation.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6324600"/>
          </a:xfrm>
        </p:spPr>
        <p:txBody>
          <a:bodyPr>
            <a:normAutofit/>
          </a:bodyPr>
          <a:lstStyle/>
          <a:p>
            <a:pPr marL="0" indent="0">
              <a:buNone/>
            </a:pPr>
            <a:r>
              <a:rPr lang="nn-NO" sz="2600" dirty="0" smtClean="0">
                <a:latin typeface="Times New Roman" panose="02020603050405020304" pitchFamily="18" charset="0"/>
                <a:cs typeface="Times New Roman" panose="02020603050405020304" pitchFamily="18" charset="0"/>
              </a:rPr>
              <a:t>Eg:</a:t>
            </a:r>
            <a:endParaRPr lang="nn-NO" sz="2600" dirty="0" smtClean="0">
              <a:latin typeface="Times New Roman" panose="02020603050405020304" pitchFamily="18" charset="0"/>
              <a:cs typeface="Times New Roman" panose="02020603050405020304" pitchFamily="18" charset="0"/>
            </a:endParaRPr>
          </a:p>
          <a:p>
            <a:pPr marL="0" indent="0">
              <a:buNone/>
            </a:pPr>
            <a:endParaRPr lang="nn-NO" sz="2600" dirty="0">
              <a:latin typeface="Times New Roman" panose="02020603050405020304" pitchFamily="18" charset="0"/>
              <a:cs typeface="Times New Roman" panose="02020603050405020304" pitchFamily="18" charset="0"/>
            </a:endParaRPr>
          </a:p>
          <a:p>
            <a:pPr marL="0" indent="0">
              <a:buNone/>
            </a:pPr>
            <a:r>
              <a:rPr lang="nn-NO" sz="2400" b="1" dirty="0">
                <a:latin typeface="Times New Roman" panose="02020603050405020304" pitchFamily="18" charset="0"/>
                <a:cs typeface="Times New Roman" panose="02020603050405020304" pitchFamily="18" charset="0"/>
              </a:rPr>
              <a:t>2. Reducing the Redundant Value in Tuples</a:t>
            </a:r>
            <a:endParaRPr lang="nn-NO" sz="2400" b="1" dirty="0">
              <a:latin typeface="Times New Roman" panose="02020603050405020304" pitchFamily="18" charset="0"/>
              <a:cs typeface="Times New Roman" panose="02020603050405020304" pitchFamily="18" charset="0"/>
            </a:endParaRPr>
          </a:p>
          <a:p>
            <a:pPr marL="0" indent="0">
              <a:buNone/>
            </a:pPr>
            <a:r>
              <a:rPr lang="nn-NO" sz="2400" dirty="0">
                <a:latin typeface="Times New Roman" panose="02020603050405020304" pitchFamily="18" charset="0"/>
                <a:cs typeface="Times New Roman" panose="02020603050405020304" pitchFamily="18" charset="0"/>
              </a:rPr>
              <a:t>Mixing attributes of multiple entities may cause problems</a:t>
            </a:r>
            <a:endParaRPr lang="nn-NO" sz="2400" dirty="0">
              <a:latin typeface="Times New Roman" panose="02020603050405020304" pitchFamily="18" charset="0"/>
              <a:cs typeface="Times New Roman" panose="02020603050405020304" pitchFamily="18" charset="0"/>
            </a:endParaRPr>
          </a:p>
          <a:p>
            <a:pPr marL="0" indent="0">
              <a:buNone/>
            </a:pPr>
            <a:r>
              <a:rPr lang="nn-NO" sz="2400" dirty="0">
                <a:latin typeface="Times New Roman" panose="02020603050405020304" pitchFamily="18" charset="0"/>
                <a:cs typeface="Times New Roman" panose="02020603050405020304" pitchFamily="18" charset="0"/>
              </a:rPr>
              <a:t>Information is stored redundantly wasting storage</a:t>
            </a:r>
            <a:endParaRPr lang="nn-NO" sz="2400" dirty="0">
              <a:latin typeface="Times New Roman" panose="02020603050405020304" pitchFamily="18" charset="0"/>
              <a:cs typeface="Times New Roman" panose="02020603050405020304" pitchFamily="18" charset="0"/>
            </a:endParaRPr>
          </a:p>
          <a:p>
            <a:pPr marL="0" indent="0">
              <a:buNone/>
            </a:pPr>
            <a:r>
              <a:rPr lang="nn-NO" sz="2400" dirty="0">
                <a:latin typeface="Times New Roman" panose="02020603050405020304" pitchFamily="18" charset="0"/>
                <a:cs typeface="Times New Roman" panose="02020603050405020304" pitchFamily="18" charset="0"/>
              </a:rPr>
              <a:t>Problems with update anomalies</a:t>
            </a:r>
            <a:endParaRPr lang="nn-NO" sz="2400" dirty="0">
              <a:latin typeface="Times New Roman" panose="02020603050405020304" pitchFamily="18" charset="0"/>
              <a:cs typeface="Times New Roman" panose="02020603050405020304" pitchFamily="18" charset="0"/>
            </a:endParaRPr>
          </a:p>
          <a:p>
            <a:pPr marL="0" indent="0">
              <a:buNone/>
            </a:pPr>
            <a:r>
              <a:rPr lang="nn-NO" sz="2400" dirty="0" smtClean="0">
                <a:latin typeface="Times New Roman" panose="02020603050405020304" pitchFamily="18" charset="0"/>
                <a:cs typeface="Times New Roman" panose="02020603050405020304" pitchFamily="18" charset="0"/>
              </a:rPr>
              <a:t>      Insertion </a:t>
            </a:r>
            <a:r>
              <a:rPr lang="nn-NO" sz="2400" dirty="0">
                <a:latin typeface="Times New Roman" panose="02020603050405020304" pitchFamily="18" charset="0"/>
                <a:cs typeface="Times New Roman" panose="02020603050405020304" pitchFamily="18" charset="0"/>
              </a:rPr>
              <a:t>anomalies</a:t>
            </a:r>
            <a:endParaRPr lang="nn-NO" sz="2400" dirty="0">
              <a:latin typeface="Times New Roman" panose="02020603050405020304" pitchFamily="18" charset="0"/>
              <a:cs typeface="Times New Roman" panose="02020603050405020304" pitchFamily="18" charset="0"/>
            </a:endParaRPr>
          </a:p>
          <a:p>
            <a:pPr marL="0" indent="0">
              <a:buNone/>
            </a:pPr>
            <a:r>
              <a:rPr lang="nn-NO" sz="2400" dirty="0" smtClean="0">
                <a:latin typeface="Times New Roman" panose="02020603050405020304" pitchFamily="18" charset="0"/>
                <a:cs typeface="Times New Roman" panose="02020603050405020304" pitchFamily="18" charset="0"/>
              </a:rPr>
              <a:t>      Deletion </a:t>
            </a:r>
            <a:r>
              <a:rPr lang="nn-NO" sz="2400" dirty="0">
                <a:latin typeface="Times New Roman" panose="02020603050405020304" pitchFamily="18" charset="0"/>
                <a:cs typeface="Times New Roman" panose="02020603050405020304" pitchFamily="18" charset="0"/>
              </a:rPr>
              <a:t>anomalies</a:t>
            </a:r>
            <a:endParaRPr lang="nn-NO" sz="2400" dirty="0">
              <a:latin typeface="Times New Roman" panose="02020603050405020304" pitchFamily="18" charset="0"/>
              <a:cs typeface="Times New Roman" panose="02020603050405020304" pitchFamily="18" charset="0"/>
            </a:endParaRPr>
          </a:p>
          <a:p>
            <a:pPr marL="0" indent="0">
              <a:buNone/>
            </a:pPr>
            <a:r>
              <a:rPr lang="nn-NO" sz="2400" dirty="0" smtClean="0">
                <a:latin typeface="Times New Roman" panose="02020603050405020304" pitchFamily="18" charset="0"/>
                <a:cs typeface="Times New Roman" panose="02020603050405020304" pitchFamily="18" charset="0"/>
              </a:rPr>
              <a:t>      Modification </a:t>
            </a:r>
            <a:r>
              <a:rPr lang="nn-NO" sz="2400" dirty="0">
                <a:latin typeface="Times New Roman" panose="02020603050405020304" pitchFamily="18" charset="0"/>
                <a:cs typeface="Times New Roman" panose="02020603050405020304" pitchFamily="18" charset="0"/>
              </a:rPr>
              <a:t>anomalies </a:t>
            </a:r>
            <a:endParaRPr lang="nn-NO" sz="2400" dirty="0" smtClean="0">
              <a:latin typeface="Times New Roman" panose="02020603050405020304" pitchFamily="18" charset="0"/>
              <a:cs typeface="Times New Roman" panose="02020603050405020304" pitchFamily="18" charset="0"/>
            </a:endParaRPr>
          </a:p>
          <a:p>
            <a:pPr marL="0" indent="0">
              <a:buNone/>
            </a:pPr>
            <a:r>
              <a:rPr lang="nn-NO" sz="2600" dirty="0" smtClean="0">
                <a:latin typeface="Times New Roman" panose="02020603050405020304" pitchFamily="18" charset="0"/>
                <a:cs typeface="Times New Roman" panose="02020603050405020304" pitchFamily="18" charset="0"/>
              </a:rPr>
              <a:t>Eg:</a:t>
            </a:r>
            <a:endParaRPr lang="nn-NO" sz="2600" dirty="0" smtClean="0">
              <a:latin typeface="Times New Roman" panose="02020603050405020304" pitchFamily="18" charset="0"/>
              <a:cs typeface="Times New Roman" panose="02020603050405020304" pitchFamily="18" charset="0"/>
            </a:endParaRPr>
          </a:p>
          <a:p>
            <a:pPr marL="0" indent="0">
              <a:buNone/>
            </a:pPr>
            <a:endParaRPr lang="nn-NO" sz="26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we integrate these two and is used as a single table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Student Table </a:t>
            </a:r>
            <a:endParaRPr lang="nn-NO" sz="2400" dirty="0" smtClean="0">
              <a:latin typeface="Times New Roman" panose="02020603050405020304" pitchFamily="18" charset="0"/>
              <a:cs typeface="Times New Roman" panose="02020603050405020304" pitchFamily="18" charset="0"/>
            </a:endParaRPr>
          </a:p>
          <a:p>
            <a:pPr marL="0" indent="0">
              <a:buNone/>
            </a:pPr>
            <a:endParaRPr lang="nn-NO" sz="2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1371600" y="381000"/>
          <a:ext cx="6096000" cy="457200"/>
        </p:xfrm>
        <a:graphic>
          <a:graphicData uri="http://schemas.openxmlformats.org/drawingml/2006/table">
            <a:tbl>
              <a:tblPr firstRow="1" bandRow="1">
                <a:tableStyleId>{5C22544A-7EE6-4342-B048-85BDC9FD1C3A}</a:tableStyleId>
              </a:tblPr>
              <a:tblGrid>
                <a:gridCol w="2032000"/>
                <a:gridCol w="2032000"/>
                <a:gridCol w="2032000"/>
              </a:tblGrid>
              <a:tr h="457200">
                <a:tc>
                  <a:txBody>
                    <a:bodyPr/>
                    <a:lstStyle/>
                    <a:p>
                      <a:r>
                        <a:rPr lang="en-US" u="sng" dirty="0" smtClean="0"/>
                        <a:t>USN No</a:t>
                      </a:r>
                      <a:endParaRPr lang="en-US" u="sng" dirty="0"/>
                    </a:p>
                  </a:txBody>
                  <a:tcPr/>
                </a:tc>
                <a:tc>
                  <a:txBody>
                    <a:bodyPr/>
                    <a:lstStyle/>
                    <a:p>
                      <a:r>
                        <a:rPr lang="en-US" dirty="0" smtClean="0"/>
                        <a:t>Student name </a:t>
                      </a:r>
                      <a:endParaRPr lang="en-US" dirty="0"/>
                    </a:p>
                  </a:txBody>
                  <a:tcPr/>
                </a:tc>
                <a:tc>
                  <a:txBody>
                    <a:bodyPr/>
                    <a:lstStyle/>
                    <a:p>
                      <a:r>
                        <a:rPr lang="en-US" dirty="0" err="1" smtClean="0"/>
                        <a:t>Sem</a:t>
                      </a:r>
                      <a:r>
                        <a:rPr lang="en-US" dirty="0" smtClean="0"/>
                        <a:t> </a:t>
                      </a:r>
                      <a:endParaRPr lang="en-US" dirty="0" smtClean="0"/>
                    </a:p>
                  </a:txBody>
                  <a:tcPr/>
                </a:tc>
              </a:tr>
            </a:tbl>
          </a:graphicData>
        </a:graphic>
      </p:graphicFrame>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45442" y="4221409"/>
            <a:ext cx="6096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1371600" y="4800600"/>
          <a:ext cx="4217158" cy="370840"/>
        </p:xfrm>
        <a:graphic>
          <a:graphicData uri="http://schemas.openxmlformats.org/drawingml/2006/table">
            <a:tbl>
              <a:tblPr firstRow="1" bandRow="1">
                <a:tableStyleId>{5C22544A-7EE6-4342-B048-85BDC9FD1C3A}</a:tableStyleId>
              </a:tblPr>
              <a:tblGrid>
                <a:gridCol w="2159758"/>
                <a:gridCol w="2057400"/>
              </a:tblGrid>
              <a:tr h="370840">
                <a:tc>
                  <a:txBody>
                    <a:bodyPr/>
                    <a:lstStyle/>
                    <a:p>
                      <a:r>
                        <a:rPr lang="en-US" u="sng" dirty="0" err="1" smtClean="0"/>
                        <a:t>Dept</a:t>
                      </a:r>
                      <a:r>
                        <a:rPr lang="en-US" u="sng" dirty="0" smtClean="0"/>
                        <a:t> No </a:t>
                      </a:r>
                      <a:endParaRPr lang="en-US" u="sng" dirty="0"/>
                    </a:p>
                  </a:txBody>
                  <a:tcPr/>
                </a:tc>
                <a:tc>
                  <a:txBody>
                    <a:bodyPr/>
                    <a:lstStyle/>
                    <a:p>
                      <a:r>
                        <a:rPr lang="en-US" dirty="0" err="1" smtClean="0"/>
                        <a:t>Dept</a:t>
                      </a:r>
                      <a:r>
                        <a:rPr lang="en-US" dirty="0" smtClean="0"/>
                        <a:t> Name </a:t>
                      </a:r>
                      <a:endParaRPr lang="en-US" dirty="0" smtClean="0"/>
                    </a:p>
                  </a:txBody>
                  <a:tcPr/>
                </a:tc>
              </a:tr>
            </a:tbl>
          </a:graphicData>
        </a:graphic>
      </p:graphicFrame>
      <p:graphicFrame>
        <p:nvGraphicFramePr>
          <p:cNvPr id="6" name="Table 5"/>
          <p:cNvGraphicFramePr>
            <a:graphicFrameLocks noGrp="1"/>
          </p:cNvGraphicFramePr>
          <p:nvPr/>
        </p:nvGraphicFramePr>
        <p:xfrm>
          <a:off x="1345442" y="6096000"/>
          <a:ext cx="6477000" cy="370840"/>
        </p:xfrm>
        <a:graphic>
          <a:graphicData uri="http://schemas.openxmlformats.org/drawingml/2006/table">
            <a:tbl>
              <a:tblPr firstRow="1" bandRow="1">
                <a:tableStyleId>{5C22544A-7EE6-4342-B048-85BDC9FD1C3A}</a:tableStyleId>
              </a:tblPr>
              <a:tblGrid>
                <a:gridCol w="1219200"/>
                <a:gridCol w="1676400"/>
                <a:gridCol w="762000"/>
                <a:gridCol w="1219200"/>
                <a:gridCol w="1600200"/>
              </a:tblGrid>
              <a:tr h="370840">
                <a:tc>
                  <a:txBody>
                    <a:bodyPr/>
                    <a:lstStyle/>
                    <a:p>
                      <a:r>
                        <a:rPr lang="en-US" u="sng" dirty="0" smtClean="0"/>
                        <a:t>USN No</a:t>
                      </a:r>
                      <a:endParaRPr lang="en-US" u="sng" dirty="0"/>
                    </a:p>
                  </a:txBody>
                  <a:tcPr/>
                </a:tc>
                <a:tc>
                  <a:txBody>
                    <a:bodyPr/>
                    <a:lstStyle/>
                    <a:p>
                      <a:r>
                        <a:rPr lang="en-US" dirty="0" smtClean="0"/>
                        <a:t>Student Name</a:t>
                      </a:r>
                      <a:endParaRPr lang="en-US" dirty="0"/>
                    </a:p>
                  </a:txBody>
                  <a:tcPr/>
                </a:tc>
                <a:tc>
                  <a:txBody>
                    <a:bodyPr/>
                    <a:lstStyle/>
                    <a:p>
                      <a:r>
                        <a:rPr lang="en-US" dirty="0" err="1" smtClean="0"/>
                        <a:t>Sem</a:t>
                      </a:r>
                      <a:endParaRPr lang="en-US" dirty="0"/>
                    </a:p>
                  </a:txBody>
                  <a:tcPr/>
                </a:tc>
                <a:tc>
                  <a:txBody>
                    <a:bodyPr/>
                    <a:lstStyle/>
                    <a:p>
                      <a:r>
                        <a:rPr lang="en-US" u="sng" dirty="0" err="1" smtClean="0"/>
                        <a:t>Dept</a:t>
                      </a:r>
                      <a:r>
                        <a:rPr lang="en-US" u="sng" dirty="0" smtClean="0"/>
                        <a:t> No</a:t>
                      </a:r>
                      <a:endParaRPr lang="en-US" u="sng" dirty="0"/>
                    </a:p>
                  </a:txBody>
                  <a:tcPr/>
                </a:tc>
                <a:tc>
                  <a:txBody>
                    <a:bodyPr/>
                    <a:lstStyle/>
                    <a:p>
                      <a:r>
                        <a:rPr lang="en-US" dirty="0" err="1" smtClean="0"/>
                        <a:t>Dept</a:t>
                      </a:r>
                      <a:r>
                        <a:rPr lang="en-US" dirty="0" smtClean="0"/>
                        <a:t> Name</a:t>
                      </a:r>
                      <a:endParaRPr lang="en-US" dirty="0"/>
                    </a:p>
                  </a:txBody>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59436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3. Reducing Null values in Tuples.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Note: Relations should be designed such that their tuples will have as few </a:t>
            </a:r>
            <a:r>
              <a:rPr lang="en-US" sz="2400" dirty="0" smtClean="0">
                <a:latin typeface="Times New Roman" panose="02020603050405020304" pitchFamily="18" charset="0"/>
                <a:cs typeface="Times New Roman" panose="02020603050405020304" pitchFamily="18" charset="0"/>
              </a:rPr>
              <a:t>NULL values </a:t>
            </a:r>
            <a:r>
              <a:rPr lang="en-US" sz="2400" dirty="0">
                <a:latin typeface="Times New Roman" panose="02020603050405020304" pitchFamily="18" charset="0"/>
                <a:cs typeface="Times New Roman" panose="02020603050405020304" pitchFamily="18" charset="0"/>
              </a:rPr>
              <a:t>as possible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Attributes </a:t>
            </a:r>
            <a:r>
              <a:rPr lang="en-US" sz="2400" dirty="0">
                <a:latin typeface="Times New Roman" panose="02020603050405020304" pitchFamily="18" charset="0"/>
                <a:cs typeface="Times New Roman" panose="02020603050405020304" pitchFamily="18" charset="0"/>
              </a:rPr>
              <a:t>that are NULL frequently could be placed in separate relations (with </a:t>
            </a:r>
            <a:r>
              <a:rPr lang="en-US" sz="2400" dirty="0" smtClean="0">
                <a:latin typeface="Times New Roman" panose="02020603050405020304" pitchFamily="18" charset="0"/>
                <a:cs typeface="Times New Roman" panose="02020603050405020304" pitchFamily="18" charset="0"/>
              </a:rPr>
              <a:t>the primary </a:t>
            </a:r>
            <a:r>
              <a:rPr lang="en-US" sz="2400" dirty="0">
                <a:latin typeface="Times New Roman" panose="02020603050405020304" pitchFamily="18" charset="0"/>
                <a:cs typeface="Times New Roman" panose="02020603050405020304" pitchFamily="18" charset="0"/>
              </a:rPr>
              <a:t>key)</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Reasons for nulls: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attribute </a:t>
            </a:r>
            <a:r>
              <a:rPr lang="en-US" sz="2400" dirty="0">
                <a:latin typeface="Times New Roman" panose="02020603050405020304" pitchFamily="18" charset="0"/>
                <a:cs typeface="Times New Roman" panose="02020603050405020304" pitchFamily="18" charset="0"/>
              </a:rPr>
              <a:t>not applicable or invalid</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attribute </a:t>
            </a:r>
            <a:r>
              <a:rPr lang="en-US" sz="2400" dirty="0">
                <a:latin typeface="Times New Roman" panose="02020603050405020304" pitchFamily="18" charset="0"/>
                <a:cs typeface="Times New Roman" panose="02020603050405020304" pitchFamily="18" charset="0"/>
              </a:rPr>
              <a:t>value unknown (may exist)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value </a:t>
            </a:r>
            <a:r>
              <a:rPr lang="en-US" sz="2400" dirty="0">
                <a:latin typeface="Times New Roman" panose="02020603050405020304" pitchFamily="18" charset="0"/>
                <a:cs typeface="Times New Roman" panose="02020603050405020304" pitchFamily="18" charset="0"/>
              </a:rPr>
              <a:t>known to exist, but unavailable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800"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4. Disallowing spurious Tuples</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Bad designs for a relational database may result in erroneous results for certain </a:t>
            </a:r>
            <a:r>
              <a:rPr lang="en-US" sz="2400" dirty="0" smtClean="0">
                <a:latin typeface="Times New Roman" panose="02020603050405020304" pitchFamily="18" charset="0"/>
                <a:cs typeface="Times New Roman" panose="02020603050405020304" pitchFamily="18" charset="0"/>
              </a:rPr>
              <a:t>JOIN operations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"lossless join" property is used to guarantee meaningful results for </a:t>
            </a:r>
            <a:r>
              <a:rPr lang="en-US" sz="2400" dirty="0" smtClean="0">
                <a:latin typeface="Times New Roman" panose="02020603050405020304" pitchFamily="18" charset="0"/>
                <a:cs typeface="Times New Roman" panose="02020603050405020304" pitchFamily="18" charset="0"/>
              </a:rPr>
              <a:t>join operations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lgn="ctr">
              <a:buNone/>
            </a:pPr>
            <a:r>
              <a:rPr lang="en-US" sz="3600" dirty="0" smtClean="0">
                <a:latin typeface="Times New Roman" panose="02020603050405020304" pitchFamily="18" charset="0"/>
                <a:cs typeface="Times New Roman" panose="02020603050405020304" pitchFamily="18" charset="0"/>
              </a:rPr>
              <a:t>Functional Dependencies</a:t>
            </a:r>
            <a:endParaRPr lang="en-US" sz="3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Functional </a:t>
            </a:r>
            <a:r>
              <a:rPr lang="en-US" sz="2600" dirty="0">
                <a:latin typeface="Times New Roman" panose="02020603050405020304" pitchFamily="18" charset="0"/>
                <a:cs typeface="Times New Roman" panose="02020603050405020304" pitchFamily="18" charset="0"/>
              </a:rPr>
              <a:t>dependency in DBMS, as the name suggests is a relationship between attributes of a table dependent on each other. Introduced by E. F. </a:t>
            </a:r>
            <a:r>
              <a:rPr lang="en-US" sz="2600" dirty="0" err="1">
                <a:latin typeface="Times New Roman" panose="02020603050405020304" pitchFamily="18" charset="0"/>
                <a:cs typeface="Times New Roman" panose="02020603050405020304" pitchFamily="18" charset="0"/>
              </a:rPr>
              <a:t>Codd</a:t>
            </a:r>
            <a:r>
              <a:rPr lang="en-US" sz="2600" dirty="0">
                <a:latin typeface="Times New Roman" panose="02020603050405020304" pitchFamily="18" charset="0"/>
                <a:cs typeface="Times New Roman" panose="02020603050405020304" pitchFamily="18" charset="0"/>
              </a:rPr>
              <a:t>, it helps in preventing data redundancy and gets to know about bad designs.</a:t>
            </a:r>
            <a:endParaRPr lang="en-US" sz="2600"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To understand the concept thoroughly, let us consider P is a relation with attributes A and B. Functional Dependency is represented by -&gt; (arrow sign)</a:t>
            </a:r>
            <a:endParaRPr lang="en-US" sz="2600"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Then the following will represent the functional dependency between attributes with an arrow sign −</a:t>
            </a:r>
            <a:endParaRPr lang="en-US" sz="2600" dirty="0">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A -&gt; B</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47269</Words>
  <Application>WPS Presentation</Application>
  <PresentationFormat>On-screen Show (4:3)</PresentationFormat>
  <Paragraphs>765</Paragraphs>
  <Slides>109</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109</vt:i4>
      </vt:variant>
    </vt:vector>
  </HeadingPairs>
  <TitlesOfParts>
    <vt:vector size="118" baseType="lpstr">
      <vt:lpstr>Arial</vt:lpstr>
      <vt:lpstr>SimSun</vt:lpstr>
      <vt:lpstr>Wingdings</vt:lpstr>
      <vt:lpstr>Times New Roman</vt:lpstr>
      <vt:lpstr>Microsoft YaHei</vt:lpstr>
      <vt:lpstr>Arial Unicode MS</vt:lpstr>
      <vt:lpstr>Calibri</vt:lpstr>
      <vt:lpstr>Office Theme</vt:lpstr>
      <vt:lpstr>1_Office Theme</vt:lpstr>
      <vt:lpstr>RELATIONAL  DATABASE MANAGEMENT  SYSTEM</vt:lpstr>
      <vt:lpstr>Database System 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Data Modeling Using the Entity-Relationship Model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Attributes and Keys in ER Diagrams are represented by ellipse or oval along with the underlined entity names. </vt:lpstr>
      <vt:lpstr>PowerPoint 演示文稿</vt:lpstr>
      <vt:lpstr>PowerPoint 演示文稿</vt:lpstr>
      <vt:lpstr>PowerPoint 演示文稿</vt:lpstr>
      <vt:lpstr>PowerPoint 演示文稿</vt:lpstr>
      <vt:lpstr>PowerPoint 演示文稿</vt:lpstr>
      <vt:lpstr>Relationships Types</vt:lpstr>
      <vt:lpstr>PowerPoint 演示文稿</vt:lpstr>
      <vt:lpstr>PowerPoint 演示文稿</vt:lpstr>
      <vt:lpstr>PowerPoint 演示文稿</vt:lpstr>
      <vt:lpstr>Relationships Sets</vt:lpstr>
      <vt:lpstr>PowerPoint 演示文稿</vt:lpstr>
      <vt:lpstr>PowerPoint 演示文稿</vt:lpstr>
      <vt:lpstr>PowerPoint 演示文稿</vt:lpstr>
      <vt:lpstr>PowerPoint 演示文稿</vt:lpstr>
      <vt:lpstr>PowerPoint 演示文稿</vt:lpstr>
      <vt:lpstr>Weak Entity Set</vt:lpstr>
      <vt:lpstr>PowerPoint 演示文稿</vt:lpstr>
      <vt:lpstr>ER Diagrams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Relational Data Model and Relational Database Constraints</vt:lpstr>
      <vt:lpstr>PowerPoint 演示文稿</vt:lpstr>
      <vt:lpstr>PowerPoint 演示文稿</vt:lpstr>
      <vt:lpstr>PowerPoint 演示文稿</vt:lpstr>
      <vt:lpstr>Constraints and Relational Schemas</vt:lpstr>
      <vt:lpstr>PowerPoint 演示文稿</vt:lpstr>
      <vt:lpstr>PowerPoint 演示文稿</vt:lpstr>
      <vt:lpstr>PowerPoint 演示文稿</vt:lpstr>
      <vt:lpstr>PowerPoint 演示文稿</vt:lpstr>
      <vt:lpstr>Figure: 3.5 Schema diagram for the COMPANY relational database schema</vt:lpstr>
      <vt:lpstr>Update Operations and Dealing with Constraint Violations</vt:lpstr>
      <vt:lpstr>PowerPoint 演示文稿</vt:lpstr>
      <vt:lpstr>PowerPoint 演示文稿</vt:lpstr>
      <vt:lpstr>Relational Database Design Using ER to Relational Mapping</vt:lpstr>
      <vt:lpstr>PowerPoint 演示文稿</vt:lpstr>
      <vt:lpstr>PowerPoint 演示文稿</vt:lpstr>
      <vt:lpstr>PowerPoint 演示文稿</vt:lpstr>
      <vt:lpstr>PowerPoint 演示文稿</vt:lpstr>
      <vt:lpstr>PowerPoint 演示文稿</vt:lpstr>
      <vt:lpstr>UNIT-II</vt:lpstr>
      <vt:lpstr>Relational Database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Normal Forms</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saisri</dc:creator>
  <cp:lastModifiedBy>DNR14</cp:lastModifiedBy>
  <cp:revision>373</cp:revision>
  <dcterms:created xsi:type="dcterms:W3CDTF">2020-04-22T00:33:00Z</dcterms:created>
  <dcterms:modified xsi:type="dcterms:W3CDTF">2024-06-18T09:37:55Z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1033-12.2.0.17119</vt:lpwstr>
  </property>
  <property fmtid="{D5CDD505-2E9C-101B-9397-08002B2CF9AE}" pid="3" name="ICV">
    <vt:lpwstr>7DCC9BA1DA0F49F8AABDD15C01E476EA_12</vt:lpwstr>
  </property>
</Properties>
</file>