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14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5746320-D7AE-4603-A314-0439928EFBAC}" type="datetimeFigureOut">
              <a:rPr lang="en-US" smtClean="0"/>
              <a:pPr/>
              <a:t>6/26/2024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A79AAC-8489-4813-9427-24FE27C867D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746320-D7AE-4603-A314-0439928EFBAC}"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79AAC-8489-4813-9427-24FE27C867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746320-D7AE-4603-A314-0439928EFBAC}"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79AAC-8489-4813-9427-24FE27C867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746320-D7AE-4603-A314-0439928EFBAC}"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79AAC-8489-4813-9427-24FE27C867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5746320-D7AE-4603-A314-0439928EFBAC}"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A79AAC-8489-4813-9427-24FE27C867D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5746320-D7AE-4603-A314-0439928EFBAC}"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79AAC-8489-4813-9427-24FE27C867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5746320-D7AE-4603-A314-0439928EFBAC}" type="datetimeFigureOut">
              <a:rPr lang="en-US" smtClean="0"/>
              <a:pPr/>
              <a:t>6/26/2024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A79AAC-8489-4813-9427-24FE27C867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5746320-D7AE-4603-A314-0439928EFBAC}" type="datetimeFigureOut">
              <a:rPr lang="en-US" smtClean="0"/>
              <a:pPr/>
              <a:t>6/26/2024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A79AAC-8489-4813-9427-24FE27C867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746320-D7AE-4603-A314-0439928EFBAC}" type="datetimeFigureOut">
              <a:rPr lang="en-US" smtClean="0"/>
              <a:pPr/>
              <a:t>6/26/2024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A79AAC-8489-4813-9427-24FE27C867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5746320-D7AE-4603-A314-0439928EFBAC}"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A79AAC-8489-4813-9427-24FE27C867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5746320-D7AE-4603-A314-0439928EFBAC}"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A79AAC-8489-4813-9427-24FE27C867D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5746320-D7AE-4603-A314-0439928EFBAC}" type="datetimeFigureOut">
              <a:rPr lang="en-US" smtClean="0"/>
              <a:pPr/>
              <a:t>6/26/2024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A79AAC-8489-4813-9427-24FE27C867D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geeksforgeeks.org/software-as-a-service-saa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eeksforgeeks.org/platform-as-a-service-paas-and-its-typ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geeksforgeeks.org/cloud-computi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1785926"/>
            <a:ext cx="8643998" cy="646331"/>
          </a:xfrm>
          <a:prstGeom prst="rect">
            <a:avLst/>
          </a:prstGeom>
        </p:spPr>
        <p:txBody>
          <a:bodyPr wrap="square">
            <a:spAutoFit/>
          </a:bodyPr>
          <a:lstStyle/>
          <a:p>
            <a:r>
              <a:rPr lang="en-US" sz="3600" b="1" dirty="0"/>
              <a:t>The Three Major Cloud Service Models</a:t>
            </a:r>
          </a:p>
        </p:txBody>
      </p:sp>
      <p:sp>
        <p:nvSpPr>
          <p:cNvPr id="5" name="Rectangle 4"/>
          <p:cNvSpPr/>
          <p:nvPr/>
        </p:nvSpPr>
        <p:spPr>
          <a:xfrm>
            <a:off x="571472" y="2690337"/>
            <a:ext cx="7572428" cy="2677656"/>
          </a:xfrm>
          <a:prstGeom prst="rect">
            <a:avLst/>
          </a:prstGeom>
        </p:spPr>
        <p:txBody>
          <a:bodyPr wrap="square">
            <a:spAutoFit/>
          </a:bodyPr>
          <a:lstStyle/>
          <a:p>
            <a:r>
              <a:rPr lang="en-US" sz="2800" dirty="0">
                <a:solidFill>
                  <a:srgbClr val="FFFF00"/>
                </a:solidFill>
              </a:rPr>
              <a:t>Software as a Service (</a:t>
            </a:r>
            <a:r>
              <a:rPr lang="en-US" sz="2800" dirty="0" err="1">
                <a:solidFill>
                  <a:srgbClr val="FFFF00"/>
                </a:solidFill>
              </a:rPr>
              <a:t>SaaS</a:t>
            </a:r>
            <a:r>
              <a:rPr lang="en-US" sz="2800" dirty="0">
                <a:solidFill>
                  <a:srgbClr val="FFFF00"/>
                </a:solidFill>
              </a:rPr>
              <a:t>)</a:t>
            </a:r>
          </a:p>
          <a:p>
            <a:r>
              <a:rPr lang="en-US" sz="2800" dirty="0">
                <a:solidFill>
                  <a:srgbClr val="FFFF00"/>
                </a:solidFill>
              </a:rPr>
              <a:t>Platform as a Service (</a:t>
            </a:r>
            <a:r>
              <a:rPr lang="en-US" sz="2800" dirty="0" err="1">
                <a:solidFill>
                  <a:srgbClr val="FFFF00"/>
                </a:solidFill>
              </a:rPr>
              <a:t>PaaS</a:t>
            </a:r>
            <a:r>
              <a:rPr lang="en-US" sz="2800" dirty="0">
                <a:solidFill>
                  <a:srgbClr val="FFFF00"/>
                </a:solidFill>
              </a:rPr>
              <a:t>)</a:t>
            </a:r>
          </a:p>
          <a:p>
            <a:r>
              <a:rPr lang="en-US" sz="2800" dirty="0">
                <a:solidFill>
                  <a:srgbClr val="FFFF00"/>
                </a:solidFill>
              </a:rPr>
              <a:t>Infrastructure as a Service (</a:t>
            </a:r>
            <a:r>
              <a:rPr lang="en-US" sz="2800" dirty="0" err="1">
                <a:solidFill>
                  <a:srgbClr val="FFFF00"/>
                </a:solidFill>
              </a:rPr>
              <a:t>IaaS</a:t>
            </a:r>
            <a:r>
              <a:rPr lang="en-US" sz="2800" dirty="0" smtClean="0">
                <a:solidFill>
                  <a:srgbClr val="FFFF00"/>
                </a:solidFill>
              </a:rPr>
              <a:t>)</a:t>
            </a:r>
          </a:p>
          <a:p>
            <a:endParaRPr lang="en-US" sz="2800" dirty="0">
              <a:solidFill>
                <a:srgbClr val="FFFF00"/>
              </a:solidFill>
            </a:endParaRPr>
          </a:p>
          <a:p>
            <a:endParaRPr lang="en-US" sz="2800" dirty="0" smtClean="0">
              <a:solidFill>
                <a:srgbClr val="FFFF00"/>
              </a:solidFill>
            </a:endParaRPr>
          </a:p>
          <a:p>
            <a:r>
              <a:rPr lang="en-US" sz="2800" b="1" dirty="0" smtClean="0">
                <a:solidFill>
                  <a:srgbClr val="FFFF00"/>
                </a:solidFill>
              </a:rPr>
              <a:t>Software</a:t>
            </a:r>
            <a:r>
              <a:rPr lang="en-US" sz="2800" b="1" dirty="0">
                <a:solidFill>
                  <a:srgbClr val="FFFF00"/>
                </a:solidFill>
              </a:rPr>
              <a:t> </a:t>
            </a:r>
            <a:r>
              <a:rPr lang="en-US" sz="2800" dirty="0">
                <a:solidFill>
                  <a:srgbClr val="FFFF00"/>
                </a:solidFill>
              </a:rPr>
              <a:t>services are offered under a platform.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Disadvantages of Server Virtualization:</a:t>
            </a:r>
            <a:br>
              <a:rPr lang="en-US" b="1" dirty="0" smtClean="0"/>
            </a:br>
            <a:endParaRPr lang="en-US" dirty="0"/>
          </a:p>
        </p:txBody>
      </p:sp>
      <p:sp>
        <p:nvSpPr>
          <p:cNvPr id="3" name="Content Placeholder 2"/>
          <p:cNvSpPr>
            <a:spLocks noGrp="1"/>
          </p:cNvSpPr>
          <p:nvPr>
            <p:ph idx="1"/>
          </p:nvPr>
        </p:nvSpPr>
        <p:spPr/>
        <p:txBody>
          <a:bodyPr/>
          <a:lstStyle/>
          <a:p>
            <a:pPr fontAlgn="base"/>
            <a:r>
              <a:rPr lang="en-US" dirty="0" smtClean="0"/>
              <a:t>The major drawback of server virtualization is that all websites that are hosted by the server will cease to exist if the server goes offline.</a:t>
            </a:r>
          </a:p>
          <a:p>
            <a:pPr fontAlgn="base"/>
            <a:r>
              <a:rPr lang="en-US" dirty="0" smtClean="0"/>
              <a:t>The effectiveness of virtualized environments cannot be measured.</a:t>
            </a:r>
          </a:p>
          <a:p>
            <a:pPr fontAlgn="base"/>
            <a:r>
              <a:rPr lang="en-US" dirty="0" smtClean="0"/>
              <a:t>It consumes a significant amount of RAM.</a:t>
            </a:r>
          </a:p>
          <a:p>
            <a:pPr fontAlgn="base"/>
            <a:r>
              <a:rPr lang="en-US" dirty="0" smtClean="0"/>
              <a:t>Setting it up and keeping it up are challenging.</a:t>
            </a:r>
          </a:p>
          <a:p>
            <a:pPr fontAlgn="base"/>
            <a:r>
              <a:rPr lang="en-US" dirty="0" smtClean="0"/>
              <a:t>Virtualization is not supported for many essential databases and apps.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Software as a Service(</a:t>
            </a:r>
            <a:r>
              <a:rPr lang="en-US" b="1" dirty="0" err="1" smtClean="0"/>
              <a:t>SaaS</a:t>
            </a:r>
            <a:r>
              <a:rPr lang="en-US" b="1" dirty="0" smtClean="0"/>
              <a:t>)</a:t>
            </a:r>
            <a:br>
              <a:rPr lang="en-US" b="1" dirty="0" smtClean="0"/>
            </a:br>
            <a:endParaRPr lang="en-US" dirty="0"/>
          </a:p>
        </p:txBody>
      </p:sp>
      <p:sp>
        <p:nvSpPr>
          <p:cNvPr id="3" name="Content Placeholder 2"/>
          <p:cNvSpPr>
            <a:spLocks noGrp="1"/>
          </p:cNvSpPr>
          <p:nvPr>
            <p:ph idx="1"/>
          </p:nvPr>
        </p:nvSpPr>
        <p:spPr/>
        <p:txBody>
          <a:bodyPr/>
          <a:lstStyle/>
          <a:p>
            <a:r>
              <a:rPr lang="en-US" u="sng" dirty="0" smtClean="0">
                <a:hlinkClick r:id="rId2"/>
              </a:rPr>
              <a:t>Software-as-a-Service (</a:t>
            </a:r>
            <a:r>
              <a:rPr lang="en-US" u="sng" dirty="0" err="1" smtClean="0">
                <a:hlinkClick r:id="rId2"/>
              </a:rPr>
              <a:t>SaaS</a:t>
            </a:r>
            <a:r>
              <a:rPr lang="en-US" u="sng" dirty="0" smtClean="0">
                <a:hlinkClick r:id="rId2"/>
              </a:rPr>
              <a:t>)</a:t>
            </a:r>
            <a:r>
              <a:rPr lang="en-US" dirty="0" smtClean="0"/>
              <a:t> is a way of delivering services and applications over the Internet. Instead of installing and maintaining software, we simply access it via the Internet, freeing ourselves from the complex software and hardware management. It removes the need to install and run applications on our own computers or in the data centers eliminating the expenses of hardware as well as software maintenance.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Platform as a Service</a:t>
            </a:r>
            <a:br>
              <a:rPr lang="en-US" b="1" dirty="0" smtClean="0"/>
            </a:br>
            <a:endParaRPr lang="en-US" dirty="0"/>
          </a:p>
        </p:txBody>
      </p:sp>
      <p:sp>
        <p:nvSpPr>
          <p:cNvPr id="3" name="Content Placeholder 2"/>
          <p:cNvSpPr>
            <a:spLocks noGrp="1"/>
          </p:cNvSpPr>
          <p:nvPr>
            <p:ph idx="1"/>
          </p:nvPr>
        </p:nvSpPr>
        <p:spPr/>
        <p:txBody>
          <a:bodyPr/>
          <a:lstStyle/>
          <a:p>
            <a:r>
              <a:rPr lang="en-US" u="sng" dirty="0" err="1" smtClean="0">
                <a:hlinkClick r:id="rId2"/>
              </a:rPr>
              <a:t>PaaS</a:t>
            </a:r>
            <a:r>
              <a:rPr lang="en-US" dirty="0" smtClean="0"/>
              <a:t> is a category of cloud computing that provides a platform and environment to allow developers to build applications and services over the internet. </a:t>
            </a:r>
            <a:r>
              <a:rPr lang="en-US" dirty="0" err="1" smtClean="0"/>
              <a:t>PaaS</a:t>
            </a:r>
            <a:r>
              <a:rPr lang="en-US" dirty="0" smtClean="0"/>
              <a:t> services are hosted in the cloud and accessed by users simply via their web browser. </a:t>
            </a:r>
            <a:br>
              <a:rPr lang="en-US" dirty="0" smtClean="0"/>
            </a:br>
            <a:r>
              <a:rPr lang="en-US" dirty="0" smtClean="0"/>
              <a:t>A </a:t>
            </a:r>
            <a:r>
              <a:rPr lang="en-US" dirty="0" err="1" smtClean="0"/>
              <a:t>PaaS</a:t>
            </a:r>
            <a:r>
              <a:rPr lang="en-US" dirty="0" smtClean="0"/>
              <a:t> provider hosts the hardware and software on its own infrastructure. As a result, </a:t>
            </a:r>
            <a:r>
              <a:rPr lang="en-US" dirty="0" err="1" smtClean="0"/>
              <a:t>PaaS</a:t>
            </a:r>
            <a:r>
              <a:rPr lang="en-US" dirty="0" smtClean="0"/>
              <a:t> frees users from having to install in-house hardware and software to develop or run a new application. Thus, the development and deployment of the application take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Infrastructure as a Service</a:t>
            </a:r>
            <a:br>
              <a:rPr lang="en-US" b="1" dirty="0" smtClean="0"/>
            </a:br>
            <a:endParaRPr lang="en-US" dirty="0"/>
          </a:p>
        </p:txBody>
      </p:sp>
      <p:sp>
        <p:nvSpPr>
          <p:cNvPr id="4" name="Rectangle 3"/>
          <p:cNvSpPr/>
          <p:nvPr/>
        </p:nvSpPr>
        <p:spPr>
          <a:xfrm>
            <a:off x="642910" y="1582340"/>
            <a:ext cx="7643866" cy="3785652"/>
          </a:xfrm>
          <a:prstGeom prst="rect">
            <a:avLst/>
          </a:prstGeom>
        </p:spPr>
        <p:txBody>
          <a:bodyPr wrap="square">
            <a:spAutoFit/>
          </a:bodyPr>
          <a:lstStyle/>
          <a:p>
            <a:r>
              <a:rPr lang="en-US" sz="2400" dirty="0" smtClean="0"/>
              <a:t>Infrastructure </a:t>
            </a:r>
            <a:r>
              <a:rPr lang="en-US" sz="2400" dirty="0"/>
              <a:t>as a service (</a:t>
            </a:r>
            <a:r>
              <a:rPr lang="en-US" sz="2400" dirty="0" err="1"/>
              <a:t>IaaS</a:t>
            </a:r>
            <a:r>
              <a:rPr lang="en-US" sz="2400" dirty="0"/>
              <a:t>) is a service model that delivers computer infrastructure on an outsourced basis to support various operations. Typically </a:t>
            </a:r>
            <a:r>
              <a:rPr lang="en-US" sz="2400" dirty="0" err="1"/>
              <a:t>IaaS</a:t>
            </a:r>
            <a:r>
              <a:rPr lang="en-US" sz="2400" dirty="0"/>
              <a:t> is a service where infrastructure is provided as outsourcing to enterprises such as networking equipment, devices, database, and web servers. </a:t>
            </a:r>
            <a:r>
              <a:rPr lang="en-US" sz="2400" dirty="0" smtClean="0"/>
              <a:t/>
            </a:r>
            <a:br>
              <a:rPr lang="en-US" sz="2400" dirty="0" smtClean="0"/>
            </a:br>
            <a:r>
              <a:rPr lang="en-US" sz="2400" dirty="0"/>
              <a:t>It is also known as </a:t>
            </a:r>
            <a:r>
              <a:rPr lang="en-US" sz="2400" b="1" dirty="0"/>
              <a:t>Hardware as a Service (</a:t>
            </a:r>
            <a:r>
              <a:rPr lang="en-US" sz="2400" b="1" dirty="0" err="1"/>
              <a:t>HaaS</a:t>
            </a:r>
            <a:r>
              <a:rPr lang="en-US" sz="2400" b="1" dirty="0"/>
              <a:t>).</a:t>
            </a:r>
            <a:r>
              <a:rPr lang="en-US" sz="2400" dirty="0"/>
              <a:t> </a:t>
            </a:r>
            <a:r>
              <a:rPr lang="en-US" sz="2400" dirty="0" err="1"/>
              <a:t>IaaS</a:t>
            </a:r>
            <a:r>
              <a:rPr lang="en-US" sz="2400" dirty="0"/>
              <a:t> customers pay on a per-user basis, typically by the hour, week, or month. Some providers also charge customers based on the amount of virtual machine space they use.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Function as a Service :</a:t>
            </a:r>
            <a:br>
              <a:rPr lang="en-US" b="1" dirty="0" smtClean="0"/>
            </a:br>
            <a:endParaRPr lang="en-US" dirty="0"/>
          </a:p>
        </p:txBody>
      </p:sp>
      <p:sp>
        <p:nvSpPr>
          <p:cNvPr id="3" name="Content Placeholder 2"/>
          <p:cNvSpPr>
            <a:spLocks noGrp="1"/>
          </p:cNvSpPr>
          <p:nvPr>
            <p:ph idx="1"/>
          </p:nvPr>
        </p:nvSpPr>
        <p:spPr/>
        <p:txBody>
          <a:bodyPr/>
          <a:lstStyle/>
          <a:p>
            <a:r>
              <a:rPr lang="en-US" dirty="0" err="1" smtClean="0"/>
              <a:t>FaaS</a:t>
            </a:r>
            <a:r>
              <a:rPr lang="en-US" dirty="0" smtClean="0"/>
              <a:t> is a type of cloud computing service. It provides a platform for its users or customers to develop, compute, run and deploy the code or entire application as functions. It allows the user to entirely develop the code and update it at any time without worrying about the maintenance of the underlying infrastructure. The developed code can be executed with response to the specific event. It is also </a:t>
            </a:r>
            <a:r>
              <a:rPr lang="en-US" b="1" dirty="0" smtClean="0"/>
              <a:t>as same as </a:t>
            </a:r>
            <a:r>
              <a:rPr lang="en-US" b="1" dirty="0" err="1" smtClean="0"/>
              <a:t>PaaS</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 of PAAS (Platform as a Service)</a:t>
            </a:r>
            <a:br>
              <a:rPr lang="en-US" b="1" dirty="0" smtClean="0"/>
            </a:br>
            <a:endParaRPr lang="en-US" dirty="0"/>
          </a:p>
        </p:txBody>
      </p:sp>
      <p:sp>
        <p:nvSpPr>
          <p:cNvPr id="3" name="Content Placeholder 2"/>
          <p:cNvSpPr>
            <a:spLocks noGrp="1"/>
          </p:cNvSpPr>
          <p:nvPr>
            <p:ph idx="1"/>
          </p:nvPr>
        </p:nvSpPr>
        <p:spPr/>
        <p:txBody>
          <a:bodyPr>
            <a:normAutofit/>
          </a:bodyPr>
          <a:lstStyle/>
          <a:p>
            <a:pPr fontAlgn="base"/>
            <a:r>
              <a:rPr lang="en-US" dirty="0" smtClean="0"/>
              <a:t>PAAS is like a toolkit for developers to build and deploy applications without worrying about infrastructure.</a:t>
            </a:r>
          </a:p>
          <a:p>
            <a:pPr fontAlgn="base"/>
            <a:r>
              <a:rPr lang="en-US" dirty="0" smtClean="0"/>
              <a:t>Provides pre-built tools, libraries, and development environments.</a:t>
            </a:r>
          </a:p>
          <a:p>
            <a:pPr fontAlgn="base"/>
            <a:r>
              <a:rPr lang="en-US" dirty="0" smtClean="0"/>
              <a:t>Developers focus on building and managing applications, while the provider handles infrastructure management.</a:t>
            </a:r>
          </a:p>
          <a:p>
            <a:pPr fontAlgn="base"/>
            <a:r>
              <a:rPr lang="en-US" dirty="0" smtClean="0"/>
              <a:t>It speeds up the development process and allows for easy collaboration among developers.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Server Virtualization</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Server Virtualization</a:t>
            </a:r>
            <a:r>
              <a:rPr lang="en-US" dirty="0" smtClean="0"/>
              <a:t> is most important part of </a:t>
            </a:r>
            <a:r>
              <a:rPr lang="en-US" u="sng" dirty="0" smtClean="0">
                <a:hlinkClick r:id="rId2"/>
              </a:rPr>
              <a:t>Cloud Computing</a:t>
            </a:r>
            <a:r>
              <a:rPr lang="en-US" dirty="0" smtClean="0"/>
              <a:t>. So, Talking about Cloud Computing, it is composed of two words, cloud and computing. Cloud means Internet and computing means to solve problems with help of computers. Computing is related to CPU &amp; RAM in digital world. Now Consider situation, You are using Mac OS on your machine but particular application for your project can be operated only on Windows. You can either buy new machine running windows or create virtual environment in which windows can be installed and used. Second option is better because of less cost and easy implementation.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Enterprise owning data centre provide resources requested by customers as per their need. Data centers have all resources and on user request, particular amount of CPU, RAM, NIC and storage with preferred OS is provided to users. This concept of virtualization in which services are requested and provided over Internet is called </a:t>
            </a:r>
            <a:r>
              <a:rPr lang="en-US" b="1" dirty="0" smtClean="0"/>
              <a:t>Server Virtualization.</a:t>
            </a:r>
            <a:r>
              <a:rPr lang="en-US" dirty="0" smtClean="0"/>
              <a:t> </a:t>
            </a:r>
          </a:p>
        </p:txBody>
      </p:sp>
      <p:sp>
        <p:nvSpPr>
          <p:cNvPr id="4" name="Rectangle 3"/>
          <p:cNvSpPr/>
          <p:nvPr/>
        </p:nvSpPr>
        <p:spPr>
          <a:xfrm>
            <a:off x="2643174" y="1142984"/>
            <a:ext cx="3097515" cy="584775"/>
          </a:xfrm>
          <a:prstGeom prst="rect">
            <a:avLst/>
          </a:prstGeom>
        </p:spPr>
        <p:txBody>
          <a:bodyPr wrap="none">
            <a:spAutoFit/>
          </a:bodyPr>
          <a:lstStyle/>
          <a:p>
            <a:r>
              <a:rPr lang="en-US" sz="3200" b="1" dirty="0"/>
              <a:t>Machine (VM).</a:t>
            </a:r>
            <a:r>
              <a:rPr lang="en-US" b="1" dirty="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Advantages of Server Virtualization:</a:t>
            </a:r>
            <a:br>
              <a:rPr lang="en-US" b="1" dirty="0" smtClean="0"/>
            </a:br>
            <a:endParaRPr lang="en-US" dirty="0"/>
          </a:p>
        </p:txBody>
      </p:sp>
      <p:sp>
        <p:nvSpPr>
          <p:cNvPr id="3" name="Content Placeholder 2"/>
          <p:cNvSpPr>
            <a:spLocks noGrp="1"/>
          </p:cNvSpPr>
          <p:nvPr>
            <p:ph idx="1"/>
          </p:nvPr>
        </p:nvSpPr>
        <p:spPr/>
        <p:txBody>
          <a:bodyPr>
            <a:normAutofit fontScale="92500"/>
          </a:bodyPr>
          <a:lstStyle/>
          <a:p>
            <a:pPr fontAlgn="base"/>
            <a:r>
              <a:rPr lang="en-US" dirty="0" smtClean="0"/>
              <a:t>Each server in server virtualization can be restarted separately without affecting the operation of other virtual servers.</a:t>
            </a:r>
          </a:p>
          <a:p>
            <a:pPr fontAlgn="base"/>
            <a:r>
              <a:rPr lang="en-US" dirty="0" smtClean="0"/>
              <a:t>Server virtualization lowers the cost of hardware by dividing a single server into several virtual private servers.</a:t>
            </a:r>
          </a:p>
          <a:p>
            <a:pPr fontAlgn="base"/>
            <a:r>
              <a:rPr lang="en-US" dirty="0" smtClean="0"/>
              <a:t>One of the major benefits of server virtualization is disaster recovery. In server virtualization, data may be stored and retrieved from any location and moved rapidly and simply from one server to another.</a:t>
            </a:r>
          </a:p>
          <a:p>
            <a:pPr fontAlgn="base"/>
            <a:r>
              <a:rPr lang="en-US" dirty="0" smtClean="0"/>
              <a:t>It enables users to keep their private information in the data centers.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TotalTime>
  <Words>465</Words>
  <Application>Microsoft Office PowerPoint</Application>
  <PresentationFormat>On-screen Show (4:3)</PresentationFormat>
  <Paragraphs>35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Slide 1</vt:lpstr>
      <vt:lpstr>Software as a Service(SaaS) </vt:lpstr>
      <vt:lpstr>Platform as a Service </vt:lpstr>
      <vt:lpstr>Infrastructure as a Service </vt:lpstr>
      <vt:lpstr>Function as a Service : </vt:lpstr>
      <vt:lpstr>Characteristics of PAAS (Platform as a Service) </vt:lpstr>
      <vt:lpstr>Server Virtualization </vt:lpstr>
      <vt:lpstr>Slide 8</vt:lpstr>
      <vt:lpstr>Advantages of Server Virtualization: </vt:lpstr>
      <vt:lpstr>Disadvantages of Server Virtualization: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MCADEPT</dc:creator>
  <cp:lastModifiedBy>MCADEPT</cp:lastModifiedBy>
  <cp:revision>4</cp:revision>
  <dcterms:created xsi:type="dcterms:W3CDTF">2024-06-26T09:18:43Z</dcterms:created>
  <dcterms:modified xsi:type="dcterms:W3CDTF">2024-06-26T09:55:19Z</dcterms:modified>
</cp:coreProperties>
</file>