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22279-216C-4155-A86C-6CA9AAB9BAAB}" type="datetimeFigureOut">
              <a:rPr lang="en-IN" smtClean="0"/>
              <a:pPr/>
              <a:t>15-09-2020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10B21B-64DC-412A-A200-8C598AF1E0E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22279-216C-4155-A86C-6CA9AAB9BAAB}" type="datetimeFigureOut">
              <a:rPr lang="en-IN" smtClean="0"/>
              <a:pPr/>
              <a:t>15-09-2020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0B21B-64DC-412A-A200-8C598AF1E0E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935832"/>
          </a:xfrm>
        </p:spPr>
        <p:txBody>
          <a:bodyPr>
            <a:noAutofit/>
          </a:bodyPr>
          <a:lstStyle/>
          <a:p>
            <a:r>
              <a:rPr lang="en-US" sz="3600" b="1" i="1" dirty="0" smtClean="0">
                <a:solidFill>
                  <a:srgbClr val="CC0099"/>
                </a:solidFill>
                <a:latin typeface="Times New Roman" pitchFamily="18" charset="0"/>
                <a:cs typeface="Times New Roman" pitchFamily="18" charset="0"/>
              </a:rPr>
              <a:t>DNR COLLEGE, PG COURSES</a:t>
            </a:r>
            <a:br>
              <a:rPr lang="en-US" sz="3600" b="1" i="1" dirty="0" smtClean="0">
                <a:solidFill>
                  <a:srgbClr val="CC0099"/>
                </a:solidFill>
                <a:latin typeface="Times New Roman" pitchFamily="18" charset="0"/>
                <a:cs typeface="Times New Roman" pitchFamily="18" charset="0"/>
              </a:rPr>
            </a:br>
            <a:r>
              <a:rPr lang="en-US" sz="3600" b="1" i="1" dirty="0" smtClean="0">
                <a:solidFill>
                  <a:srgbClr val="CC0099"/>
                </a:solidFill>
                <a:latin typeface="Times New Roman" pitchFamily="18" charset="0"/>
                <a:cs typeface="Times New Roman" pitchFamily="18" charset="0"/>
              </a:rPr>
              <a:t>BHIMAVARAM</a:t>
            </a:r>
            <a:r>
              <a:rPr lang="en-US" sz="3600" b="1" i="1" dirty="0" smtClean="0">
                <a:solidFill>
                  <a:srgbClr val="3333CC"/>
                </a:solidFill>
                <a:latin typeface="Times New Roman" pitchFamily="18" charset="0"/>
                <a:cs typeface="Times New Roman" pitchFamily="18" charset="0"/>
              </a:rPr>
              <a:t/>
            </a:r>
            <a:br>
              <a:rPr lang="en-US" sz="3600" b="1" i="1" dirty="0" smtClean="0">
                <a:solidFill>
                  <a:srgbClr val="3333CC"/>
                </a:solidFill>
                <a:latin typeface="Times New Roman" pitchFamily="18" charset="0"/>
                <a:cs typeface="Times New Roman" pitchFamily="18" charset="0"/>
              </a:rPr>
            </a:br>
            <a:r>
              <a:rPr lang="en-US" sz="3600" b="1" i="1" dirty="0" smtClean="0">
                <a:solidFill>
                  <a:srgbClr val="3333CC"/>
                </a:solidFill>
                <a:latin typeface="Times New Roman" pitchFamily="18" charset="0"/>
                <a:cs typeface="Times New Roman" pitchFamily="18" charset="0"/>
              </a:rPr>
              <a:t>INFORMATION SECURITY AND CRYPTOGRAPHY</a:t>
            </a:r>
            <a:endParaRPr lang="en-US" sz="3600" b="1" i="1" dirty="0">
              <a:solidFill>
                <a:srgbClr val="3333CC"/>
              </a:solidFill>
              <a:latin typeface="Times New Roman" pitchFamily="18" charset="0"/>
              <a:cs typeface="Times New Roman" pitchFamily="18" charset="0"/>
            </a:endParaRPr>
          </a:p>
        </p:txBody>
      </p:sp>
      <p:sp>
        <p:nvSpPr>
          <p:cNvPr id="3" name="Subtitle 2"/>
          <p:cNvSpPr>
            <a:spLocks noGrp="1"/>
          </p:cNvSpPr>
          <p:nvPr>
            <p:ph type="subTitle" idx="1"/>
          </p:nvPr>
        </p:nvSpPr>
        <p:spPr>
          <a:xfrm>
            <a:off x="1752600" y="4191000"/>
            <a:ext cx="6934200" cy="1447800"/>
          </a:xfrm>
        </p:spPr>
        <p:txBody>
          <a:bodyPr>
            <a:normAutofit/>
          </a:bodyPr>
          <a:lstStyle/>
          <a:p>
            <a:pPr algn="l"/>
            <a:r>
              <a:rPr lang="en-US" sz="2800" dirty="0" smtClean="0">
                <a:solidFill>
                  <a:srgbClr val="A50021"/>
                </a:solidFill>
                <a:latin typeface="Times New Roman" pitchFamily="18" charset="0"/>
                <a:cs typeface="Times New Roman" pitchFamily="18" charset="0"/>
              </a:rPr>
              <a:t>Class   : </a:t>
            </a:r>
            <a:r>
              <a:rPr lang="en-US" sz="2800" dirty="0" err="1" smtClean="0">
                <a:solidFill>
                  <a:srgbClr val="A50021"/>
                </a:solidFill>
                <a:latin typeface="Times New Roman" pitchFamily="18" charset="0"/>
                <a:cs typeface="Times New Roman" pitchFamily="18" charset="0"/>
              </a:rPr>
              <a:t>M.Sc</a:t>
            </a:r>
            <a:r>
              <a:rPr lang="en-US" sz="2800" dirty="0" smtClean="0">
                <a:solidFill>
                  <a:srgbClr val="A50021"/>
                </a:solidFill>
                <a:latin typeface="Times New Roman" pitchFamily="18" charset="0"/>
                <a:cs typeface="Times New Roman" pitchFamily="18" charset="0"/>
              </a:rPr>
              <a:t>(Computer Science) III-Semester</a:t>
            </a:r>
          </a:p>
          <a:p>
            <a:pPr algn="l"/>
            <a:r>
              <a:rPr lang="en-US" sz="2800" dirty="0" smtClean="0">
                <a:solidFill>
                  <a:srgbClr val="A50021"/>
                </a:solidFill>
                <a:latin typeface="Times New Roman" pitchFamily="18" charset="0"/>
                <a:cs typeface="Times New Roman" pitchFamily="18" charset="0"/>
              </a:rPr>
              <a:t>Faculty: V.SARALA</a:t>
            </a:r>
            <a:endParaRPr lang="en-US" sz="2800" dirty="0">
              <a:solidFill>
                <a:srgbClr val="A5002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052642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Certificate based </a:t>
            </a:r>
            <a:r>
              <a:rPr lang="en-US" dirty="0">
                <a:latin typeface="Times New Roman" pitchFamily="18" charset="0"/>
                <a:cs typeface="Times New Roman" pitchFamily="18" charset="0"/>
              </a:rPr>
              <a:t>authentication </a:t>
            </a:r>
          </a:p>
        </p:txBody>
      </p:sp>
      <p:sp>
        <p:nvSpPr>
          <p:cNvPr id="3" name="Content Placeholder 2"/>
          <p:cNvSpPr>
            <a:spLocks noGrp="1"/>
          </p:cNvSpPr>
          <p:nvPr>
            <p:ph idx="1"/>
          </p:nvPr>
        </p:nvSpPr>
        <p:spPr>
          <a:xfrm>
            <a:off x="457200" y="1143000"/>
            <a:ext cx="8291264" cy="4983163"/>
          </a:xfrm>
        </p:spPr>
        <p:txBody>
          <a:bodyPr>
            <a:normAutofit/>
          </a:bodyPr>
          <a:lstStyle/>
          <a:p>
            <a:pPr marL="0" indent="0" algn="just">
              <a:buNone/>
            </a:pPr>
            <a:r>
              <a:rPr lang="en-US" sz="2400" dirty="0" smtClean="0">
                <a:latin typeface="Times New Roman" pitchFamily="18" charset="0"/>
                <a:cs typeface="Times New Roman" pitchFamily="18" charset="0"/>
              </a:rPr>
              <a:t>       Certificate-based </a:t>
            </a:r>
            <a:r>
              <a:rPr lang="en-US" sz="2400" dirty="0">
                <a:latin typeface="Times New Roman" pitchFamily="18" charset="0"/>
                <a:cs typeface="Times New Roman" pitchFamily="18" charset="0"/>
              </a:rPr>
              <a:t>authentication is the use of a Digital Certificate to identify a user, machine, or device before granting access to a resource, network, application, etc.  In the case of user authentication, it is often deployed in coordination with traditional methods such as username and password</a:t>
            </a:r>
            <a:r>
              <a:rPr lang="en-US" sz="2400" dirty="0" smtClean="0">
                <a:latin typeface="Times New Roman" pitchFamily="18" charset="0"/>
                <a:cs typeface="Times New Roman" pitchFamily="18" charset="0"/>
              </a:rPr>
              <a:t>.</a:t>
            </a:r>
          </a:p>
          <a:p>
            <a:pPr marL="0" indent="0" algn="just">
              <a:buNone/>
            </a:pPr>
            <a:endParaRPr lang="en-US" sz="105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Most </a:t>
            </a:r>
            <a:r>
              <a:rPr lang="en-US" sz="2400" dirty="0">
                <a:latin typeface="Times New Roman" pitchFamily="18" charset="0"/>
                <a:cs typeface="Times New Roman" pitchFamily="18" charset="0"/>
              </a:rPr>
              <a:t>certificate-based solutions today come with a cloud-based management platform that makes it easy for administrators to issue certificates to new employees, renew certificates and revoke certificates when an employee leaves the organization. Solutions that integrate with Active Directory can make the enrollment and issuance process even easier, by enabling auto enrollment and silent installations.</a:t>
            </a:r>
          </a:p>
        </p:txBody>
      </p:sp>
    </p:spTree>
    <p:extLst>
      <p:ext uri="{BB962C8B-B14F-4D97-AF65-F5344CB8AC3E}">
        <p14:creationId xmlns="" xmlns:p14="http://schemas.microsoft.com/office/powerpoint/2010/main" val="2277754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924800" cy="5287963"/>
          </a:xfrm>
        </p:spPr>
        <p:txBody>
          <a:bodyPr>
            <a:normAutofit/>
          </a:bodyPr>
          <a:lstStyle/>
          <a:p>
            <a:pPr marL="0" indent="0" algn="just">
              <a:buNone/>
            </a:pPr>
            <a:r>
              <a:rPr lang="en-US" sz="2400" dirty="0">
                <a:latin typeface="Times New Roman" pitchFamily="18" charset="0"/>
                <a:cs typeface="Times New Roman" pitchFamily="18" charset="0"/>
              </a:rPr>
              <a:t>How Is Certificate-Based Authentication Used?</a:t>
            </a:r>
          </a:p>
          <a:p>
            <a:pPr marL="0" indent="0" algn="just">
              <a:buNone/>
            </a:pPr>
            <a:r>
              <a:rPr lang="en-US" sz="2400" dirty="0">
                <a:latin typeface="Times New Roman" pitchFamily="18" charset="0"/>
                <a:cs typeface="Times New Roman" pitchFamily="18" charset="0"/>
              </a:rPr>
              <a:t>Certificate-based authentication is quite flexible and can be used in a number of ways, but here are some of the most common use cases we hear from our customers. You’ll notice the common theme with all of these and certificate-based authentication in general, is to allow access only to approved users and machines and </a:t>
            </a:r>
            <a:r>
              <a:rPr lang="en-US" sz="2400" dirty="0" smtClean="0">
                <a:latin typeface="Times New Roman" pitchFamily="18" charset="0"/>
                <a:cs typeface="Times New Roman" pitchFamily="18" charset="0"/>
              </a:rPr>
              <a:t>prevent </a:t>
            </a:r>
            <a:r>
              <a:rPr lang="en-US" sz="2400" dirty="0">
                <a:latin typeface="Times New Roman" pitchFamily="18" charset="0"/>
                <a:cs typeface="Times New Roman" pitchFamily="18" charset="0"/>
              </a:rPr>
              <a:t>unauthorized users or rogue machines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User </a:t>
            </a:r>
            <a:r>
              <a:rPr lang="en-US" sz="2400" dirty="0" smtClean="0">
                <a:latin typeface="Times New Roman" pitchFamily="18" charset="0"/>
                <a:cs typeface="Times New Roman" pitchFamily="18" charset="0"/>
              </a:rPr>
              <a:t>authentication</a:t>
            </a:r>
          </a:p>
          <a:p>
            <a:pPr algn="just"/>
            <a:r>
              <a:rPr lang="en-US" sz="2400" dirty="0">
                <a:latin typeface="Times New Roman" pitchFamily="18" charset="0"/>
                <a:cs typeface="Times New Roman" pitchFamily="18" charset="0"/>
              </a:rPr>
              <a:t>Machine and device authentication</a:t>
            </a:r>
          </a:p>
        </p:txBody>
      </p:sp>
    </p:spTree>
    <p:extLst>
      <p:ext uri="{BB962C8B-B14F-4D97-AF65-F5344CB8AC3E}">
        <p14:creationId xmlns="" xmlns:p14="http://schemas.microsoft.com/office/powerpoint/2010/main" val="1906785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Times New Roman" pitchFamily="18" charset="0"/>
                <a:cs typeface="Times New Roman" pitchFamily="18" charset="0"/>
              </a:rPr>
              <a:t>Biometric Authentication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sz="2400" dirty="0">
                <a:latin typeface="Times New Roman" pitchFamily="18" charset="0"/>
                <a:cs typeface="Times New Roman" pitchFamily="18" charset="0"/>
              </a:rPr>
              <a:t>Biometric authentication is simply the process of verifying your identity using your measurements or other unique characteristics of your body, then logging you in a service, an app, a device and so on. What’s complicated is the technology behind it, so let’s see </a:t>
            </a:r>
            <a:r>
              <a:rPr lang="en-US" sz="2400" dirty="0" smtClean="0">
                <a:latin typeface="Times New Roman" pitchFamily="18" charset="0"/>
                <a:cs typeface="Times New Roman" pitchFamily="18" charset="0"/>
              </a:rPr>
              <a:t>how </a:t>
            </a:r>
            <a:r>
              <a:rPr lang="en-US" sz="2400" dirty="0">
                <a:latin typeface="Times New Roman" pitchFamily="18" charset="0"/>
                <a:cs typeface="Times New Roman" pitchFamily="18" charset="0"/>
              </a:rPr>
              <a:t>it works</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09800" y="3338080"/>
            <a:ext cx="4762500" cy="2686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943143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2400" dirty="0">
                <a:latin typeface="Times New Roman" pitchFamily="18" charset="0"/>
                <a:cs typeface="Times New Roman" pitchFamily="18" charset="0"/>
              </a:rPr>
              <a:t>Biometric authentication works by comparing two sets of data: the first one is preset by the owner of the device, while the second one belongs to a device visitor. If the two data are nearly identical, the device knows that “visitor” and “owner” are one and the same, and gives access to the person</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The important thing to note is that the match between the two data sets has to be nearly identical but not exactly identical. This is because it’s close to impossible for 2 biometric data to match 100%. For instance, you might have a slightly sweaty finger or a tiny, tiny scar that changes the print pattern.</a:t>
            </a:r>
          </a:p>
        </p:txBody>
      </p:sp>
      <p:pic>
        <p:nvPicPr>
          <p:cNvPr id="409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57400" y="4419600"/>
            <a:ext cx="4762500" cy="2209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126867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2400" dirty="0">
                <a:latin typeface="Times New Roman" pitchFamily="18" charset="0"/>
                <a:cs typeface="Times New Roman" pitchFamily="18" charset="0"/>
              </a:rPr>
              <a:t>Popular biometric authentication </a:t>
            </a:r>
            <a:r>
              <a:rPr lang="en-US" sz="2400" dirty="0" smtClean="0">
                <a:latin typeface="Times New Roman" pitchFamily="18" charset="0"/>
                <a:cs typeface="Times New Roman" pitchFamily="18" charset="0"/>
              </a:rPr>
              <a:t>methods</a:t>
            </a:r>
          </a:p>
          <a:p>
            <a:r>
              <a:rPr lang="en-US" sz="2400" dirty="0" smtClean="0">
                <a:latin typeface="Times New Roman" pitchFamily="18" charset="0"/>
                <a:cs typeface="Times New Roman" pitchFamily="18" charset="0"/>
              </a:rPr>
              <a:t>Fingerprint </a:t>
            </a:r>
            <a:r>
              <a:rPr lang="en-US" sz="2400" dirty="0">
                <a:latin typeface="Times New Roman" pitchFamily="18" charset="0"/>
                <a:cs typeface="Times New Roman" pitchFamily="18" charset="0"/>
              </a:rPr>
              <a:t>Scanners </a:t>
            </a: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Eye </a:t>
            </a:r>
            <a:r>
              <a:rPr lang="en-US" sz="2400" dirty="0" smtClean="0">
                <a:latin typeface="Times New Roman" pitchFamily="18" charset="0"/>
                <a:cs typeface="Times New Roman" pitchFamily="18" charset="0"/>
              </a:rPr>
              <a:t>scanners</a:t>
            </a:r>
          </a:p>
          <a:p>
            <a:r>
              <a:rPr lang="en-US" sz="2400" dirty="0">
                <a:latin typeface="Times New Roman" pitchFamily="18" charset="0"/>
                <a:cs typeface="Times New Roman" pitchFamily="18" charset="0"/>
              </a:rPr>
              <a:t>Speaker </a:t>
            </a:r>
            <a:r>
              <a:rPr lang="en-US" sz="2400" dirty="0" smtClean="0">
                <a:latin typeface="Times New Roman" pitchFamily="18" charset="0"/>
                <a:cs typeface="Times New Roman" pitchFamily="18" charset="0"/>
              </a:rPr>
              <a:t>recognition</a:t>
            </a:r>
          </a:p>
          <a:p>
            <a:r>
              <a:rPr lang="en-US" sz="2400" dirty="0">
                <a:latin typeface="Times New Roman" pitchFamily="18" charset="0"/>
                <a:cs typeface="Times New Roman" pitchFamily="18" charset="0"/>
              </a:rPr>
              <a:t>Facial </a:t>
            </a:r>
            <a:r>
              <a:rPr lang="en-US" sz="2400" dirty="0" smtClean="0">
                <a:latin typeface="Times New Roman" pitchFamily="18" charset="0"/>
                <a:cs typeface="Times New Roman" pitchFamily="18" charset="0"/>
              </a:rPr>
              <a:t>recognition systems</a:t>
            </a:r>
          </a:p>
          <a:p>
            <a:pPr marL="0" indent="0">
              <a:buNone/>
            </a:pPr>
            <a:r>
              <a:rPr lang="en-US" sz="2400" dirty="0">
                <a:latin typeface="Times New Roman" pitchFamily="18" charset="0"/>
                <a:cs typeface="Times New Roman" pitchFamily="18" charset="0"/>
              </a:rPr>
              <a:t>Advantage: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Ease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use</a:t>
            </a:r>
          </a:p>
          <a:p>
            <a:r>
              <a:rPr lang="en-US" sz="2400" dirty="0">
                <a:latin typeface="Times New Roman" pitchFamily="18" charset="0"/>
                <a:cs typeface="Times New Roman" pitchFamily="18" charset="0"/>
              </a:rPr>
              <a:t>The malicious hacker has to be near </a:t>
            </a:r>
            <a:r>
              <a:rPr lang="en-US" sz="2400" dirty="0" smtClean="0">
                <a:latin typeface="Times New Roman" pitchFamily="18" charset="0"/>
                <a:cs typeface="Times New Roman" pitchFamily="18" charset="0"/>
              </a:rPr>
              <a:t>you</a:t>
            </a:r>
          </a:p>
          <a:p>
            <a:pPr marL="0" indent="0">
              <a:buNone/>
            </a:pPr>
            <a:r>
              <a:rPr lang="en-US" sz="2400" dirty="0" smtClean="0">
                <a:latin typeface="Times New Roman" pitchFamily="18" charset="0"/>
                <a:cs typeface="Times New Roman" pitchFamily="18" charset="0"/>
              </a:rPr>
              <a:t>Disadvantages: </a:t>
            </a:r>
          </a:p>
          <a:p>
            <a:r>
              <a:rPr lang="en-US" sz="2400" dirty="0" smtClean="0">
                <a:latin typeface="Times New Roman" pitchFamily="18" charset="0"/>
                <a:cs typeface="Times New Roman" pitchFamily="18" charset="0"/>
              </a:rPr>
              <a:t>You </a:t>
            </a:r>
            <a:r>
              <a:rPr lang="en-US" sz="2400" dirty="0">
                <a:latin typeface="Times New Roman" pitchFamily="18" charset="0"/>
                <a:cs typeface="Times New Roman" pitchFamily="18" charset="0"/>
              </a:rPr>
              <a:t>cannot revoke the fingerprint/iris/voice print </a:t>
            </a:r>
            <a:r>
              <a:rPr lang="en-US" sz="2400" dirty="0" smtClean="0">
                <a:latin typeface="Times New Roman" pitchFamily="18" charset="0"/>
                <a:cs typeface="Times New Roman" pitchFamily="18" charset="0"/>
              </a:rPr>
              <a:t>remotely</a:t>
            </a:r>
          </a:p>
          <a:p>
            <a:r>
              <a:rPr lang="en-US" sz="2400" dirty="0">
                <a:latin typeface="Times New Roman" pitchFamily="18" charset="0"/>
                <a:cs typeface="Times New Roman" pitchFamily="18" charset="0"/>
              </a:rPr>
              <a:t>“Master fingerprints” can trick many phones and </a:t>
            </a:r>
            <a:r>
              <a:rPr lang="en-US" sz="2400" dirty="0" smtClean="0">
                <a:latin typeface="Times New Roman" pitchFamily="18" charset="0"/>
                <a:cs typeface="Times New Roman" pitchFamily="18" charset="0"/>
              </a:rPr>
              <a:t>scanners</a:t>
            </a:r>
          </a:p>
          <a:p>
            <a:r>
              <a:rPr lang="en-US" sz="2400" dirty="0" smtClean="0">
                <a:latin typeface="Times New Roman" pitchFamily="18" charset="0"/>
                <a:cs typeface="Times New Roman" pitchFamily="18" charset="0"/>
              </a:rPr>
              <a:t> Biometrics </a:t>
            </a:r>
            <a:r>
              <a:rPr lang="en-US" sz="2400" dirty="0">
                <a:latin typeface="Times New Roman" pitchFamily="18" charset="0"/>
                <a:cs typeface="Times New Roman" pitchFamily="18" charset="0"/>
              </a:rPr>
              <a:t>last a </a:t>
            </a:r>
            <a:r>
              <a:rPr lang="en-US" sz="2400" dirty="0" smtClean="0">
                <a:latin typeface="Times New Roman" pitchFamily="18" charset="0"/>
                <a:cs typeface="Times New Roman" pitchFamily="18" charset="0"/>
              </a:rPr>
              <a:t>lifetime</a:t>
            </a:r>
          </a:p>
          <a:p>
            <a:r>
              <a:rPr lang="en-US" sz="2400" dirty="0">
                <a:latin typeface="Times New Roman" pitchFamily="18" charset="0"/>
                <a:cs typeface="Times New Roman" pitchFamily="18" charset="0"/>
              </a:rPr>
              <a:t>Vulnerabilities in biometric authentication software</a:t>
            </a:r>
          </a:p>
        </p:txBody>
      </p:sp>
    </p:spTree>
    <p:extLst>
      <p:ext uri="{BB962C8B-B14F-4D97-AF65-F5344CB8AC3E}">
        <p14:creationId xmlns="" xmlns:p14="http://schemas.microsoft.com/office/powerpoint/2010/main" val="880660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Hash Functions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562600"/>
          </a:xfrm>
        </p:spPr>
        <p:txBody>
          <a:bodyPr>
            <a:normAutofit/>
          </a:bodyPr>
          <a:lstStyle/>
          <a:p>
            <a:pPr algn="just"/>
            <a:r>
              <a:rPr lang="en-US" sz="2400" dirty="0">
                <a:latin typeface="Times New Roman" pitchFamily="18" charset="0"/>
                <a:cs typeface="Times New Roman" pitchFamily="18" charset="0"/>
              </a:rPr>
              <a:t>A hash function is a mathematical function that converts a numerical input value into another compressed numerical value. The input to the hash function is of arbitrary length but output is always of fixed length</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Values returned by a hash function are called message digest or simply hash values. The following picture illustrated hash function −</a:t>
            </a:r>
          </a:p>
        </p:txBody>
      </p:sp>
      <p:pic>
        <p:nvPicPr>
          <p:cNvPr id="512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438400" y="3429000"/>
            <a:ext cx="4838700" cy="3276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89500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81000"/>
            <a:ext cx="8568952" cy="6019800"/>
          </a:xfrm>
        </p:spPr>
        <p:txBody>
          <a:bodyPr>
            <a:noAutofit/>
          </a:bodyPr>
          <a:lstStyle/>
          <a:p>
            <a:pPr marL="0" indent="0">
              <a:buNone/>
            </a:pPr>
            <a:r>
              <a:rPr lang="en-US" sz="2400" b="1" dirty="0">
                <a:latin typeface="Times New Roman" pitchFamily="18" charset="0"/>
                <a:cs typeface="Times New Roman" pitchFamily="18" charset="0"/>
              </a:rPr>
              <a:t>Features of Hash Functions</a:t>
            </a:r>
          </a:p>
          <a:p>
            <a:pPr marL="457200" indent="-457200" algn="just">
              <a:buFont typeface="+mj-lt"/>
              <a:buAutoNum type="arabicPeriod"/>
            </a:pPr>
            <a:r>
              <a:rPr lang="en-US" sz="2400" dirty="0" smtClean="0">
                <a:latin typeface="Times New Roman" pitchFamily="18" charset="0"/>
                <a:cs typeface="Times New Roman" pitchFamily="18" charset="0"/>
              </a:rPr>
              <a:t>Fixed </a:t>
            </a:r>
            <a:r>
              <a:rPr lang="en-US" sz="2400" dirty="0">
                <a:latin typeface="Times New Roman" pitchFamily="18" charset="0"/>
                <a:cs typeface="Times New Roman" pitchFamily="18" charset="0"/>
              </a:rPr>
              <a:t>Length Output (Hash Value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Hash </a:t>
            </a:r>
            <a:r>
              <a:rPr lang="en-US" sz="2400" dirty="0">
                <a:latin typeface="Times New Roman" pitchFamily="18" charset="0"/>
                <a:cs typeface="Times New Roman" pitchFamily="18" charset="0"/>
              </a:rPr>
              <a:t>function coverts data of arbitrary length to a fixed length.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general, the hash is much smaller than the input data, hence hash functions are sometimes called compression functions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Since a hash is a smaller representation of a larger data, it is also referred to as a digest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Hash function with n bit output is referred to as an n-bit hash function. Popular hash functions generate values between 160 and 512 bits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2.  Efficiency of Operation</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Generally for any hash function h with input x, computation of h(x) is a fast operation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Computationally hash functions are much faster than a symmetric encryption.</a:t>
            </a:r>
          </a:p>
        </p:txBody>
      </p:sp>
    </p:spTree>
    <p:extLst>
      <p:ext uri="{BB962C8B-B14F-4D97-AF65-F5344CB8AC3E}">
        <p14:creationId xmlns="" xmlns:p14="http://schemas.microsoft.com/office/powerpoint/2010/main" val="1017561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4"/>
          </a:xfrm>
        </p:spPr>
        <p:txBody>
          <a:bodyPr>
            <a:normAutofit/>
          </a:bodyPr>
          <a:lstStyle/>
          <a:p>
            <a:pPr marL="0" indent="0">
              <a:buNone/>
            </a:pPr>
            <a:r>
              <a:rPr lang="en-US" sz="2400" dirty="0">
                <a:latin typeface="Times New Roman" pitchFamily="18" charset="0"/>
                <a:cs typeface="Times New Roman" pitchFamily="18" charset="0"/>
              </a:rPr>
              <a:t>Popular Hash </a:t>
            </a:r>
            <a:r>
              <a:rPr lang="en-US" sz="2400" dirty="0" smtClean="0">
                <a:latin typeface="Times New Roman" pitchFamily="18" charset="0"/>
                <a:cs typeface="Times New Roman" pitchFamily="18" charset="0"/>
              </a:rPr>
              <a:t>Functions</a:t>
            </a:r>
          </a:p>
          <a:p>
            <a:r>
              <a:rPr lang="en-US" sz="2400" dirty="0">
                <a:latin typeface="Times New Roman" pitchFamily="18" charset="0"/>
                <a:cs typeface="Times New Roman" pitchFamily="18" charset="0"/>
              </a:rPr>
              <a:t>Message Digest (MD</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Secure Hash Function (SHA</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RIPEMD (RACE Integrity Primitives Evaluation Message </a:t>
            </a:r>
            <a:r>
              <a:rPr lang="en-US" sz="2400" dirty="0" smtClean="0">
                <a:latin typeface="Times New Roman" pitchFamily="18" charset="0"/>
                <a:cs typeface="Times New Roman" pitchFamily="18" charset="0"/>
              </a:rPr>
              <a:t>Digest)</a:t>
            </a:r>
          </a:p>
          <a:p>
            <a:pPr marL="0" indent="0">
              <a:buNone/>
            </a:pPr>
            <a:endParaRPr lang="en-US" sz="2400" dirty="0" smtClean="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Applications of Hash Functions</a:t>
            </a:r>
          </a:p>
          <a:p>
            <a:pPr marL="0" indent="0">
              <a:buNone/>
            </a:pPr>
            <a:r>
              <a:rPr lang="en-US" sz="2400" dirty="0">
                <a:latin typeface="Times New Roman" pitchFamily="18" charset="0"/>
                <a:cs typeface="Times New Roman" pitchFamily="18" charset="0"/>
              </a:rPr>
              <a:t>There are two direct applications of hash function based on its cryptographic properties.</a:t>
            </a:r>
          </a:p>
          <a:p>
            <a:endParaRPr lang="en-US" sz="1050" dirty="0">
              <a:latin typeface="Times New Roman" pitchFamily="18" charset="0"/>
              <a:cs typeface="Times New Roman" pitchFamily="18" charset="0"/>
            </a:endParaRPr>
          </a:p>
          <a:p>
            <a:r>
              <a:rPr lang="en-US" sz="2400" dirty="0">
                <a:latin typeface="Times New Roman" pitchFamily="18" charset="0"/>
                <a:cs typeface="Times New Roman" pitchFamily="18" charset="0"/>
              </a:rPr>
              <a:t>Password </a:t>
            </a:r>
            <a:r>
              <a:rPr lang="en-US" sz="2400" dirty="0" smtClean="0">
                <a:latin typeface="Times New Roman" pitchFamily="18" charset="0"/>
                <a:cs typeface="Times New Roman" pitchFamily="18" charset="0"/>
              </a:rPr>
              <a:t>Storage</a:t>
            </a:r>
          </a:p>
          <a:p>
            <a:r>
              <a:rPr lang="en-US" sz="2400" dirty="0">
                <a:latin typeface="Times New Roman" pitchFamily="18" charset="0"/>
                <a:cs typeface="Times New Roman" pitchFamily="18" charset="0"/>
              </a:rPr>
              <a:t>Data Integrity Check</a:t>
            </a:r>
          </a:p>
        </p:txBody>
      </p:sp>
    </p:spTree>
    <p:extLst>
      <p:ext uri="{BB962C8B-B14F-4D97-AF65-F5344CB8AC3E}">
        <p14:creationId xmlns="" xmlns:p14="http://schemas.microsoft.com/office/powerpoint/2010/main" val="3021043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latin typeface="Times New Roman" pitchFamily="18" charset="0"/>
                <a:cs typeface="Times New Roman" pitchFamily="18" charset="0"/>
              </a:rPr>
              <a:t>SHA-1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363272" cy="5791200"/>
          </a:xfrm>
        </p:spPr>
        <p:txBody>
          <a:bodyPr>
            <a:noAutofit/>
          </a:bodyPr>
          <a:lstStyle/>
          <a:p>
            <a:pPr marL="0" indent="0" algn="just">
              <a:buNone/>
            </a:pPr>
            <a:r>
              <a:rPr lang="en-US" sz="2400" dirty="0">
                <a:latin typeface="Times New Roman" pitchFamily="18" charset="0"/>
                <a:cs typeface="Times New Roman" pitchFamily="18" charset="0"/>
              </a:rPr>
              <a:t>The Secure Hash Algorithm 1 (SHA-1) is a cryptographic computer security algorithm. It was created by the US National Security Agency in 1995, after the SHA-0 algorithm in 1993, and it is part of the Digital Signature Algorithm or the Digital Signature Standard </a:t>
            </a:r>
            <a:r>
              <a:rPr lang="en-US" sz="2400" dirty="0" smtClean="0">
                <a:latin typeface="Times New Roman" pitchFamily="18" charset="0"/>
                <a:cs typeface="Times New Roman" pitchFamily="18" charset="0"/>
              </a:rPr>
              <a:t>(DSS).</a:t>
            </a:r>
          </a:p>
          <a:p>
            <a:pPr marL="0" indent="0" algn="just">
              <a:buNone/>
            </a:pPr>
            <a:r>
              <a:rPr lang="en-US" sz="2400" dirty="0">
                <a:latin typeface="Times New Roman" pitchFamily="18" charset="0"/>
                <a:cs typeface="Times New Roman" pitchFamily="18" charset="0"/>
              </a:rPr>
              <a:t>SHA-1 produces a 160-bit hash value or message digests from the inputted </a:t>
            </a:r>
            <a:r>
              <a:rPr lang="en-US" sz="2400" dirty="0" smtClean="0">
                <a:latin typeface="Times New Roman" pitchFamily="18" charset="0"/>
                <a:cs typeface="Times New Roman" pitchFamily="18" charset="0"/>
              </a:rPr>
              <a:t>data. </a:t>
            </a:r>
            <a:r>
              <a:rPr lang="en-US" sz="2400" dirty="0">
                <a:latin typeface="Times New Roman" pitchFamily="18" charset="0"/>
                <a:cs typeface="Times New Roman" pitchFamily="18" charset="0"/>
              </a:rPr>
              <a:t>It uses 80 rounds of cryptographic operations to encrypt and secure a data object. Some of the protocols that use SHA-1 include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200" dirty="0">
                <a:latin typeface="Times New Roman" pitchFamily="18" charset="0"/>
                <a:cs typeface="Times New Roman" pitchFamily="18" charset="0"/>
              </a:rPr>
              <a:t>Transport Layer Security (TLS)</a:t>
            </a:r>
          </a:p>
          <a:p>
            <a:r>
              <a:rPr lang="en-US" sz="2200" dirty="0">
                <a:latin typeface="Times New Roman" pitchFamily="18" charset="0"/>
                <a:cs typeface="Times New Roman" pitchFamily="18" charset="0"/>
              </a:rPr>
              <a:t>Secure Sockets Layer (SSL)</a:t>
            </a:r>
          </a:p>
          <a:p>
            <a:r>
              <a:rPr lang="en-US" sz="2200" dirty="0">
                <a:latin typeface="Times New Roman" pitchFamily="18" charset="0"/>
                <a:cs typeface="Times New Roman" pitchFamily="18" charset="0"/>
              </a:rPr>
              <a:t>Pretty Good Privacy (PGP)</a:t>
            </a:r>
          </a:p>
          <a:p>
            <a:r>
              <a:rPr lang="en-US" sz="2200" dirty="0">
                <a:latin typeface="Times New Roman" pitchFamily="18" charset="0"/>
                <a:cs typeface="Times New Roman" pitchFamily="18" charset="0"/>
              </a:rPr>
              <a:t>Secure Shell (SSH)</a:t>
            </a:r>
          </a:p>
          <a:p>
            <a:r>
              <a:rPr lang="en-US" sz="2200" dirty="0">
                <a:latin typeface="Times New Roman" pitchFamily="18" charset="0"/>
                <a:cs typeface="Times New Roman" pitchFamily="18" charset="0"/>
              </a:rPr>
              <a:t>Secure/Multipurpose Internet Mail Extensions (S/MIME)</a:t>
            </a:r>
          </a:p>
          <a:p>
            <a:r>
              <a:rPr lang="en-US" sz="2200" dirty="0">
                <a:latin typeface="Times New Roman" pitchFamily="18" charset="0"/>
                <a:cs typeface="Times New Roman" pitchFamily="18" charset="0"/>
              </a:rPr>
              <a:t>Internet Protocol Security (</a:t>
            </a:r>
            <a:r>
              <a:rPr lang="en-US" sz="2200" dirty="0" err="1">
                <a:latin typeface="Times New Roman" pitchFamily="18" charset="0"/>
                <a:cs typeface="Times New Roman" pitchFamily="18" charset="0"/>
              </a:rPr>
              <a:t>IPSec</a:t>
            </a:r>
            <a:r>
              <a:rPr lang="en-US" sz="2200" dirty="0">
                <a:latin typeface="Times New Roman" pitchFamily="18" charset="0"/>
                <a:cs typeface="Times New Roman" pitchFamily="18" charset="0"/>
              </a:rPr>
              <a:t>)</a:t>
            </a:r>
          </a:p>
        </p:txBody>
      </p:sp>
    </p:spTree>
    <p:extLst>
      <p:ext uri="{BB962C8B-B14F-4D97-AF65-F5344CB8AC3E}">
        <p14:creationId xmlns="" xmlns:p14="http://schemas.microsoft.com/office/powerpoint/2010/main" val="3279240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404664"/>
            <a:ext cx="8001000" cy="60723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75726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8229600" cy="1143000"/>
          </a:xfrm>
        </p:spPr>
        <p:txBody>
          <a:bodyPr/>
          <a:lstStyle/>
          <a:p>
            <a:r>
              <a:rPr lang="en-US" b="1" dirty="0" smtClean="0">
                <a:latin typeface="Times New Roman" pitchFamily="18" charset="0"/>
                <a:cs typeface="Times New Roman" pitchFamily="18" charset="0"/>
              </a:rPr>
              <a:t>UNIT-III</a:t>
            </a:r>
            <a:endParaRPr lang="en-US"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165452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 y="457200"/>
            <a:ext cx="8534400" cy="6248400"/>
          </a:xfrm>
          <a:prstGeom prst="rect">
            <a:avLst/>
          </a:prstGeom>
          <a:solidFill>
            <a:schemeClr val="bg1"/>
          </a:solidFill>
          <a:ln>
            <a:noFill/>
          </a:ln>
          <a:effectLst/>
        </p:spPr>
      </p:pic>
    </p:spTree>
    <p:extLst>
      <p:ext uri="{BB962C8B-B14F-4D97-AF65-F5344CB8AC3E}">
        <p14:creationId xmlns="" xmlns:p14="http://schemas.microsoft.com/office/powerpoint/2010/main" val="2029735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228600"/>
            <a:ext cx="8077200" cy="6248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67253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42"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457200"/>
            <a:ext cx="7924800" cy="609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76175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Times New Roman" pitchFamily="18" charset="0"/>
                <a:cs typeface="Times New Roman" pitchFamily="18" charset="0"/>
              </a:rPr>
              <a:t>System Security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219200"/>
            <a:ext cx="8229600" cy="5638800"/>
          </a:xfrm>
        </p:spPr>
        <p:txBody>
          <a:bodyPr>
            <a:normAutofit fontScale="47500" lnSpcReduction="20000"/>
          </a:bodyPr>
          <a:lstStyle/>
          <a:p>
            <a:pPr marL="0" indent="0" algn="ctr">
              <a:buNone/>
            </a:pPr>
            <a:r>
              <a:rPr lang="en-US" sz="7600" dirty="0" smtClean="0">
                <a:latin typeface="Times New Roman" pitchFamily="18" charset="0"/>
                <a:cs typeface="Times New Roman" pitchFamily="18" charset="0"/>
              </a:rPr>
              <a:t>Intruders and Types of Intruders</a:t>
            </a:r>
          </a:p>
          <a:p>
            <a:pPr marL="0" indent="0" algn="ctr">
              <a:buNone/>
            </a:pPr>
            <a:endParaRPr lang="en-US" sz="2100" dirty="0" smtClean="0">
              <a:latin typeface="Times New Roman" pitchFamily="18" charset="0"/>
              <a:cs typeface="Times New Roman" pitchFamily="18" charset="0"/>
            </a:endParaRPr>
          </a:p>
          <a:p>
            <a:pPr marL="0" indent="0" algn="just">
              <a:buNone/>
            </a:pPr>
            <a:r>
              <a:rPr lang="en-US" sz="5100" dirty="0">
                <a:latin typeface="Times New Roman" pitchFamily="18" charset="0"/>
                <a:cs typeface="Times New Roman" pitchFamily="18" charset="0"/>
              </a:rPr>
              <a:t>One of the two most publicized threats to security is the intruder (the other </a:t>
            </a:r>
            <a:r>
              <a:rPr lang="en-US" sz="5100" dirty="0" smtClean="0">
                <a:latin typeface="Times New Roman" pitchFamily="18" charset="0"/>
                <a:cs typeface="Times New Roman" pitchFamily="18" charset="0"/>
              </a:rPr>
              <a:t>is viruses</a:t>
            </a:r>
            <a:r>
              <a:rPr lang="en-US" sz="5100" dirty="0">
                <a:latin typeface="Times New Roman" pitchFamily="18" charset="0"/>
                <a:cs typeface="Times New Roman" pitchFamily="18" charset="0"/>
              </a:rPr>
              <a:t>), often referred to as a hacker or cracker. In an important early study </a:t>
            </a:r>
            <a:r>
              <a:rPr lang="en-US" sz="5100" dirty="0" smtClean="0">
                <a:latin typeface="Times New Roman" pitchFamily="18" charset="0"/>
                <a:cs typeface="Times New Roman" pitchFamily="18" charset="0"/>
              </a:rPr>
              <a:t>of intrusion</a:t>
            </a:r>
            <a:r>
              <a:rPr lang="en-US" sz="5100" dirty="0">
                <a:latin typeface="Times New Roman" pitchFamily="18" charset="0"/>
                <a:cs typeface="Times New Roman" pitchFamily="18" charset="0"/>
              </a:rPr>
              <a:t>, Anderson [ANDE80] identified three classes of intruders</a:t>
            </a:r>
            <a:r>
              <a:rPr lang="en-US" sz="5100" dirty="0" smtClean="0">
                <a:latin typeface="Times New Roman" pitchFamily="18" charset="0"/>
                <a:cs typeface="Times New Roman" pitchFamily="18" charset="0"/>
              </a:rPr>
              <a:t>:</a:t>
            </a:r>
          </a:p>
          <a:p>
            <a:pPr marL="0" indent="0" algn="just">
              <a:buNone/>
            </a:pPr>
            <a:endParaRPr lang="en-US" sz="2100" dirty="0">
              <a:latin typeface="Times New Roman" pitchFamily="18" charset="0"/>
              <a:cs typeface="Times New Roman" pitchFamily="18" charset="0"/>
            </a:endParaRPr>
          </a:p>
          <a:p>
            <a:pPr marL="0" indent="0" algn="just">
              <a:buNone/>
            </a:pPr>
            <a:r>
              <a:rPr lang="en-US" sz="5100" dirty="0">
                <a:latin typeface="Times New Roman" pitchFamily="18" charset="0"/>
                <a:cs typeface="Times New Roman" pitchFamily="18" charset="0"/>
              </a:rPr>
              <a:t>• Masquerader: An individual who is not authorized to use the computer </a:t>
            </a:r>
            <a:r>
              <a:rPr lang="en-US" sz="5100" dirty="0" smtClean="0">
                <a:latin typeface="Times New Roman" pitchFamily="18" charset="0"/>
                <a:cs typeface="Times New Roman" pitchFamily="18" charset="0"/>
              </a:rPr>
              <a:t>and who </a:t>
            </a:r>
            <a:r>
              <a:rPr lang="en-US" sz="5100" dirty="0">
                <a:latin typeface="Times New Roman" pitchFamily="18" charset="0"/>
                <a:cs typeface="Times New Roman" pitchFamily="18" charset="0"/>
              </a:rPr>
              <a:t>penetrates a system’s access controls to exploit a legitimate user’s account</a:t>
            </a:r>
          </a:p>
          <a:p>
            <a:pPr marL="0" indent="0" algn="just">
              <a:buNone/>
            </a:pPr>
            <a:r>
              <a:rPr lang="en-US" sz="5100" dirty="0">
                <a:latin typeface="Times New Roman" pitchFamily="18" charset="0"/>
                <a:cs typeface="Times New Roman" pitchFamily="18" charset="0"/>
              </a:rPr>
              <a:t>• Misfeasor: A legitimate user who accesses data, programs, or resources </a:t>
            </a:r>
            <a:r>
              <a:rPr lang="en-US" sz="5100" dirty="0" smtClean="0">
                <a:latin typeface="Times New Roman" pitchFamily="18" charset="0"/>
                <a:cs typeface="Times New Roman" pitchFamily="18" charset="0"/>
              </a:rPr>
              <a:t>for which </a:t>
            </a:r>
            <a:r>
              <a:rPr lang="en-US" sz="5100" dirty="0">
                <a:latin typeface="Times New Roman" pitchFamily="18" charset="0"/>
                <a:cs typeface="Times New Roman" pitchFamily="18" charset="0"/>
              </a:rPr>
              <a:t>such access is not authorized, or who is authorized for such access </a:t>
            </a:r>
            <a:r>
              <a:rPr lang="en-US" sz="5100" dirty="0" smtClean="0">
                <a:latin typeface="Times New Roman" pitchFamily="18" charset="0"/>
                <a:cs typeface="Times New Roman" pitchFamily="18" charset="0"/>
              </a:rPr>
              <a:t>but misuses </a:t>
            </a:r>
            <a:r>
              <a:rPr lang="en-US" sz="5100" dirty="0">
                <a:latin typeface="Times New Roman" pitchFamily="18" charset="0"/>
                <a:cs typeface="Times New Roman" pitchFamily="18" charset="0"/>
              </a:rPr>
              <a:t>his or her </a:t>
            </a:r>
            <a:r>
              <a:rPr lang="en-US" sz="5100" dirty="0" smtClean="0">
                <a:latin typeface="Times New Roman" pitchFamily="18" charset="0"/>
                <a:cs typeface="Times New Roman" pitchFamily="18" charset="0"/>
              </a:rPr>
              <a:t>privileges</a:t>
            </a:r>
          </a:p>
          <a:p>
            <a:pPr marL="0" indent="0" algn="just">
              <a:buNone/>
            </a:pPr>
            <a:r>
              <a:rPr lang="en-US" sz="5100" dirty="0">
                <a:latin typeface="Times New Roman" pitchFamily="18" charset="0"/>
                <a:cs typeface="Times New Roman" pitchFamily="18" charset="0"/>
              </a:rPr>
              <a:t>• Clandestine user: An individual who seizes supervisory control of the </a:t>
            </a:r>
            <a:r>
              <a:rPr lang="en-US" sz="5100" dirty="0" smtClean="0">
                <a:latin typeface="Times New Roman" pitchFamily="18" charset="0"/>
                <a:cs typeface="Times New Roman" pitchFamily="18" charset="0"/>
              </a:rPr>
              <a:t>system and </a:t>
            </a:r>
            <a:r>
              <a:rPr lang="en-US" sz="5100" dirty="0">
                <a:latin typeface="Times New Roman" pitchFamily="18" charset="0"/>
                <a:cs typeface="Times New Roman" pitchFamily="18" charset="0"/>
              </a:rPr>
              <a:t>uses this control to evade auditing and access controls or to suppress </a:t>
            </a:r>
            <a:r>
              <a:rPr lang="en-US" sz="5100" dirty="0" smtClean="0">
                <a:latin typeface="Times New Roman" pitchFamily="18" charset="0"/>
                <a:cs typeface="Times New Roman" pitchFamily="18" charset="0"/>
              </a:rPr>
              <a:t>audit collection</a:t>
            </a:r>
            <a:endParaRPr lang="en-US" sz="5100" dirty="0">
              <a:latin typeface="Times New Roman" pitchFamily="18" charset="0"/>
              <a:cs typeface="Times New Roman" pitchFamily="18" charset="0"/>
            </a:endParaRPr>
          </a:p>
          <a:p>
            <a:pPr marL="0" indent="0">
              <a:buNone/>
            </a:pPr>
            <a:endParaRPr lang="en-US" sz="51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56897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buNone/>
            </a:pPr>
            <a:r>
              <a:rPr lang="en-US" sz="2400" dirty="0">
                <a:latin typeface="Times New Roman" pitchFamily="18" charset="0"/>
                <a:cs typeface="Times New Roman" pitchFamily="18" charset="0"/>
              </a:rPr>
              <a:t>Mechanisms Used</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Prevention:  isolate from network, strict authentication measures, encryption</a:t>
            </a:r>
          </a:p>
          <a:p>
            <a:r>
              <a:rPr lang="en-US" sz="2400" dirty="0">
                <a:latin typeface="Times New Roman" pitchFamily="18" charset="0"/>
                <a:cs typeface="Times New Roman" pitchFamily="18" charset="0"/>
              </a:rPr>
              <a:t>Preemption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do unto others before they do unto you”</a:t>
            </a:r>
          </a:p>
          <a:p>
            <a:r>
              <a:rPr lang="en-US" sz="2400" dirty="0">
                <a:latin typeface="Times New Roman" pitchFamily="18" charset="0"/>
                <a:cs typeface="Times New Roman" pitchFamily="18" charset="0"/>
              </a:rPr>
              <a:t>Deterrence: dire warnings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“we have a bomb too.”</a:t>
            </a:r>
          </a:p>
          <a:p>
            <a:r>
              <a:rPr lang="en-US" sz="2400" dirty="0">
                <a:latin typeface="Times New Roman" pitchFamily="18" charset="0"/>
                <a:cs typeface="Times New Roman" pitchFamily="18" charset="0"/>
              </a:rPr>
              <a:t>Deflection: diversionary techniques to lure away</a:t>
            </a:r>
          </a:p>
          <a:p>
            <a:r>
              <a:rPr lang="en-US" sz="2400" dirty="0">
                <a:latin typeface="Times New Roman" pitchFamily="18" charset="0"/>
                <a:cs typeface="Times New Roman" pitchFamily="18" charset="0"/>
              </a:rPr>
              <a:t>Detection</a:t>
            </a:r>
          </a:p>
          <a:p>
            <a:r>
              <a:rPr lang="en-US" sz="2400" dirty="0">
                <a:latin typeface="Times New Roman" pitchFamily="18" charset="0"/>
                <a:cs typeface="Times New Roman" pitchFamily="18" charset="0"/>
              </a:rPr>
              <a:t>Counter </a:t>
            </a:r>
            <a:r>
              <a:rPr lang="en-US" sz="2400" dirty="0" smtClean="0">
                <a:latin typeface="Times New Roman" pitchFamily="18" charset="0"/>
                <a:cs typeface="Times New Roman" pitchFamily="18" charset="0"/>
              </a:rPr>
              <a:t>attacks</a:t>
            </a:r>
          </a:p>
          <a:p>
            <a:pPr marL="0" indent="0">
              <a:buNone/>
            </a:pPr>
            <a:r>
              <a:rPr lang="en-US" sz="2400" dirty="0">
                <a:latin typeface="Times New Roman" pitchFamily="18" charset="0"/>
                <a:cs typeface="Times New Roman" pitchFamily="18" charset="0"/>
              </a:rPr>
              <a:t>The two principal </a:t>
            </a:r>
            <a:r>
              <a:rPr lang="en-US" sz="2400" dirty="0" smtClean="0">
                <a:latin typeface="Times New Roman" pitchFamily="18" charset="0"/>
                <a:cs typeface="Times New Roman" pitchFamily="18" charset="0"/>
              </a:rPr>
              <a:t>counter-measures</a:t>
            </a:r>
          </a:p>
          <a:p>
            <a:r>
              <a:rPr lang="en-US" sz="2400" dirty="0">
                <a:latin typeface="Times New Roman" pitchFamily="18" charset="0"/>
                <a:cs typeface="Times New Roman" pitchFamily="18" charset="0"/>
              </a:rPr>
              <a:t>Detection : is concerned with learning of an attack, either before or after its success.</a:t>
            </a:r>
          </a:p>
          <a:p>
            <a:r>
              <a:rPr lang="en-US" sz="2400" dirty="0">
                <a:latin typeface="Times New Roman" pitchFamily="18" charset="0"/>
                <a:cs typeface="Times New Roman" pitchFamily="18" charset="0"/>
              </a:rPr>
              <a:t>Prevention : s a challenging security </a:t>
            </a:r>
            <a:r>
              <a:rPr lang="en-US" sz="2400" dirty="0" smtClean="0">
                <a:latin typeface="Times New Roman" pitchFamily="18" charset="0"/>
                <a:cs typeface="Times New Roman" pitchFamily="18" charset="0"/>
              </a:rPr>
              <a:t>goal.</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4825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Viruses and virus Types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458200" cy="5638800"/>
          </a:xfrm>
        </p:spPr>
        <p:txBody>
          <a:bodyPr>
            <a:normAutofit fontScale="47500" lnSpcReduction="20000"/>
          </a:bodyPr>
          <a:lstStyle/>
          <a:p>
            <a:pPr marL="0" indent="0" algn="just">
              <a:buNone/>
            </a:pPr>
            <a:r>
              <a:rPr lang="en-US" dirty="0"/>
              <a:t> </a:t>
            </a:r>
            <a:r>
              <a:rPr lang="en-US" sz="5100" dirty="0">
                <a:latin typeface="Times New Roman" pitchFamily="18" charset="0"/>
                <a:cs typeface="Times New Roman" pitchFamily="18" charset="0"/>
              </a:rPr>
              <a:t>A virus is a fragment of code embedded in a legitimate program. Virus are self-replicating and are designed to infect other programs. They can wreak havoc in a system by modifying or destroying files causing system crashes and program malfunctions</a:t>
            </a:r>
            <a:r>
              <a:rPr lang="en-US" sz="5100" dirty="0" smtClean="0">
                <a:latin typeface="Times New Roman" pitchFamily="18" charset="0"/>
                <a:cs typeface="Times New Roman" pitchFamily="18" charset="0"/>
              </a:rPr>
              <a:t>.</a:t>
            </a:r>
          </a:p>
          <a:p>
            <a:pPr marL="0" indent="0" algn="just">
              <a:buNone/>
            </a:pPr>
            <a:endParaRPr lang="en-US" sz="2100" dirty="0" smtClean="0">
              <a:latin typeface="Times New Roman" pitchFamily="18" charset="0"/>
              <a:cs typeface="Times New Roman" pitchFamily="18" charset="0"/>
            </a:endParaRPr>
          </a:p>
          <a:p>
            <a:pPr marL="0" indent="0" algn="just">
              <a:buNone/>
            </a:pPr>
            <a:r>
              <a:rPr lang="en-US" sz="5100" dirty="0" smtClean="0">
                <a:latin typeface="Times New Roman" pitchFamily="18" charset="0"/>
                <a:cs typeface="Times New Roman" pitchFamily="18" charset="0"/>
              </a:rPr>
              <a:t>.Different </a:t>
            </a:r>
            <a:r>
              <a:rPr lang="en-US" sz="5100" dirty="0">
                <a:latin typeface="Times New Roman" pitchFamily="18" charset="0"/>
                <a:cs typeface="Times New Roman" pitchFamily="18" charset="0"/>
              </a:rPr>
              <a:t>Virus Expressions</a:t>
            </a:r>
          </a:p>
          <a:p>
            <a:pPr algn="just"/>
            <a:r>
              <a:rPr lang="en-US" sz="5100" b="1" dirty="0">
                <a:latin typeface="Times New Roman" pitchFamily="18" charset="0"/>
                <a:cs typeface="Times New Roman" pitchFamily="18" charset="0"/>
              </a:rPr>
              <a:t>Virus</a:t>
            </a:r>
          </a:p>
          <a:p>
            <a:pPr marL="0" indent="0" algn="just">
              <a:buNone/>
            </a:pPr>
            <a:r>
              <a:rPr lang="en-US" sz="5100" dirty="0">
                <a:latin typeface="Times New Roman" pitchFamily="18" charset="0"/>
                <a:cs typeface="Times New Roman" pitchFamily="18" charset="0"/>
              </a:rPr>
              <a:t>A computer virus is a piece of software that can 'infect' a computer, install itself and copy itself to other computers, without the users knowledge or permission. It usually attaches itself to other computer programs, data files, or the boot sector of a Hard drive</a:t>
            </a:r>
            <a:r>
              <a:rPr lang="en-US" sz="5100" dirty="0" smtClean="0">
                <a:latin typeface="Times New Roman" pitchFamily="18" charset="0"/>
                <a:cs typeface="Times New Roman" pitchFamily="18" charset="0"/>
              </a:rPr>
              <a:t>.</a:t>
            </a:r>
          </a:p>
          <a:p>
            <a:pPr marL="0" indent="0" algn="just">
              <a:buNone/>
            </a:pPr>
            <a:endParaRPr lang="en-US" sz="2100" dirty="0">
              <a:latin typeface="Times New Roman" pitchFamily="18" charset="0"/>
              <a:cs typeface="Times New Roman" pitchFamily="18" charset="0"/>
            </a:endParaRPr>
          </a:p>
          <a:p>
            <a:pPr algn="just"/>
            <a:r>
              <a:rPr lang="en-US" sz="5100" b="1" dirty="0">
                <a:latin typeface="Times New Roman" pitchFamily="18" charset="0"/>
                <a:cs typeface="Times New Roman" pitchFamily="18" charset="0"/>
              </a:rPr>
              <a:t>Malware</a:t>
            </a:r>
          </a:p>
          <a:p>
            <a:pPr marL="0" indent="0" algn="just">
              <a:buNone/>
            </a:pPr>
            <a:r>
              <a:rPr lang="en-US" sz="5100" dirty="0">
                <a:latin typeface="Times New Roman" pitchFamily="18" charset="0"/>
                <a:cs typeface="Times New Roman" pitchFamily="18" charset="0"/>
              </a:rPr>
              <a:t>Malware is short for malicious software. Malware is the name that is given to any type of software that could harm a computer system, interfere with and gather a user's data, or make the computer perform actions without the owner's knowledge or permission.</a:t>
            </a:r>
          </a:p>
          <a:p>
            <a:pPr algn="just"/>
            <a:endParaRPr lang="en-US" sz="5100" dirty="0">
              <a:latin typeface="Times New Roman" pitchFamily="18" charset="0"/>
              <a:cs typeface="Times New Roman" pitchFamily="18" charset="0"/>
            </a:endParaRPr>
          </a:p>
          <a:p>
            <a:endParaRPr lang="en-US" dirty="0"/>
          </a:p>
        </p:txBody>
      </p:sp>
    </p:spTree>
    <p:extLst>
      <p:ext uri="{BB962C8B-B14F-4D97-AF65-F5344CB8AC3E}">
        <p14:creationId xmlns="" xmlns:p14="http://schemas.microsoft.com/office/powerpoint/2010/main" val="1192335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4"/>
          </a:xfrm>
        </p:spPr>
        <p:txBody>
          <a:bodyPr>
            <a:noAutofit/>
          </a:bodyPr>
          <a:lstStyle/>
          <a:p>
            <a:r>
              <a:rPr lang="en-US" sz="2400" b="1" dirty="0">
                <a:latin typeface="Times New Roman" pitchFamily="18" charset="0"/>
                <a:cs typeface="Times New Roman" pitchFamily="18" charset="0"/>
              </a:rPr>
              <a:t>Trojan horse</a:t>
            </a:r>
          </a:p>
          <a:p>
            <a:pPr marL="0" indent="0">
              <a:buNone/>
            </a:pPr>
            <a:r>
              <a:rPr lang="en-US" sz="2400" dirty="0">
                <a:latin typeface="Times New Roman" pitchFamily="18" charset="0"/>
                <a:cs typeface="Times New Roman" pitchFamily="18" charset="0"/>
              </a:rPr>
              <a:t>A type of malware that uses malicious code to install software that seems ok, but is hidden to create back doors into a system. This typically causes loss or theft of data from an external source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Worm</a:t>
            </a:r>
          </a:p>
          <a:p>
            <a:pPr marL="0" indent="0">
              <a:buNone/>
            </a:pPr>
            <a:r>
              <a:rPr lang="en-US" sz="2400" dirty="0">
                <a:latin typeface="Times New Roman" pitchFamily="18" charset="0"/>
                <a:cs typeface="Times New Roman" pitchFamily="18" charset="0"/>
              </a:rPr>
              <a:t>Unlike a virus, a worm, is a standalone piece of malicious software that replicates itself in order to spread to other computers. It often uses a computer network to spread itself, relying on security flaws on the target system to allow access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Spyware</a:t>
            </a:r>
          </a:p>
          <a:p>
            <a:pPr marL="0" indent="0">
              <a:buNone/>
            </a:pPr>
            <a:r>
              <a:rPr lang="en-US" sz="2400" dirty="0">
                <a:latin typeface="Times New Roman" pitchFamily="18" charset="0"/>
                <a:cs typeface="Times New Roman" pitchFamily="18" charset="0"/>
              </a:rPr>
              <a:t>Spyware is software that aids in gathering information about a person or organization without their knowledge. Spyware can monitor and log the activity that is performed on a target system, like log key strokes, or gather credit card and other information.</a:t>
            </a:r>
          </a:p>
        </p:txBody>
      </p:sp>
    </p:spTree>
    <p:extLst>
      <p:ext uri="{BB962C8B-B14F-4D97-AF65-F5344CB8AC3E}">
        <p14:creationId xmlns="" xmlns:p14="http://schemas.microsoft.com/office/powerpoint/2010/main" val="496413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0598"/>
          </a:xfrm>
        </p:spPr>
        <p:txBody>
          <a:bodyPr>
            <a:normAutofit fontScale="90000"/>
          </a:bodyPr>
          <a:lstStyle/>
          <a:p>
            <a:r>
              <a:rPr lang="en-US" dirty="0" smtClean="0">
                <a:latin typeface="Times New Roman" pitchFamily="18" charset="0"/>
                <a:cs typeface="Times New Roman" pitchFamily="18" charset="0"/>
              </a:rPr>
              <a:t>Related Threats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075240" cy="4906963"/>
          </a:xfrm>
        </p:spPr>
        <p:txBody>
          <a:bodyPr>
            <a:normAutofit/>
          </a:bodyPr>
          <a:lstStyle/>
          <a:p>
            <a:pPr algn="just"/>
            <a:r>
              <a:rPr lang="en-US" sz="2400" dirty="0" smtClean="0">
                <a:latin typeface="Times New Roman" pitchFamily="18" charset="0"/>
                <a:cs typeface="Times New Roman" pitchFamily="18" charset="0"/>
              </a:rPr>
              <a:t>Threats </a:t>
            </a:r>
            <a:r>
              <a:rPr lang="en-US" sz="2400" dirty="0">
                <a:latin typeface="Times New Roman" pitchFamily="18" charset="0"/>
                <a:cs typeface="Times New Roman" pitchFamily="18" charset="0"/>
              </a:rPr>
              <a:t>to Information Security. In Information Security threats can be many like Software attacks, theft of intellectual property, identity theft, theft of equipment or information, sabotage, and information </a:t>
            </a:r>
            <a:r>
              <a:rPr lang="en-US" sz="2400" dirty="0" smtClean="0">
                <a:latin typeface="Times New Roman" pitchFamily="18" charset="0"/>
                <a:cs typeface="Times New Roman" pitchFamily="18" charset="0"/>
              </a:rPr>
              <a:t>extortion.</a:t>
            </a:r>
          </a:p>
          <a:p>
            <a:pPr algn="just"/>
            <a:r>
              <a:rPr lang="en-US" sz="2400" dirty="0">
                <a:latin typeface="Times New Roman" pitchFamily="18" charset="0"/>
                <a:cs typeface="Times New Roman" pitchFamily="18" charset="0"/>
              </a:rPr>
              <a:t>Threat can be anything that can take advantage of a vulnerability to breach security and negatively alter, erase, harm object or objects of interest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Software attacks means attack by Viruses, Worms, Trojan Horses etc. Many users believe that malware, virus, worms, bots are all same things. But they are not same, only similarity is that they all are malicious software that behave differently.</a:t>
            </a:r>
          </a:p>
          <a:p>
            <a:pPr algn="just"/>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62373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2400" dirty="0">
                <a:latin typeface="Times New Roman" pitchFamily="18" charset="0"/>
                <a:cs typeface="Times New Roman" pitchFamily="18" charset="0"/>
              </a:rPr>
              <a:t>Malware is a combination of 2 terms- Malicious and Software. So Malware basically means malicious software that can be an intrusive program code or a anything that is designed to perform malicious operations on system. Malware can be divided in 2 categories:</a:t>
            </a:r>
          </a:p>
          <a:p>
            <a:pPr algn="just"/>
            <a:r>
              <a:rPr lang="en-US" sz="2400" dirty="0" smtClean="0">
                <a:latin typeface="Times New Roman" pitchFamily="18" charset="0"/>
                <a:cs typeface="Times New Roman" pitchFamily="18" charset="0"/>
              </a:rPr>
              <a:t>Infection </a:t>
            </a:r>
            <a:r>
              <a:rPr lang="en-US" sz="2400" dirty="0">
                <a:latin typeface="Times New Roman" pitchFamily="18" charset="0"/>
                <a:cs typeface="Times New Roman" pitchFamily="18" charset="0"/>
              </a:rPr>
              <a:t>Methods</a:t>
            </a:r>
          </a:p>
          <a:p>
            <a:pPr algn="just"/>
            <a:r>
              <a:rPr lang="en-US" sz="2400" dirty="0">
                <a:latin typeface="Times New Roman" pitchFamily="18" charset="0"/>
                <a:cs typeface="Times New Roman" pitchFamily="18" charset="0"/>
              </a:rPr>
              <a:t>Malware </a:t>
            </a:r>
            <a:r>
              <a:rPr lang="en-US" sz="2400" dirty="0" smtClean="0">
                <a:latin typeface="Times New Roman" pitchFamily="18" charset="0"/>
                <a:cs typeface="Times New Roman" pitchFamily="18" charset="0"/>
              </a:rPr>
              <a:t>Actions</a:t>
            </a:r>
          </a:p>
          <a:p>
            <a:pPr marL="0" indent="0" algn="just">
              <a:buNone/>
            </a:pPr>
            <a:r>
              <a:rPr lang="en-US" sz="2400" dirty="0">
                <a:latin typeface="Times New Roman" pitchFamily="18" charset="0"/>
                <a:cs typeface="Times New Roman" pitchFamily="18" charset="0"/>
              </a:rPr>
              <a:t>Malware on the basis of Infection Method are following</a:t>
            </a:r>
            <a:r>
              <a:rPr lang="en-US" sz="2400" dirty="0" smtClean="0">
                <a:latin typeface="Times New Roman" pitchFamily="18" charset="0"/>
                <a:cs typeface="Times New Roman" pitchFamily="18" charset="0"/>
              </a:rPr>
              <a:t>:</a:t>
            </a:r>
          </a:p>
          <a:p>
            <a:pPr marL="0" indent="0" algn="just">
              <a:buNone/>
            </a:pPr>
            <a:r>
              <a:rPr lang="en-US" sz="2400" dirty="0" smtClean="0">
                <a:latin typeface="Times New Roman" pitchFamily="18" charset="0"/>
                <a:cs typeface="Times New Roman" pitchFamily="18" charset="0"/>
              </a:rPr>
              <a:t>   Virus, Worms, Trojan, Bots. </a:t>
            </a:r>
          </a:p>
          <a:p>
            <a:pPr marL="0" indent="0" algn="just">
              <a:buNone/>
            </a:pPr>
            <a:r>
              <a:rPr lang="en-US" sz="2400" dirty="0">
                <a:latin typeface="Times New Roman" pitchFamily="18" charset="0"/>
                <a:cs typeface="Times New Roman" pitchFamily="18" charset="0"/>
              </a:rPr>
              <a:t>Malware on the basis of Actions</a:t>
            </a:r>
            <a:r>
              <a:rPr lang="en-US" sz="2400" dirty="0" smtClean="0">
                <a:latin typeface="Times New Roman" pitchFamily="18" charset="0"/>
                <a:cs typeface="Times New Roman" pitchFamily="18" charset="0"/>
              </a:rPr>
              <a:t>:</a:t>
            </a:r>
          </a:p>
          <a:p>
            <a:pPr marL="0" indent="0" algn="just">
              <a:buNone/>
            </a:pPr>
            <a:r>
              <a:rPr lang="en-US" sz="2400" dirty="0">
                <a:latin typeface="Times New Roman" pitchFamily="18" charset="0"/>
                <a:cs typeface="Times New Roman" pitchFamily="18" charset="0"/>
              </a:rPr>
              <a:t>    Adware,  Spyware, </a:t>
            </a:r>
            <a:r>
              <a:rPr lang="en-US" sz="2400" dirty="0" err="1" smtClean="0">
                <a:latin typeface="Times New Roman" pitchFamily="18" charset="0"/>
                <a:cs typeface="Times New Roman" pitchFamily="18" charset="0"/>
              </a:rPr>
              <a:t>Ransomware</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Scareware</a:t>
            </a:r>
            <a:r>
              <a:rPr lang="en-US" sz="2400" dirty="0">
                <a:latin typeface="Times New Roman" pitchFamily="18" charset="0"/>
                <a:cs typeface="Times New Roman" pitchFamily="18" charset="0"/>
              </a:rPr>
              <a:t>, Zombies</a:t>
            </a:r>
            <a:r>
              <a:rPr lang="en-US" sz="2400" dirty="0" smtClean="0">
                <a:latin typeface="Times New Roman" pitchFamily="18" charset="0"/>
                <a:cs typeface="Times New Roman" pitchFamily="18" charset="0"/>
              </a:rPr>
              <a:t>, </a:t>
            </a:r>
          </a:p>
          <a:p>
            <a:pPr marL="0" indent="0" algn="just">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Rootkits   </a:t>
            </a:r>
            <a:r>
              <a:rPr lang="en-US" sz="2400" dirty="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663572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229600" cy="1152128"/>
          </a:xfrm>
        </p:spPr>
        <p:txBody>
          <a:bodyPr>
            <a:normAutofit/>
          </a:bodyPr>
          <a:lstStyle/>
          <a:p>
            <a:r>
              <a:rPr lang="en-US" sz="3600" dirty="0" smtClean="0">
                <a:latin typeface="Times New Roman" pitchFamily="18" charset="0"/>
                <a:cs typeface="Times New Roman" pitchFamily="18" charset="0"/>
              </a:rPr>
              <a:t>Introduction to Trusted Systems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983163"/>
          </a:xfrm>
        </p:spPr>
        <p:txBody>
          <a:bodyPr/>
          <a:lstStyle/>
          <a:p>
            <a:pPr algn="just"/>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trusted system is a system that is relied upon to a specified extent to enforce a specified security policy. This is equivalent to saying that a trusted system is one whose failure would break a security </a:t>
            </a:r>
            <a:r>
              <a:rPr lang="en-US" sz="2400" dirty="0" smtClean="0">
                <a:latin typeface="Times New Roman" pitchFamily="18" charset="0"/>
                <a:cs typeface="Times New Roman" pitchFamily="18" charset="0"/>
              </a:rPr>
              <a:t>policy. </a:t>
            </a:r>
          </a:p>
          <a:p>
            <a:pPr algn="just"/>
            <a:r>
              <a:rPr lang="en-US" sz="2400" dirty="0">
                <a:latin typeface="Times New Roman" pitchFamily="18" charset="0"/>
                <a:cs typeface="Times New Roman" pitchFamily="18" charset="0"/>
              </a:rPr>
              <a:t>Trusted system can also be seen as level base security system where protection is provided and handled according to different levels. This is commonly found in military, where information is categorized as unclassified(U), confidential(C), Secret(S), Top secret(TS) and beyond. These also enforces the policies of No-read up and No-write down</a:t>
            </a:r>
            <a:r>
              <a:rPr lang="en-US" sz="2400" dirty="0" smtClean="0">
                <a:latin typeface="Times New Roman" pitchFamily="18" charset="0"/>
                <a:cs typeface="Times New Roman" pitchFamily="18" charset="0"/>
              </a:rPr>
              <a:t>.</a:t>
            </a:r>
          </a:p>
          <a:p>
            <a:pPr>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657426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r>
              <a:rPr lang="en-US" sz="3600" b="1" dirty="0" smtClean="0">
                <a:latin typeface="Times New Roman" pitchFamily="18" charset="0"/>
                <a:cs typeface="Times New Roman" pitchFamily="18" charset="0"/>
              </a:rPr>
              <a:t>User Authentication Mechanisms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334000"/>
          </a:xfrm>
        </p:spPr>
        <p:txBody>
          <a:bodyPr>
            <a:normAutofit fontScale="92500" lnSpcReduction="10000"/>
          </a:bodyPr>
          <a:lstStyle/>
          <a:p>
            <a:pPr marL="0" indent="0" algn="ctr">
              <a:buNone/>
            </a:pPr>
            <a:r>
              <a:rPr lang="en-US" sz="3600" b="1" dirty="0" smtClean="0">
                <a:latin typeface="Times New Roman" pitchFamily="18" charset="0"/>
                <a:cs typeface="Times New Roman" pitchFamily="18" charset="0"/>
              </a:rPr>
              <a:t>Introduction</a:t>
            </a:r>
          </a:p>
          <a:p>
            <a:pPr marL="0" indent="0">
              <a:buNone/>
            </a:pPr>
            <a:r>
              <a:rPr lang="en-US" sz="3000" b="1" dirty="0" smtClean="0">
                <a:latin typeface="Times New Roman" pitchFamily="18" charset="0"/>
                <a:cs typeface="Times New Roman" pitchFamily="18" charset="0"/>
              </a:rPr>
              <a:t>Authentication</a:t>
            </a:r>
            <a:endParaRPr lang="en-US" sz="3000" b="1" dirty="0">
              <a:latin typeface="Times New Roman" pitchFamily="18" charset="0"/>
              <a:cs typeface="Times New Roman" pitchFamily="18" charset="0"/>
            </a:endParaRPr>
          </a:p>
          <a:p>
            <a:pPr marL="0" indent="0" algn="just">
              <a:buNone/>
            </a:pPr>
            <a:r>
              <a:rPr lang="en-US" sz="2600" dirty="0">
                <a:latin typeface="Times New Roman" pitchFamily="18" charset="0"/>
                <a:cs typeface="Times New Roman" pitchFamily="18" charset="0"/>
              </a:rPr>
              <a:t>Authentication is the process of determining whether someone or something is, in fact, who or what it declares itself to be. Authentication technology provides access control for systems by checking to see if a user's credentials match the credentials in a database of authorized users or in a data authentication </a:t>
            </a:r>
            <a:r>
              <a:rPr lang="en-US" sz="2600" dirty="0" smtClean="0">
                <a:latin typeface="Times New Roman" pitchFamily="18" charset="0"/>
                <a:cs typeface="Times New Roman" pitchFamily="18" charset="0"/>
              </a:rPr>
              <a:t>server.</a:t>
            </a:r>
          </a:p>
          <a:p>
            <a:pPr marL="0" indent="0" algn="just">
              <a:buNone/>
            </a:pPr>
            <a:endParaRPr lang="en-US" sz="1300" dirty="0" smtClean="0">
              <a:latin typeface="Times New Roman" pitchFamily="18" charset="0"/>
              <a:cs typeface="Times New Roman" pitchFamily="18" charset="0"/>
            </a:endParaRPr>
          </a:p>
          <a:p>
            <a:pPr marL="0" indent="0" algn="just">
              <a:buNone/>
            </a:pPr>
            <a:r>
              <a:rPr lang="en-US" sz="2600" dirty="0">
                <a:latin typeface="Times New Roman" pitchFamily="18" charset="0"/>
                <a:cs typeface="Times New Roman" pitchFamily="18" charset="0"/>
              </a:rPr>
              <a:t>Users are usually identified with a user ID, and authentication is accomplished when the user provides a credential, for example a password, that matches with that user ID. Most users are most familiar with using a password, which, as a piece of information that should be known only to the user, is called a knowledge authentication factor. Other authentication factors, and how they are used for two-factor or multifactor authentication (MFA</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471544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sz="2600" b="1" dirty="0" smtClean="0">
                <a:latin typeface="Times New Roman" pitchFamily="18" charset="0"/>
                <a:cs typeface="Times New Roman" pitchFamily="18" charset="0"/>
              </a:rPr>
              <a:t>1</a:t>
            </a:r>
            <a:r>
              <a:rPr lang="en-US" sz="2600" dirty="0" smtClean="0">
                <a:latin typeface="Times New Roman" pitchFamily="18" charset="0"/>
                <a:cs typeface="Times New Roman" pitchFamily="18" charset="0"/>
              </a:rPr>
              <a:t>. </a:t>
            </a:r>
            <a:r>
              <a:rPr lang="en-US" sz="2600" b="1" dirty="0">
                <a:latin typeface="Times New Roman" pitchFamily="18" charset="0"/>
                <a:cs typeface="Times New Roman" pitchFamily="18" charset="0"/>
              </a:rPr>
              <a:t>Data access </a:t>
            </a:r>
            <a:r>
              <a:rPr lang="en-US" sz="2600" b="1" dirty="0" smtClean="0">
                <a:latin typeface="Times New Roman" pitchFamily="18" charset="0"/>
                <a:cs typeface="Times New Roman" pitchFamily="18" charset="0"/>
              </a:rPr>
              <a:t>control</a:t>
            </a:r>
          </a:p>
          <a:p>
            <a:pPr marL="0" indent="0">
              <a:buNone/>
            </a:pPr>
            <a:r>
              <a:rPr lang="en-US" sz="2600" dirty="0" smtClean="0">
                <a:latin typeface="Times New Roman" pitchFamily="18" charset="0"/>
                <a:cs typeface="Times New Roman" pitchFamily="18" charset="0"/>
              </a:rPr>
              <a:t>  A </a:t>
            </a:r>
            <a:r>
              <a:rPr lang="en-US" sz="2600" dirty="0">
                <a:latin typeface="Times New Roman" pitchFamily="18" charset="0"/>
                <a:cs typeface="Times New Roman" pitchFamily="18" charset="0"/>
              </a:rPr>
              <a:t>general model of access control as exercised by an file or database management system is that of an access matrix. The basic elements of the model are as follows</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marL="0" indent="0">
              <a:buNone/>
            </a:pPr>
            <a:endParaRPr lang="en-US" sz="2600" dirty="0">
              <a:latin typeface="Times New Roman" pitchFamily="18" charset="0"/>
              <a:cs typeface="Times New Roman" pitchFamily="18" charset="0"/>
            </a:endParaRPr>
          </a:p>
          <a:p>
            <a:r>
              <a:rPr lang="en-US" sz="2600" dirty="0" smtClean="0">
                <a:latin typeface="Times New Roman" pitchFamily="18" charset="0"/>
                <a:cs typeface="Times New Roman" pitchFamily="18" charset="0"/>
              </a:rPr>
              <a:t>Subject</a:t>
            </a:r>
            <a:r>
              <a:rPr lang="en-US" sz="2600" dirty="0">
                <a:latin typeface="Times New Roman" pitchFamily="18" charset="0"/>
                <a:cs typeface="Times New Roman" pitchFamily="18" charset="0"/>
              </a:rPr>
              <a:t>: An entity capable of accessing objects. Generally, the concept of subject equates with that of process.  </a:t>
            </a:r>
          </a:p>
          <a:p>
            <a:r>
              <a:rPr lang="en-US" sz="2600" dirty="0" smtClean="0">
                <a:latin typeface="Times New Roman" pitchFamily="18" charset="0"/>
                <a:cs typeface="Times New Roman" pitchFamily="18" charset="0"/>
              </a:rPr>
              <a:t>Object</a:t>
            </a:r>
            <a:r>
              <a:rPr lang="en-US" sz="2600" dirty="0">
                <a:latin typeface="Times New Roman" pitchFamily="18" charset="0"/>
                <a:cs typeface="Times New Roman" pitchFamily="18" charset="0"/>
              </a:rPr>
              <a:t>: Anything to which access is controlled. Examples include files, portion of files, programs, and segments of memory.  </a:t>
            </a:r>
          </a:p>
          <a:p>
            <a:r>
              <a:rPr lang="en-US" sz="2600" dirty="0" smtClean="0">
                <a:latin typeface="Times New Roman" pitchFamily="18" charset="0"/>
                <a:cs typeface="Times New Roman" pitchFamily="18" charset="0"/>
              </a:rPr>
              <a:t> Access </a:t>
            </a:r>
            <a:r>
              <a:rPr lang="en-US" sz="2600" dirty="0">
                <a:latin typeface="Times New Roman" pitchFamily="18" charset="0"/>
                <a:cs typeface="Times New Roman" pitchFamily="18" charset="0"/>
              </a:rPr>
              <a:t>right: The way in which the object is accessed by a subject. Examples are   read, write and execute.</a:t>
            </a:r>
          </a:p>
          <a:p>
            <a:endParaRPr lang="en-US" sz="3100" dirty="0">
              <a:latin typeface="Times New Roman" pitchFamily="18" charset="0"/>
              <a:cs typeface="Times New Roman" pitchFamily="18" charset="0"/>
            </a:endParaRPr>
          </a:p>
          <a:p>
            <a:endParaRPr lang="en-US" sz="3100" dirty="0">
              <a:latin typeface="Times New Roman" pitchFamily="18" charset="0"/>
              <a:cs typeface="Times New Roman" pitchFamily="18" charset="0"/>
            </a:endParaRPr>
          </a:p>
        </p:txBody>
      </p:sp>
    </p:spTree>
    <p:extLst>
      <p:ext uri="{BB962C8B-B14F-4D97-AF65-F5344CB8AC3E}">
        <p14:creationId xmlns="" xmlns:p14="http://schemas.microsoft.com/office/powerpoint/2010/main" val="2817495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29600" cy="6248400"/>
          </a:xfrm>
        </p:spPr>
        <p:txBody>
          <a:bodyPr>
            <a:normAutofit fontScale="92500" lnSpcReduction="10000"/>
          </a:bodyPr>
          <a:lstStyle/>
          <a:p>
            <a:pPr marL="0" indent="0">
              <a:buNone/>
            </a:pPr>
            <a:r>
              <a:rPr lang="en-US" sz="2800" b="1" dirty="0" smtClean="0">
                <a:latin typeface="Times New Roman" pitchFamily="18" charset="0"/>
                <a:cs typeface="Times New Roman" pitchFamily="18" charset="0"/>
              </a:rPr>
              <a:t>2. The </a:t>
            </a:r>
            <a:r>
              <a:rPr lang="en-US" sz="2800" b="1" dirty="0">
                <a:latin typeface="Times New Roman" pitchFamily="18" charset="0"/>
                <a:cs typeface="Times New Roman" pitchFamily="18" charset="0"/>
              </a:rPr>
              <a:t>concept of Trusted </a:t>
            </a:r>
            <a:r>
              <a:rPr lang="en-US" sz="2800" b="1" dirty="0" smtClean="0">
                <a:latin typeface="Times New Roman" pitchFamily="18" charset="0"/>
                <a:cs typeface="Times New Roman" pitchFamily="18" charset="0"/>
              </a:rPr>
              <a:t>Systems</a:t>
            </a:r>
          </a:p>
          <a:p>
            <a:pPr marL="0" indent="0">
              <a:buNone/>
            </a:pPr>
            <a:r>
              <a:rPr lang="en-US" sz="2600" dirty="0" smtClean="0">
                <a:latin typeface="Times New Roman" pitchFamily="18" charset="0"/>
                <a:cs typeface="Times New Roman" pitchFamily="18" charset="0"/>
              </a:rPr>
              <a:t>   For </a:t>
            </a:r>
            <a:r>
              <a:rPr lang="en-US" sz="2600" dirty="0">
                <a:latin typeface="Times New Roman" pitchFamily="18" charset="0"/>
                <a:cs typeface="Times New Roman" pitchFamily="18" charset="0"/>
              </a:rPr>
              <a:t>implementation purposes, this requirement is in two parts and is simply stated. A multilevel secure system must enforce:</a:t>
            </a:r>
          </a:p>
          <a:p>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No read up: A subject can only read an object of less or equal security level. This is referred to as simple security property.  </a:t>
            </a:r>
          </a:p>
          <a:p>
            <a:r>
              <a:rPr lang="en-US" sz="2600" dirty="0" smtClean="0">
                <a:latin typeface="Times New Roman" pitchFamily="18" charset="0"/>
                <a:cs typeface="Times New Roman" pitchFamily="18" charset="0"/>
              </a:rPr>
              <a:t> No </a:t>
            </a:r>
            <a:r>
              <a:rPr lang="en-US" sz="2600" dirty="0">
                <a:latin typeface="Times New Roman" pitchFamily="18" charset="0"/>
                <a:cs typeface="Times New Roman" pitchFamily="18" charset="0"/>
              </a:rPr>
              <a:t>write down: A subject can only write into an object of greater or equal </a:t>
            </a:r>
            <a:r>
              <a:rPr lang="en-US" sz="2600" dirty="0" smtClean="0">
                <a:latin typeface="Times New Roman" pitchFamily="18" charset="0"/>
                <a:cs typeface="Times New Roman" pitchFamily="18" charset="0"/>
              </a:rPr>
              <a:t>security </a:t>
            </a:r>
            <a:r>
              <a:rPr lang="en-US" sz="2600" dirty="0">
                <a:latin typeface="Times New Roman" pitchFamily="18" charset="0"/>
                <a:cs typeface="Times New Roman" pitchFamily="18" charset="0"/>
              </a:rPr>
              <a:t>level</a:t>
            </a:r>
            <a:r>
              <a:rPr lang="en-US" sz="2600" dirty="0" smtClean="0"/>
              <a:t>.</a:t>
            </a:r>
          </a:p>
          <a:p>
            <a:endParaRPr lang="en-US" sz="1100" dirty="0" smtClean="0"/>
          </a:p>
          <a:p>
            <a:pPr marL="0" indent="0">
              <a:buNone/>
            </a:pPr>
            <a:r>
              <a:rPr lang="en-US" sz="2800" b="1" dirty="0" smtClean="0">
                <a:latin typeface="Times New Roman" pitchFamily="18" charset="0"/>
                <a:cs typeface="Times New Roman" pitchFamily="18" charset="0"/>
              </a:rPr>
              <a:t>3. Reference Monitor concept</a:t>
            </a:r>
          </a:p>
          <a:p>
            <a:pPr marL="0" indent="0">
              <a:buNone/>
            </a:pPr>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reference monitor is a controlling element in the hardware and operating system of a </a:t>
            </a:r>
            <a:r>
              <a:rPr lang="en-US" sz="2600" dirty="0" smtClean="0">
                <a:latin typeface="Times New Roman" pitchFamily="18" charset="0"/>
                <a:cs typeface="Times New Roman" pitchFamily="18" charset="0"/>
              </a:rPr>
              <a:t>computer.</a:t>
            </a:r>
          </a:p>
          <a:p>
            <a:pPr marL="0" indent="0">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reference monitor enforces the security rules and has the following properties:</a:t>
            </a:r>
          </a:p>
          <a:p>
            <a:pPr marL="0" indent="0">
              <a:buNone/>
            </a:pPr>
            <a:r>
              <a:rPr lang="en-US" sz="2600" b="1" dirty="0" smtClean="0">
                <a:latin typeface="Times New Roman" pitchFamily="18" charset="0"/>
                <a:cs typeface="Times New Roman" pitchFamily="18" charset="0"/>
              </a:rPr>
              <a:t>Complete  </a:t>
            </a:r>
            <a:r>
              <a:rPr lang="en-US" sz="2600" b="1" dirty="0">
                <a:latin typeface="Times New Roman" pitchFamily="18" charset="0"/>
                <a:cs typeface="Times New Roman" pitchFamily="18" charset="0"/>
              </a:rPr>
              <a:t>mediation</a:t>
            </a:r>
            <a:r>
              <a:rPr lang="en-US" sz="2600" dirty="0">
                <a:latin typeface="Times New Roman" pitchFamily="18" charset="0"/>
                <a:cs typeface="Times New Roman" pitchFamily="18" charset="0"/>
              </a:rPr>
              <a:t>:  The  security  rules  are  enforced  on  every  access,  not  just,  for example, when a file is opened.  </a:t>
            </a:r>
          </a:p>
          <a:p>
            <a:pPr marL="0" indent="0">
              <a:buNone/>
            </a:pPr>
            <a:r>
              <a:rPr lang="en-US" sz="2600" b="1" dirty="0" smtClean="0">
                <a:latin typeface="Times New Roman" pitchFamily="18" charset="0"/>
                <a:cs typeface="Times New Roman" pitchFamily="18" charset="0"/>
              </a:rPr>
              <a:t>Isolation</a:t>
            </a:r>
            <a:r>
              <a:rPr lang="en-US" sz="2600" dirty="0">
                <a:latin typeface="Times New Roman" pitchFamily="18" charset="0"/>
                <a:cs typeface="Times New Roman" pitchFamily="18" charset="0"/>
              </a:rPr>
              <a:t>:  The  reference  monitor  and  database  are  protected  from  </a:t>
            </a:r>
            <a:r>
              <a:rPr lang="en-US" sz="2600" dirty="0" err="1">
                <a:latin typeface="Times New Roman" pitchFamily="18" charset="0"/>
                <a:cs typeface="Times New Roman" pitchFamily="18" charset="0"/>
              </a:rPr>
              <a:t>unauthorised</a:t>
            </a:r>
            <a:r>
              <a:rPr lang="en-US" sz="2600" dirty="0">
                <a:latin typeface="Times New Roman" pitchFamily="18" charset="0"/>
                <a:cs typeface="Times New Roman" pitchFamily="18" charset="0"/>
              </a:rPr>
              <a:t> modification. </a:t>
            </a:r>
          </a:p>
        </p:txBody>
      </p:sp>
    </p:spTree>
    <p:extLst>
      <p:ext uri="{BB962C8B-B14F-4D97-AF65-F5344CB8AC3E}">
        <p14:creationId xmlns="" xmlns:p14="http://schemas.microsoft.com/office/powerpoint/2010/main" val="274826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b="1" dirty="0">
                <a:latin typeface="Times New Roman" pitchFamily="18" charset="0"/>
                <a:cs typeface="Times New Roman" pitchFamily="18" charset="0"/>
              </a:rPr>
              <a:t>Verifiability</a:t>
            </a:r>
            <a:r>
              <a:rPr lang="en-US" sz="2400" dirty="0">
                <a:latin typeface="Times New Roman" pitchFamily="18" charset="0"/>
                <a:cs typeface="Times New Roman" pitchFamily="18" charset="0"/>
              </a:rPr>
              <a:t>: The reference </a:t>
            </a:r>
            <a:r>
              <a:rPr lang="en-US" sz="2400" dirty="0" smtClean="0">
                <a:latin typeface="Times New Roman" pitchFamily="18" charset="0"/>
                <a:cs typeface="Times New Roman" pitchFamily="18" charset="0"/>
              </a:rPr>
              <a:t>monitor’s </a:t>
            </a:r>
            <a:r>
              <a:rPr lang="en-US" sz="2400" dirty="0">
                <a:latin typeface="Times New Roman" pitchFamily="18" charset="0"/>
                <a:cs typeface="Times New Roman" pitchFamily="18" charset="0"/>
              </a:rPr>
              <a:t>correctness must be provable.</a:t>
            </a:r>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7584" y="1490663"/>
            <a:ext cx="7478215" cy="4833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10365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08920"/>
            <a:ext cx="8229600" cy="1143000"/>
          </a:xfrm>
        </p:spPr>
        <p:txBody>
          <a:bodyPr>
            <a:normAutofit fontScale="90000"/>
          </a:bodyPr>
          <a:lstStyle/>
          <a:p>
            <a:r>
              <a:rPr lang="en-US" dirty="0" smtClean="0">
                <a:solidFill>
                  <a:srgbClr val="7030A0"/>
                </a:solidFill>
                <a:latin typeface="Times New Roman" pitchFamily="18" charset="0"/>
                <a:cs typeface="Times New Roman" pitchFamily="18" charset="0"/>
              </a:rPr>
              <a:t>End of UNIT-III</a:t>
            </a:r>
            <a:br>
              <a:rPr lang="en-US" dirty="0" smtClean="0">
                <a:solidFill>
                  <a:srgbClr val="7030A0"/>
                </a:solidFill>
                <a:latin typeface="Times New Roman" pitchFamily="18" charset="0"/>
                <a:cs typeface="Times New Roman" pitchFamily="18" charset="0"/>
              </a:rPr>
            </a:br>
            <a:r>
              <a:rPr lang="en-US" dirty="0" smtClean="0">
                <a:solidFill>
                  <a:srgbClr val="7030A0"/>
                </a:solidFill>
                <a:latin typeface="Times New Roman" pitchFamily="18" charset="0"/>
                <a:cs typeface="Times New Roman" pitchFamily="18" charset="0"/>
              </a:rPr>
              <a:t>Thank You</a:t>
            </a:r>
            <a:endParaRPr lang="en-IN" dirty="0">
              <a:solidFill>
                <a:srgbClr val="7030A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Times New Roman" pitchFamily="18" charset="0"/>
                <a:cs typeface="Times New Roman" pitchFamily="18" charset="0"/>
              </a:rPr>
              <a:t>Passwords authentication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066800"/>
            <a:ext cx="8229600" cy="5562600"/>
          </a:xfrm>
        </p:spPr>
        <p:txBody>
          <a:bodyPr>
            <a:normAutofit fontScale="40000" lnSpcReduction="20000"/>
          </a:bodyPr>
          <a:lstStyle/>
          <a:p>
            <a:pPr marL="0" indent="0" algn="just">
              <a:buNone/>
            </a:pPr>
            <a:r>
              <a:rPr lang="en-US" sz="6000" dirty="0" smtClean="0">
                <a:latin typeface="Times New Roman" pitchFamily="18" charset="0"/>
                <a:cs typeface="Times New Roman" pitchFamily="18" charset="0"/>
              </a:rPr>
              <a:t>Simple </a:t>
            </a:r>
            <a:r>
              <a:rPr lang="en-US" sz="6000" dirty="0">
                <a:latin typeface="Times New Roman" pitchFamily="18" charset="0"/>
                <a:cs typeface="Times New Roman" pitchFamily="18" charset="0"/>
              </a:rPr>
              <a:t>password authentication offers an easy way of authenticating users. In password authentication, the user must supply a password for each server, and the administrator must keep track of the name and password for each user, typically on separate servers</a:t>
            </a:r>
            <a:r>
              <a:rPr lang="en-US" sz="6000" dirty="0" smtClean="0">
                <a:latin typeface="Times New Roman" pitchFamily="18" charset="0"/>
                <a:cs typeface="Times New Roman" pitchFamily="18" charset="0"/>
              </a:rPr>
              <a:t>.</a:t>
            </a:r>
          </a:p>
          <a:p>
            <a:pPr marL="0" indent="0" algn="just">
              <a:buNone/>
            </a:pPr>
            <a:endParaRPr lang="en-US" sz="2500" dirty="0">
              <a:latin typeface="Times New Roman" pitchFamily="18" charset="0"/>
              <a:cs typeface="Times New Roman" pitchFamily="18" charset="0"/>
            </a:endParaRPr>
          </a:p>
          <a:p>
            <a:pPr marL="0" indent="0" algn="just">
              <a:buNone/>
            </a:pPr>
            <a:r>
              <a:rPr lang="en-US" sz="6700" b="1" dirty="0">
                <a:latin typeface="Times New Roman" pitchFamily="18" charset="0"/>
                <a:cs typeface="Times New Roman" pitchFamily="18" charset="0"/>
              </a:rPr>
              <a:t>Steps in Password-Based Authentication</a:t>
            </a:r>
          </a:p>
          <a:p>
            <a:pPr marL="0" indent="0" algn="just">
              <a:buNone/>
            </a:pPr>
            <a:r>
              <a:rPr lang="en-US" sz="6000" dirty="0">
                <a:latin typeface="Times New Roman" pitchFamily="18" charset="0"/>
                <a:cs typeface="Times New Roman" pitchFamily="18" charset="0"/>
              </a:rPr>
              <a:t>Figure </a:t>
            </a:r>
            <a:r>
              <a:rPr lang="en-US" sz="6000" dirty="0" smtClean="0">
                <a:latin typeface="Times New Roman" pitchFamily="18" charset="0"/>
                <a:cs typeface="Times New Roman" pitchFamily="18" charset="0"/>
              </a:rPr>
              <a:t>shows </a:t>
            </a:r>
            <a:r>
              <a:rPr lang="en-US" sz="6000" dirty="0">
                <a:latin typeface="Times New Roman" pitchFamily="18" charset="0"/>
                <a:cs typeface="Times New Roman" pitchFamily="18" charset="0"/>
              </a:rPr>
              <a:t>the steps involved in authenticating a client by using a name and password. The figure assumes the following points</a:t>
            </a:r>
            <a:r>
              <a:rPr lang="en-US" sz="6000" dirty="0" smtClean="0">
                <a:latin typeface="Times New Roman" pitchFamily="18" charset="0"/>
                <a:cs typeface="Times New Roman" pitchFamily="18" charset="0"/>
              </a:rPr>
              <a:t>.</a:t>
            </a:r>
            <a:endParaRPr lang="en-US" sz="6000" dirty="0">
              <a:latin typeface="Times New Roman" pitchFamily="18" charset="0"/>
              <a:cs typeface="Times New Roman" pitchFamily="18" charset="0"/>
            </a:endParaRPr>
          </a:p>
          <a:p>
            <a:pPr algn="just"/>
            <a:r>
              <a:rPr lang="en-US" sz="6000" dirty="0">
                <a:latin typeface="Times New Roman" pitchFamily="18" charset="0"/>
                <a:cs typeface="Times New Roman" pitchFamily="18" charset="0"/>
              </a:rPr>
              <a:t>The user has already decided to trust the system, either without authentication, or on the basis of server authentication via SSL</a:t>
            </a:r>
            <a:r>
              <a:rPr lang="en-US" sz="6000" dirty="0" smtClean="0">
                <a:latin typeface="Times New Roman" pitchFamily="18" charset="0"/>
                <a:cs typeface="Times New Roman" pitchFamily="18" charset="0"/>
              </a:rPr>
              <a:t>.</a:t>
            </a:r>
            <a:endParaRPr lang="en-US" sz="6000" dirty="0">
              <a:latin typeface="Times New Roman" pitchFamily="18" charset="0"/>
              <a:cs typeface="Times New Roman" pitchFamily="18" charset="0"/>
            </a:endParaRPr>
          </a:p>
          <a:p>
            <a:pPr algn="just"/>
            <a:r>
              <a:rPr lang="en-US" sz="6000" dirty="0">
                <a:latin typeface="Times New Roman" pitchFamily="18" charset="0"/>
                <a:cs typeface="Times New Roman" pitchFamily="18" charset="0"/>
              </a:rPr>
              <a:t>The user has requested a resource controlled by the server</a:t>
            </a:r>
            <a:r>
              <a:rPr lang="en-US" sz="6000" dirty="0" smtClean="0">
                <a:latin typeface="Times New Roman" pitchFamily="18" charset="0"/>
                <a:cs typeface="Times New Roman" pitchFamily="18" charset="0"/>
              </a:rPr>
              <a:t>.</a:t>
            </a:r>
            <a:endParaRPr lang="en-US" sz="6000" dirty="0">
              <a:latin typeface="Times New Roman" pitchFamily="18" charset="0"/>
              <a:cs typeface="Times New Roman" pitchFamily="18" charset="0"/>
            </a:endParaRPr>
          </a:p>
          <a:p>
            <a:pPr algn="just"/>
            <a:r>
              <a:rPr lang="en-US" sz="6000" dirty="0">
                <a:latin typeface="Times New Roman" pitchFamily="18" charset="0"/>
                <a:cs typeface="Times New Roman" pitchFamily="18" charset="0"/>
              </a:rPr>
              <a:t>The server requires client authentication before permitting access to the requested resource.</a:t>
            </a:r>
          </a:p>
          <a:p>
            <a:endParaRPr lang="en-US" sz="6000" dirty="0"/>
          </a:p>
          <a:p>
            <a:endParaRPr lang="en-US" dirty="0"/>
          </a:p>
        </p:txBody>
      </p:sp>
    </p:spTree>
    <p:extLst>
      <p:ext uri="{BB962C8B-B14F-4D97-AF65-F5344CB8AC3E}">
        <p14:creationId xmlns="" xmlns:p14="http://schemas.microsoft.com/office/powerpoint/2010/main" val="49316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None/>
            </a:pPr>
            <a:r>
              <a:rPr lang="en-US" sz="2400" dirty="0" smtClean="0">
                <a:latin typeface="Times New Roman" pitchFamily="18" charset="0"/>
                <a:cs typeface="Times New Roman" pitchFamily="18" charset="0"/>
              </a:rPr>
              <a:t>Figure:  </a:t>
            </a:r>
            <a:r>
              <a:rPr lang="en-US" sz="2400" dirty="0">
                <a:latin typeface="Times New Roman" pitchFamily="18" charset="0"/>
                <a:cs typeface="Times New Roman" pitchFamily="18" charset="0"/>
              </a:rPr>
              <a:t>Password-Based Authentication</a:t>
            </a:r>
          </a:p>
          <a:p>
            <a:pPr marL="0" indent="0">
              <a:buNone/>
            </a:pPr>
            <a:endParaRPr lang="en-US" dirty="0"/>
          </a:p>
          <a:p>
            <a:pPr marL="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7544" y="1285008"/>
            <a:ext cx="8064896" cy="45202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8174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304800"/>
            <a:ext cx="8928992" cy="5821363"/>
          </a:xfrm>
        </p:spPr>
        <p:txBody>
          <a:bodyPr>
            <a:noAutofit/>
          </a:bodyPr>
          <a:lstStyle/>
          <a:p>
            <a:pPr marL="0" indent="0" algn="just">
              <a:buNone/>
            </a:pP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Figure, </a:t>
            </a:r>
            <a:r>
              <a:rPr lang="en-US" sz="2400" dirty="0">
                <a:latin typeface="Times New Roman" pitchFamily="18" charset="0"/>
                <a:cs typeface="Times New Roman" pitchFamily="18" charset="0"/>
              </a:rPr>
              <a:t>password authentication is performed in the following steps</a:t>
            </a:r>
            <a:r>
              <a:rPr lang="en-US" sz="2400" dirty="0" smtClean="0">
                <a:latin typeface="Times New Roman" pitchFamily="18" charset="0"/>
                <a:cs typeface="Times New Roman" pitchFamily="18" charset="0"/>
              </a:rPr>
              <a:t>.</a:t>
            </a:r>
          </a:p>
          <a:p>
            <a:pPr marL="0" indent="0" algn="just">
              <a:buNone/>
            </a:pPr>
            <a:endParaRPr lang="en-US" sz="1000" dirty="0" smtClean="0">
              <a:latin typeface="Times New Roman" pitchFamily="18" charset="0"/>
              <a:cs typeface="Times New Roman" pitchFamily="18" charset="0"/>
            </a:endParaRPr>
          </a:p>
          <a:p>
            <a:pPr marL="457200" indent="-457200" algn="just">
              <a:buFont typeface="+mj-lt"/>
              <a:buAutoNum type="arabicPeriod"/>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user enters a name and password</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For </a:t>
            </a:r>
            <a:r>
              <a:rPr lang="en-US" sz="2400" dirty="0">
                <a:latin typeface="Times New Roman" pitchFamily="18" charset="0"/>
                <a:cs typeface="Times New Roman" pitchFamily="18" charset="0"/>
              </a:rPr>
              <a:t>the LDAP bind to Directory Server, the client </a:t>
            </a:r>
            <a:r>
              <a:rPr lang="en-US" sz="2400" dirty="0" smtClean="0">
                <a:latin typeface="Times New Roman" pitchFamily="18" charset="0"/>
                <a:cs typeface="Times New Roman" pitchFamily="18" charset="0"/>
              </a:rPr>
              <a:t>application               must </a:t>
            </a:r>
            <a:r>
              <a:rPr lang="en-US" sz="2400" dirty="0">
                <a:latin typeface="Times New Roman" pitchFamily="18" charset="0"/>
                <a:cs typeface="Times New Roman" pitchFamily="18" charset="0"/>
              </a:rPr>
              <a:t>bind with a Distinguished Name. Therefore the client </a:t>
            </a:r>
            <a:r>
              <a:rPr lang="en-US" sz="2400" dirty="0" smtClean="0">
                <a:latin typeface="Times New Roman" pitchFamily="18" charset="0"/>
                <a:cs typeface="Times New Roman" pitchFamily="18" charset="0"/>
              </a:rPr>
              <a:t> application </a:t>
            </a:r>
            <a:r>
              <a:rPr lang="en-US" sz="2400" dirty="0">
                <a:latin typeface="Times New Roman" pitchFamily="18" charset="0"/>
                <a:cs typeface="Times New Roman" pitchFamily="18" charset="0"/>
              </a:rPr>
              <a:t>may use the name entered by the user to retrieve the DN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2. The </a:t>
            </a:r>
            <a:r>
              <a:rPr lang="en-US" sz="2400" dirty="0">
                <a:latin typeface="Times New Roman" pitchFamily="18" charset="0"/>
                <a:cs typeface="Times New Roman" pitchFamily="18" charset="0"/>
              </a:rPr>
              <a:t>client sends the DN and password across the network</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3. The </a:t>
            </a:r>
            <a:r>
              <a:rPr lang="en-US" sz="2400" dirty="0">
                <a:latin typeface="Times New Roman" pitchFamily="18" charset="0"/>
                <a:cs typeface="Times New Roman" pitchFamily="18" charset="0"/>
              </a:rPr>
              <a:t>server determines whether the password sent from the client matches the password stored for the entry with the DN sent from the client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If so, the server accepts the credentials as evidence authenticating the user </a:t>
            </a:r>
            <a:r>
              <a:rPr lang="en-US" sz="2400" dirty="0" smtClean="0">
                <a:latin typeface="Times New Roman" pitchFamily="18" charset="0"/>
                <a:cs typeface="Times New Roman" pitchFamily="18" charset="0"/>
              </a:rPr>
              <a:t>identity.</a:t>
            </a:r>
          </a:p>
          <a:p>
            <a:pPr marL="0" indent="0" algn="just">
              <a:buNone/>
            </a:pPr>
            <a:r>
              <a:rPr lang="en-US" sz="2400" dirty="0" smtClean="0">
                <a:latin typeface="Times New Roman" pitchFamily="18" charset="0"/>
                <a:cs typeface="Times New Roman" pitchFamily="18" charset="0"/>
              </a:rPr>
              <a:t>4. The </a:t>
            </a:r>
            <a:r>
              <a:rPr lang="en-US" sz="2400" dirty="0">
                <a:latin typeface="Times New Roman" pitchFamily="18" charset="0"/>
                <a:cs typeface="Times New Roman" pitchFamily="18" charset="0"/>
              </a:rPr>
              <a:t>server determines whether the identified user is permitted to access the requested resource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If so, the server allows the client to access the resource.</a:t>
            </a:r>
          </a:p>
        </p:txBody>
      </p:sp>
    </p:spTree>
    <p:extLst>
      <p:ext uri="{BB962C8B-B14F-4D97-AF65-F5344CB8AC3E}">
        <p14:creationId xmlns="" xmlns:p14="http://schemas.microsoft.com/office/powerpoint/2010/main" val="3997619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Times New Roman" pitchFamily="18" charset="0"/>
                <a:cs typeface="Times New Roman" pitchFamily="18" charset="0"/>
              </a:rPr>
              <a:t>Tokens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dirty="0" smtClean="0">
                <a:latin typeface="Times New Roman" pitchFamily="18" charset="0"/>
                <a:cs typeface="Times New Roman" pitchFamily="18" charset="0"/>
              </a:rPr>
              <a:t>Token</a:t>
            </a:r>
            <a:r>
              <a:rPr lang="en-US" sz="2400" dirty="0" smtClean="0">
                <a:latin typeface="Times New Roman" pitchFamily="18" charset="0"/>
                <a:cs typeface="Times New Roman" pitchFamily="18" charset="0"/>
              </a:rPr>
              <a:t>: A </a:t>
            </a:r>
            <a:r>
              <a:rPr lang="en-US" sz="2400" dirty="0">
                <a:latin typeface="Times New Roman" pitchFamily="18" charset="0"/>
                <a:cs typeface="Times New Roman" pitchFamily="18" charset="0"/>
              </a:rPr>
              <a:t>token is a piece of data that has no meaning or use on its own, but combined with the correct tokenization system, becomes a vital player in securing your application. Token based authentication works by ensuring that each request to a server is accompanied by a signed token which the server verifies for authenticity and only then </a:t>
            </a:r>
            <a:r>
              <a:rPr lang="en-US" sz="2400" dirty="0" smtClean="0">
                <a:latin typeface="Times New Roman" pitchFamily="18" charset="0"/>
                <a:cs typeface="Times New Roman" pitchFamily="18" charset="0"/>
              </a:rPr>
              <a:t>responds </a:t>
            </a:r>
            <a:r>
              <a:rPr lang="en-US" sz="2400" dirty="0">
                <a:latin typeface="Times New Roman" pitchFamily="18" charset="0"/>
                <a:cs typeface="Times New Roman" pitchFamily="18" charset="0"/>
              </a:rPr>
              <a:t>to the request</a:t>
            </a:r>
            <a:r>
              <a:rPr lang="en-US" sz="2400" dirty="0" smtClean="0">
                <a:latin typeface="Times New Roman" pitchFamily="18" charset="0"/>
                <a:cs typeface="Times New Roman" pitchFamily="18" charset="0"/>
              </a:rPr>
              <a:t>.</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Basically, the digital token proves you’ve already been allowed in. It also allows the website to add more layers of security without forcing you to continually prove you are who you say you are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80970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2400" dirty="0">
                <a:latin typeface="Times New Roman" pitchFamily="18" charset="0"/>
                <a:cs typeface="Times New Roman" pitchFamily="18" charset="0"/>
              </a:rPr>
              <a:t>Here’s how the process works:</a:t>
            </a:r>
          </a:p>
          <a:p>
            <a:pPr marL="0" indent="0">
              <a:buNone/>
            </a:pPr>
            <a:endParaRPr lang="en-US" sz="2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9125" y="1124744"/>
            <a:ext cx="7905750" cy="4133056"/>
          </a:xfrm>
          <a:prstGeom prst="rect">
            <a:avLst/>
          </a:prstGeom>
          <a:blipFill>
            <a:blip r:embed="rId3" cstate="print"/>
            <a:tile tx="0" ty="0" sx="100000" sy="100000" flip="none" algn="tl"/>
          </a:blipFill>
          <a:ln>
            <a:solidFill>
              <a:schemeClr val="accent1"/>
            </a:solidFill>
          </a:ln>
          <a:effectLst>
            <a:outerShdw blurRad="88900" dir="15120000" sx="101000" sy="101000" algn="ctr" rotWithShape="0">
              <a:schemeClr val="bg1"/>
            </a:outerShdw>
          </a:effectLst>
        </p:spPr>
      </p:pic>
    </p:spTree>
    <p:extLst>
      <p:ext uri="{BB962C8B-B14F-4D97-AF65-F5344CB8AC3E}">
        <p14:creationId xmlns="" xmlns:p14="http://schemas.microsoft.com/office/powerpoint/2010/main" val="1864821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marL="457200" indent="-457200">
              <a:buFont typeface="+mj-lt"/>
              <a:buAutoNum type="arabicPeriod"/>
            </a:pPr>
            <a:r>
              <a:rPr lang="en-US" sz="2400" dirty="0">
                <a:latin typeface="Times New Roman" pitchFamily="18" charset="0"/>
                <a:cs typeface="Times New Roman" pitchFamily="18" charset="0"/>
              </a:rPr>
              <a:t>The user enters their username and password.</a:t>
            </a:r>
          </a:p>
          <a:p>
            <a:pPr marL="457200" indent="-457200">
              <a:buFont typeface="+mj-lt"/>
              <a:buAutoNum type="arabicPeriod"/>
            </a:pPr>
            <a:r>
              <a:rPr lang="en-US" sz="2400" dirty="0">
                <a:latin typeface="Times New Roman" pitchFamily="18" charset="0"/>
                <a:cs typeface="Times New Roman" pitchFamily="18" charset="0"/>
              </a:rPr>
              <a:t>The server verifies that the login information is correct and generates a secure, signed token for that user at that particular time.</a:t>
            </a:r>
          </a:p>
          <a:p>
            <a:pPr marL="457200" indent="-457200">
              <a:buFont typeface="+mj-lt"/>
              <a:buAutoNum type="arabicPeriod"/>
            </a:pPr>
            <a:r>
              <a:rPr lang="en-US" sz="2400" dirty="0">
                <a:latin typeface="Times New Roman" pitchFamily="18" charset="0"/>
                <a:cs typeface="Times New Roman" pitchFamily="18" charset="0"/>
              </a:rPr>
              <a:t>The token is sent back to the user’s browser and stored there.</a:t>
            </a:r>
          </a:p>
          <a:p>
            <a:pPr marL="457200" indent="-457200">
              <a:buFont typeface="+mj-lt"/>
              <a:buAutoNum type="arabicPeriod"/>
            </a:pPr>
            <a:r>
              <a:rPr lang="en-US" sz="2400" dirty="0">
                <a:latin typeface="Times New Roman" pitchFamily="18" charset="0"/>
                <a:cs typeface="Times New Roman" pitchFamily="18" charset="0"/>
              </a:rPr>
              <a:t>When the user needs to access something new on the server, the system decodes and verifies the attached token. A match allows the user to proceed.</a:t>
            </a:r>
          </a:p>
          <a:p>
            <a:pPr marL="457200" indent="-457200">
              <a:buFont typeface="+mj-lt"/>
              <a:buAutoNum type="arabicPeriod"/>
            </a:pPr>
            <a:r>
              <a:rPr lang="en-US" sz="2400" dirty="0">
                <a:latin typeface="Times New Roman" pitchFamily="18" charset="0"/>
                <a:cs typeface="Times New Roman" pitchFamily="18" charset="0"/>
              </a:rPr>
              <a:t>Once the user logs out of the server, the token is destroyed</a:t>
            </a:r>
            <a:r>
              <a:rPr lang="en-US" sz="2400" dirty="0" smtClean="0">
                <a:latin typeface="Times New Roman" pitchFamily="18" charset="0"/>
                <a:cs typeface="Times New Roman" pitchFamily="18" charset="0"/>
              </a:rPr>
              <a:t>.</a:t>
            </a:r>
          </a:p>
          <a:p>
            <a:pPr marL="0" indent="0">
              <a:buNone/>
            </a:pPr>
            <a:endParaRPr lang="en-US" sz="105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USEs of TOKENS</a:t>
            </a:r>
          </a:p>
          <a:p>
            <a:pPr marL="0" indent="0">
              <a:buNone/>
            </a:pPr>
            <a:r>
              <a:rPr lang="en-US" sz="2400" dirty="0" smtClean="0">
                <a:latin typeface="Times New Roman" pitchFamily="18" charset="0"/>
                <a:cs typeface="Times New Roman" pitchFamily="18" charset="0"/>
              </a:rPr>
              <a:t>1. Tokens </a:t>
            </a:r>
            <a:r>
              <a:rPr lang="en-US" sz="2400" dirty="0">
                <a:latin typeface="Times New Roman" pitchFamily="18" charset="0"/>
                <a:cs typeface="Times New Roman" pitchFamily="18" charset="0"/>
              </a:rPr>
              <a:t>are stateless. </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2. Tokens </a:t>
            </a:r>
            <a:r>
              <a:rPr lang="en-US" sz="2400" dirty="0">
                <a:latin typeface="Times New Roman" pitchFamily="18" charset="0"/>
                <a:cs typeface="Times New Roman" pitchFamily="18" charset="0"/>
              </a:rPr>
              <a:t>can be generated from anywhere. </a:t>
            </a: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3. Fine-grained </a:t>
            </a:r>
            <a:r>
              <a:rPr lang="en-US" sz="2400" dirty="0">
                <a:latin typeface="Times New Roman" pitchFamily="18" charset="0"/>
                <a:cs typeface="Times New Roman" pitchFamily="18" charset="0"/>
              </a:rPr>
              <a:t>access control. </a:t>
            </a:r>
          </a:p>
        </p:txBody>
      </p:sp>
    </p:spTree>
    <p:extLst>
      <p:ext uri="{BB962C8B-B14F-4D97-AF65-F5344CB8AC3E}">
        <p14:creationId xmlns="" xmlns:p14="http://schemas.microsoft.com/office/powerpoint/2010/main" val="58837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2524</Words>
  <Application>Microsoft Office PowerPoint</Application>
  <PresentationFormat>On-screen Show (4:3)</PresentationFormat>
  <Paragraphs>165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DNR COLLEGE, PG COURSES BHIMAVARAM INFORMATION SECURITY AND CRYPTOGRAPHY</vt:lpstr>
      <vt:lpstr>UNIT-III</vt:lpstr>
      <vt:lpstr>User Authentication Mechanisms</vt:lpstr>
      <vt:lpstr>Passwords authentication</vt:lpstr>
      <vt:lpstr>Slide 5</vt:lpstr>
      <vt:lpstr>Slide 6</vt:lpstr>
      <vt:lpstr>Tokens</vt:lpstr>
      <vt:lpstr>Slide 8</vt:lpstr>
      <vt:lpstr>Slide 9</vt:lpstr>
      <vt:lpstr>Certificate based authentication </vt:lpstr>
      <vt:lpstr>Slide 11</vt:lpstr>
      <vt:lpstr>Biometric Authentication</vt:lpstr>
      <vt:lpstr>Slide 13</vt:lpstr>
      <vt:lpstr>Slide 14</vt:lpstr>
      <vt:lpstr>Hash Functions</vt:lpstr>
      <vt:lpstr>Slide 16</vt:lpstr>
      <vt:lpstr>Slide 17</vt:lpstr>
      <vt:lpstr>SHA-1</vt:lpstr>
      <vt:lpstr>Slide 19</vt:lpstr>
      <vt:lpstr>Slide 20</vt:lpstr>
      <vt:lpstr>Slide 21</vt:lpstr>
      <vt:lpstr>Slide 22</vt:lpstr>
      <vt:lpstr>System Security</vt:lpstr>
      <vt:lpstr>Slide 24</vt:lpstr>
      <vt:lpstr>Viruses and virus Types</vt:lpstr>
      <vt:lpstr>Slide 26</vt:lpstr>
      <vt:lpstr>Related Threats</vt:lpstr>
      <vt:lpstr>Slide 28</vt:lpstr>
      <vt:lpstr>Introduction to Trusted Systems</vt:lpstr>
      <vt:lpstr>Slide 30</vt:lpstr>
      <vt:lpstr>Slide 31</vt:lpstr>
      <vt:lpstr>Slide 32</vt:lpstr>
      <vt:lpstr>End of UNIT-III 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DNR COLLEGE, PG COURSES BHIMAVARAM INFORMATION SECURITY AND CRYPTOGRAPHY</dc:title>
  <dc:creator>MCA Computers</dc:creator>
  <cp:lastModifiedBy>MCA Computers</cp:lastModifiedBy>
  <cp:revision>11</cp:revision>
  <dcterms:created xsi:type="dcterms:W3CDTF">2020-09-15T06:13:23Z</dcterms:created>
  <dcterms:modified xsi:type="dcterms:W3CDTF">2020-09-15T09:51:47Z</dcterms:modified>
</cp:coreProperties>
</file>