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404" r:id="rId4"/>
    <p:sldId id="405" r:id="rId5"/>
    <p:sldId id="406" r:id="rId6"/>
    <p:sldId id="257" r:id="rId7"/>
    <p:sldId id="258" r:id="rId8"/>
    <p:sldId id="259" r:id="rId9"/>
    <p:sldId id="260" r:id="rId10"/>
    <p:sldId id="261" r:id="rId11"/>
    <p:sldId id="262" r:id="rId12"/>
    <p:sldId id="263" r:id="rId13"/>
    <p:sldId id="441" r:id="rId14"/>
    <p:sldId id="442" r:id="rId15"/>
    <p:sldId id="443" r:id="rId16"/>
    <p:sldId id="444" r:id="rId17"/>
    <p:sldId id="445" r:id="rId18"/>
    <p:sldId id="446" r:id="rId19"/>
    <p:sldId id="447" r:id="rId20"/>
    <p:sldId id="448" r:id="rId21"/>
    <p:sldId id="449" r:id="rId22"/>
    <p:sldId id="450" r:id="rId23"/>
    <p:sldId id="451" r:id="rId24"/>
    <p:sldId id="452" r:id="rId25"/>
    <p:sldId id="453" r:id="rId26"/>
    <p:sldId id="454" r:id="rId27"/>
    <p:sldId id="455" r:id="rId28"/>
    <p:sldId id="456" r:id="rId29"/>
    <p:sldId id="416" r:id="rId30"/>
    <p:sldId id="417" r:id="rId31"/>
    <p:sldId id="418" r:id="rId32"/>
    <p:sldId id="419" r:id="rId33"/>
    <p:sldId id="420" r:id="rId34"/>
    <p:sldId id="421" r:id="rId35"/>
    <p:sldId id="422" r:id="rId36"/>
    <p:sldId id="423" r:id="rId37"/>
    <p:sldId id="424" r:id="rId38"/>
    <p:sldId id="425" r:id="rId39"/>
    <p:sldId id="426" r:id="rId40"/>
    <p:sldId id="427" r:id="rId41"/>
    <p:sldId id="428" r:id="rId42"/>
    <p:sldId id="429" r:id="rId43"/>
    <p:sldId id="431" r:id="rId44"/>
    <p:sldId id="432" r:id="rId45"/>
    <p:sldId id="433" r:id="rId46"/>
    <p:sldId id="434" r:id="rId47"/>
    <p:sldId id="435" r:id="rId48"/>
    <p:sldId id="436" r:id="rId49"/>
    <p:sldId id="437" r:id="rId50"/>
    <p:sldId id="438" r:id="rId51"/>
    <p:sldId id="439" r:id="rId52"/>
    <p:sldId id="440"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94660"/>
  </p:normalViewPr>
  <p:slideViewPr>
    <p:cSldViewPr showGuides="1">
      <p:cViewPr varScale="1">
        <p:scale>
          <a:sx n="103" d="100"/>
          <a:sy n="103" d="100"/>
        </p:scale>
        <p:origin x="-17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6" Type="http://schemas.openxmlformats.org/officeDocument/2006/relationships/tableStyles" Target="tableStyles.xml"/><Relationship Id="rId55" Type="http://schemas.openxmlformats.org/officeDocument/2006/relationships/viewProps" Target="viewProps.xml"/><Relationship Id="rId54" Type="http://schemas.openxmlformats.org/officeDocument/2006/relationships/presProps" Target="presProps.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3A9052-967E-4D20-88DC-D98DC8699C1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53A9052-967E-4D20-88DC-D98DC8699C1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53A9052-967E-4D20-88DC-D98DC8699C1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53A9052-967E-4D20-88DC-D98DC8699C1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53A9052-967E-4D20-88DC-D98DC8699C1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753A9052-967E-4D20-88DC-D98DC8699C1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753A9052-967E-4D20-88DC-D98DC8699C12}"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3A9052-967E-4D20-88DC-D98DC8699C12}"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A9052-967E-4D20-88DC-D98DC8699C12}"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53A9052-967E-4D20-88DC-D98DC8699C1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53A9052-967E-4D20-88DC-D98DC8699C1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E6EBD-092C-4478-8FCE-B5EF96AC327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A9052-967E-4D20-88DC-D98DC8699C12}"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E6EBD-092C-4478-8FCE-B5EF96AC327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600199"/>
          </a:xfrm>
        </p:spPr>
        <p:txBody>
          <a:bodyPr>
            <a:normAutofit fontScale="90000"/>
          </a:bodyPr>
          <a:lstStyle/>
          <a:p>
            <a:r>
              <a:rPr lang="en-US" sz="4000" b="1" i="1" dirty="0" smtClean="0">
                <a:solidFill>
                  <a:srgbClr val="00B050"/>
                </a:solidFill>
                <a:latin typeface="Times New Roman" panose="02020603050405020304" pitchFamily="18" charset="0"/>
                <a:cs typeface="Times New Roman" panose="02020603050405020304" pitchFamily="18" charset="0"/>
              </a:rPr>
              <a:t>DNR COLLEGE, PG COURSES </a:t>
            </a:r>
            <a:br>
              <a:rPr lang="en-US" sz="4000" b="1" i="1" dirty="0" smtClean="0">
                <a:solidFill>
                  <a:srgbClr val="00B050"/>
                </a:solidFill>
                <a:latin typeface="Times New Roman" panose="02020603050405020304" pitchFamily="18" charset="0"/>
                <a:cs typeface="Times New Roman" panose="02020603050405020304" pitchFamily="18" charset="0"/>
              </a:rPr>
            </a:br>
            <a:r>
              <a:rPr lang="en-US" sz="4000" b="1" i="1" dirty="0" smtClean="0">
                <a:solidFill>
                  <a:srgbClr val="00B050"/>
                </a:solidFill>
                <a:latin typeface="Times New Roman" panose="02020603050405020304" pitchFamily="18" charset="0"/>
                <a:cs typeface="Times New Roman" panose="02020603050405020304" pitchFamily="18" charset="0"/>
              </a:rPr>
              <a:t>BHIMAVARAM</a:t>
            </a:r>
            <a:br>
              <a:rPr lang="en-US" sz="4000" b="1" i="1" dirty="0" smtClean="0">
                <a:solidFill>
                  <a:srgbClr val="3333CC"/>
                </a:solidFill>
                <a:latin typeface="Times New Roman" panose="02020603050405020304" pitchFamily="18" charset="0"/>
                <a:cs typeface="Times New Roman" panose="02020603050405020304" pitchFamily="18" charset="0"/>
              </a:rPr>
            </a:br>
            <a:r>
              <a:rPr lang="en-US" sz="4000" b="1" i="1" dirty="0" smtClean="0">
                <a:solidFill>
                  <a:srgbClr val="3333CC"/>
                </a:solidFill>
                <a:latin typeface="Times New Roman" panose="02020603050405020304" pitchFamily="18" charset="0"/>
                <a:cs typeface="Times New Roman" panose="02020603050405020304" pitchFamily="18" charset="0"/>
              </a:rPr>
              <a:t>INFORMATION </a:t>
            </a:r>
            <a:r>
              <a:rPr lang="en-US" sz="4000" b="1" i="1" dirty="0" smtClean="0">
                <a:solidFill>
                  <a:srgbClr val="3333CC"/>
                </a:solidFill>
                <a:latin typeface="Times New Roman" panose="02020603050405020304" pitchFamily="18" charset="0"/>
                <a:cs typeface="Times New Roman" panose="02020603050405020304" pitchFamily="18" charset="0"/>
              </a:rPr>
              <a:t>SECURITY AND CRYPTOGRAPHY</a:t>
            </a:r>
            <a:endParaRPr lang="en-US" sz="4000" b="1" i="1" dirty="0">
              <a:solidFill>
                <a:srgbClr val="3333CC"/>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52600" y="4191000"/>
            <a:ext cx="6934200" cy="1447800"/>
          </a:xfrm>
        </p:spPr>
        <p:txBody>
          <a:bodyPr>
            <a:normAutofit/>
          </a:bodyPr>
          <a:lstStyle/>
          <a:p>
            <a:pPr algn="l"/>
            <a:r>
              <a:rPr lang="en-US" sz="2800" dirty="0" smtClean="0">
                <a:solidFill>
                  <a:srgbClr val="A50021"/>
                </a:solidFill>
                <a:latin typeface="Times New Roman" panose="02020603050405020304" pitchFamily="18" charset="0"/>
                <a:cs typeface="Times New Roman" panose="02020603050405020304" pitchFamily="18" charset="0"/>
              </a:rPr>
              <a:t>Class   : </a:t>
            </a:r>
            <a:r>
              <a:rPr lang="en-US" sz="2800" dirty="0" err="1" smtClean="0">
                <a:solidFill>
                  <a:srgbClr val="A50021"/>
                </a:solidFill>
                <a:latin typeface="Times New Roman" panose="02020603050405020304" pitchFamily="18" charset="0"/>
                <a:cs typeface="Times New Roman" panose="02020603050405020304" pitchFamily="18" charset="0"/>
              </a:rPr>
              <a:t>M.Sc</a:t>
            </a:r>
            <a:r>
              <a:rPr lang="en-US" sz="2800" dirty="0" smtClean="0">
                <a:solidFill>
                  <a:srgbClr val="A50021"/>
                </a:solidFill>
                <a:latin typeface="Times New Roman" panose="02020603050405020304" pitchFamily="18" charset="0"/>
                <a:cs typeface="Times New Roman" panose="02020603050405020304" pitchFamily="18" charset="0"/>
              </a:rPr>
              <a:t>(Computer Science) III-Semester</a:t>
            </a:r>
            <a:endParaRPr lang="en-US" sz="2800" dirty="0" smtClean="0">
              <a:solidFill>
                <a:srgbClr val="A50021"/>
              </a:solidFill>
              <a:latin typeface="Times New Roman" panose="02020603050405020304" pitchFamily="18" charset="0"/>
              <a:cs typeface="Times New Roman" panose="02020603050405020304" pitchFamily="18" charset="0"/>
            </a:endParaRPr>
          </a:p>
          <a:p>
            <a:pPr algn="l"/>
            <a:r>
              <a:rPr lang="en-US" sz="2800" dirty="0" smtClean="0">
                <a:solidFill>
                  <a:srgbClr val="A50021"/>
                </a:solidFill>
                <a:latin typeface="Times New Roman" panose="02020603050405020304" pitchFamily="18" charset="0"/>
                <a:cs typeface="Times New Roman" panose="02020603050405020304" pitchFamily="18" charset="0"/>
              </a:rPr>
              <a:t>Faculty: V.SARALA</a:t>
            </a:r>
            <a:endParaRPr lang="en-US" sz="2800" dirty="0">
              <a:solidFill>
                <a:srgbClr val="A5002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53400" cy="5745163"/>
          </a:xfrm>
        </p:spPr>
        <p:txBody>
          <a:bodyPr>
            <a:noAutofit/>
          </a:bodyPr>
          <a:lstStyle/>
          <a:p>
            <a:pPr algn="just"/>
            <a:r>
              <a:rPr lang="en-US" sz="2400" b="1" dirty="0">
                <a:latin typeface="Times New Roman" panose="02020603050405020304" pitchFamily="18" charset="0"/>
                <a:cs typeface="Times New Roman" panose="02020603050405020304" pitchFamily="18" charset="0"/>
              </a:rPr>
              <a:t>Authentication: </a:t>
            </a:r>
            <a:r>
              <a:rPr lang="en-US" sz="2400" dirty="0">
                <a:latin typeface="Times New Roman" panose="02020603050405020304" pitchFamily="18" charset="0"/>
                <a:cs typeface="Times New Roman" panose="02020603050405020304" pitchFamily="18" charset="0"/>
              </a:rPr>
              <a:t>This confirms the identity of a user and allows a user to have confidence that the information he receives originated from specific known </a:t>
            </a:r>
            <a:r>
              <a:rPr lang="en-US" sz="2400" dirty="0" smtClean="0">
                <a:latin typeface="Times New Roman" panose="02020603050405020304" pitchFamily="18" charset="0"/>
                <a:cs typeface="Times New Roman" panose="02020603050405020304" pitchFamily="18" charset="0"/>
              </a:rPr>
              <a:t>sources.</a:t>
            </a:r>
            <a:endParaRPr lang="en-US" sz="2400" dirty="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Authorization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It specifies access rights to the users, based on the user role.</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Availability:</a:t>
            </a:r>
            <a:r>
              <a:rPr lang="en-US" sz="2400" dirty="0">
                <a:latin typeface="Times New Roman" panose="02020603050405020304" pitchFamily="18" charset="0"/>
                <a:cs typeface="Times New Roman" panose="02020603050405020304" pitchFamily="18" charset="0"/>
              </a:rPr>
              <a:t> Ensures the readiness of the information on requirement. To simplify, information must be available to authorized person(s) when they require it. Availability is best ensured by rigorously maintaining all hardware, performing hardware repairs immediately when needed and maintaining a correctly functioning operating system environment that is free of </a:t>
            </a:r>
            <a:r>
              <a:rPr lang="en-US" sz="2400" dirty="0" smtClean="0">
                <a:latin typeface="Times New Roman" panose="02020603050405020304" pitchFamily="18" charset="0"/>
                <a:cs typeface="Times New Roman" panose="02020603050405020304" pitchFamily="18" charset="0"/>
              </a:rPr>
              <a:t>software conflicts.</a:t>
            </a:r>
            <a:endParaRPr lang="en-US"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Non-repudiation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This ensures there is no denial from the sender or the receiver for sent /received messages. It exchanges authentication information with provable time stamp, for example, `session id’ and so forth.</a:t>
            </a:r>
            <a:endParaRPr lang="en-US" sz="24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Plain Text and Cipher Text</a:t>
            </a:r>
            <a:endParaRPr lang="en-US" b="1" dirty="0" smtClean="0">
              <a:latin typeface="Times New Roman" panose="02020603050405020304" pitchFamily="18" charset="0"/>
              <a:cs typeface="Times New Roman" panose="02020603050405020304" pitchFamily="18" charset="0"/>
            </a:endParaRPr>
          </a:p>
          <a:p>
            <a:pPr marL="0" indent="0">
              <a:buNone/>
            </a:pPr>
            <a:endParaRPr lang="en-US" sz="900" dirty="0" smtClean="0">
              <a:latin typeface="Times New Roman" panose="02020603050405020304" pitchFamily="18" charset="0"/>
              <a:cs typeface="Times New Roman" panose="02020603050405020304" pitchFamily="18" charset="0"/>
            </a:endParaRPr>
          </a:p>
          <a:p>
            <a:pPr marL="0" indent="0">
              <a:buNone/>
            </a:pPr>
            <a:endParaRPr lang="en-US" sz="1100" dirty="0" smtClean="0">
              <a:latin typeface="Times New Roman" panose="02020603050405020304" pitchFamily="18" charset="0"/>
              <a:cs typeface="Times New Roman" panose="02020603050405020304" pitchFamily="18" charset="0"/>
            </a:endParaRPr>
          </a:p>
          <a:p>
            <a:pPr marL="0" indent="0" algn="just">
              <a:buNone/>
            </a:pPr>
            <a:r>
              <a:rPr lang="en-US" sz="2600" b="1" dirty="0" smtClean="0">
                <a:latin typeface="Times New Roman" panose="02020603050405020304" pitchFamily="18" charset="0"/>
                <a:cs typeface="Times New Roman" panose="02020603050405020304" pitchFamily="18" charset="0"/>
              </a:rPr>
              <a:t>Plain Text:  </a:t>
            </a:r>
            <a:r>
              <a:rPr lang="en-US" sz="2600" dirty="0" smtClean="0">
                <a:latin typeface="Times New Roman" panose="02020603050405020304" pitchFamily="18" charset="0"/>
                <a:cs typeface="Times New Roman" panose="02020603050405020304" pitchFamily="18" charset="0"/>
              </a:rPr>
              <a:t>This is </a:t>
            </a:r>
            <a:r>
              <a:rPr lang="en-US" sz="2600" dirty="0">
                <a:latin typeface="Times New Roman" panose="02020603050405020304" pitchFamily="18" charset="0"/>
                <a:cs typeface="Times New Roman" panose="02020603050405020304" pitchFamily="18" charset="0"/>
              </a:rPr>
              <a:t>information that can be directly read by humans or a </a:t>
            </a:r>
            <a:r>
              <a:rPr lang="en-US" sz="2600" dirty="0" smtClean="0">
                <a:latin typeface="Times New Roman" panose="02020603050405020304" pitchFamily="18" charset="0"/>
                <a:cs typeface="Times New Roman" panose="02020603050405020304" pitchFamily="18" charset="0"/>
              </a:rPr>
              <a:t>machine. </a:t>
            </a:r>
            <a:r>
              <a:rPr lang="en-US" sz="2600" dirty="0">
                <a:latin typeface="Times New Roman" panose="02020603050405020304" pitchFamily="18" charset="0"/>
                <a:cs typeface="Times New Roman" panose="02020603050405020304" pitchFamily="18" charset="0"/>
              </a:rPr>
              <a:t>Plaintext is a historic term pre-dating computers, when encryption was only used for hardcopy text, nowadays it is associated with many formats including music, movies and computer </a:t>
            </a:r>
            <a:r>
              <a:rPr lang="en-US" sz="2600" dirty="0" smtClean="0">
                <a:latin typeface="Times New Roman" panose="02020603050405020304" pitchFamily="18" charset="0"/>
                <a:cs typeface="Times New Roman" panose="02020603050405020304" pitchFamily="18" charset="0"/>
              </a:rPr>
              <a:t>programs.</a:t>
            </a: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2600" dirty="0" smtClean="0">
              <a:latin typeface="Times New Roman" panose="02020603050405020304" pitchFamily="18" charset="0"/>
              <a:cs typeface="Times New Roman" panose="02020603050405020304" pitchFamily="18" charset="0"/>
            </a:endParaRPr>
          </a:p>
          <a:p>
            <a:pPr marL="0" indent="0" algn="just">
              <a:buNone/>
            </a:pPr>
            <a:r>
              <a:rPr lang="en-US" sz="2600" b="1" dirty="0" smtClean="0">
                <a:latin typeface="Times New Roman" panose="02020603050405020304" pitchFamily="18" charset="0"/>
                <a:cs typeface="Times New Roman" panose="02020603050405020304" pitchFamily="18" charset="0"/>
              </a:rPr>
              <a:t>Cipher Text</a:t>
            </a:r>
            <a:r>
              <a:rPr lang="en-US" sz="2600" dirty="0" smtClean="0">
                <a:latin typeface="Times New Roman" panose="02020603050405020304" pitchFamily="18" charset="0"/>
                <a:cs typeface="Times New Roman" panose="02020603050405020304" pitchFamily="18" charset="0"/>
              </a:rPr>
              <a:t>:  Cipher text is </a:t>
            </a:r>
            <a:r>
              <a:rPr lang="en-US" sz="2600" dirty="0">
                <a:latin typeface="Times New Roman" panose="02020603050405020304" pitchFamily="18" charset="0"/>
                <a:cs typeface="Times New Roman" panose="02020603050405020304" pitchFamily="18" charset="0"/>
              </a:rPr>
              <a:t>the result of encryption performed on plaintext using an algorithm, called a </a:t>
            </a:r>
            <a:r>
              <a:rPr lang="en-US" sz="2600" dirty="0" smtClean="0">
                <a:latin typeface="Times New Roman" panose="02020603050405020304" pitchFamily="18" charset="0"/>
                <a:cs typeface="Times New Roman" panose="02020603050405020304" pitchFamily="18" charset="0"/>
              </a:rPr>
              <a:t>cipher. Cipher text </a:t>
            </a:r>
            <a:r>
              <a:rPr lang="en-US" sz="2600" dirty="0">
                <a:latin typeface="Times New Roman" panose="02020603050405020304" pitchFamily="18" charset="0"/>
                <a:cs typeface="Times New Roman" panose="02020603050405020304" pitchFamily="18" charset="0"/>
              </a:rPr>
              <a:t>is also known as encrypted or encoded information because it contains a form of the original plaintext that is unreadable by a human or computer without the proper cipher to decrypt it. Decryption, the inverse of encryption, is the process of turning </a:t>
            </a:r>
            <a:r>
              <a:rPr lang="en-US" sz="2600" dirty="0" err="1" smtClean="0">
                <a:latin typeface="Times New Roman" panose="02020603050405020304" pitchFamily="18" charset="0"/>
                <a:cs typeface="Times New Roman" panose="02020603050405020304" pitchFamily="18" charset="0"/>
              </a:rPr>
              <a:t>ciphertext</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into readable plaintext. </a:t>
            </a:r>
            <a:r>
              <a:rPr lang="en-US" sz="2600" dirty="0" smtClean="0">
                <a:latin typeface="Times New Roman" panose="02020603050405020304" pitchFamily="18" charset="0"/>
                <a:cs typeface="Times New Roman" panose="02020603050405020304" pitchFamily="18" charset="0"/>
              </a:rPr>
              <a:t>Cipher text </a:t>
            </a:r>
            <a:r>
              <a:rPr lang="en-US" sz="2600" dirty="0">
                <a:latin typeface="Times New Roman" panose="02020603050405020304" pitchFamily="18" charset="0"/>
                <a:cs typeface="Times New Roman" panose="02020603050405020304" pitchFamily="18" charset="0"/>
              </a:rPr>
              <a:t>is not to be confused with </a:t>
            </a:r>
            <a:r>
              <a:rPr lang="en-US" sz="2600" dirty="0" err="1">
                <a:latin typeface="Times New Roman" panose="02020603050405020304" pitchFamily="18" charset="0"/>
                <a:cs typeface="Times New Roman" panose="02020603050405020304" pitchFamily="18" charset="0"/>
              </a:rPr>
              <a:t>codetext</a:t>
            </a:r>
            <a:r>
              <a:rPr lang="en-US" sz="2600" dirty="0">
                <a:latin typeface="Times New Roman" panose="02020603050405020304" pitchFamily="18" charset="0"/>
                <a:cs typeface="Times New Roman" panose="02020603050405020304" pitchFamily="18" charset="0"/>
              </a:rPr>
              <a:t> because the latter is a result of a code, not a cipher.</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200" b="1" dirty="0" smtClean="0">
                <a:latin typeface="Times New Roman" panose="02020603050405020304" pitchFamily="18" charset="0"/>
                <a:cs typeface="Times New Roman" panose="02020603050405020304" pitchFamily="18" charset="0"/>
              </a:rPr>
              <a:t>Substitution and Transposition Techniques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sz="28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 substitution technique is one in which the letters of plaintext are replaced by other letters or by numbers or symbols. </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Types </a:t>
            </a:r>
            <a:r>
              <a:rPr lang="en-US" sz="2800" dirty="0">
                <a:latin typeface="Times New Roman" panose="02020603050405020304" pitchFamily="18" charset="0"/>
                <a:cs typeface="Times New Roman" panose="02020603050405020304" pitchFamily="18" charset="0"/>
              </a:rPr>
              <a:t>of Substitution </a:t>
            </a:r>
            <a:r>
              <a:rPr lang="en-US" sz="2800" dirty="0" smtClean="0">
                <a:latin typeface="Times New Roman" panose="02020603050405020304" pitchFamily="18" charset="0"/>
                <a:cs typeface="Times New Roman" panose="02020603050405020304" pitchFamily="18" charset="0"/>
              </a:rPr>
              <a:t>Techniques</a:t>
            </a:r>
            <a:endParaRPr lang="en-US" sz="28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en-US" sz="2400" b="1" dirty="0" smtClean="0">
                <a:latin typeface="Times New Roman" panose="02020603050405020304" pitchFamily="18" charset="0"/>
                <a:cs typeface="Times New Roman" panose="02020603050405020304" pitchFamily="18" charset="0"/>
              </a:rPr>
              <a:t>Caesar Cipher Algorithm: </a:t>
            </a:r>
            <a:endParaRPr lang="en-US" sz="2400" b="1" dirty="0" smtClean="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This is the simplest substitution technique developed by Caesar. It involves replacing each letter with an alphabet standing 3 position, further to it. Note that the alphabets are wrapped around (A after Z).</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Here the alphabets are assigned numerical values (a=1, b=2, ……, z=26). So, we can use the following substitutions.</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762000" y="5410200"/>
          <a:ext cx="6477000" cy="741680"/>
        </p:xfrm>
        <a:graphic>
          <a:graphicData uri="http://schemas.openxmlformats.org/drawingml/2006/table">
            <a:tbl>
              <a:tblPr firstRow="1" bandRow="1">
                <a:tableStyleId>{5C22544A-7EE6-4342-B048-85BDC9FD1C3A}</a:tableStyleId>
              </a:tblPr>
              <a:tblGrid>
                <a:gridCol w="744483"/>
                <a:gridCol w="5732517"/>
              </a:tblGrid>
              <a:tr h="370840">
                <a:tc>
                  <a:txBody>
                    <a:bodyPr/>
                    <a:lstStyle/>
                    <a:p>
                      <a:r>
                        <a:rPr lang="en-US" b="1" dirty="0" smtClean="0">
                          <a:solidFill>
                            <a:schemeClr val="tx1"/>
                          </a:solidFill>
                          <a:latin typeface="Times New Roman" panose="02020603050405020304" pitchFamily="18" charset="0"/>
                          <a:cs typeface="Times New Roman" panose="02020603050405020304" pitchFamily="18" charset="0"/>
                        </a:rPr>
                        <a:t>PT</a:t>
                      </a:r>
                      <a:endParaRPr lang="en-US" b="1"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1" dirty="0" smtClean="0">
                          <a:solidFill>
                            <a:schemeClr val="tx1"/>
                          </a:solidFill>
                          <a:latin typeface="Times New Roman" panose="02020603050405020304" pitchFamily="18" charset="0"/>
                          <a:cs typeface="Times New Roman" panose="02020603050405020304" pitchFamily="18" charset="0"/>
                        </a:rPr>
                        <a:t> a   b   c    d  ……………………………  w   x   y    z</a:t>
                      </a:r>
                      <a:endParaRPr lang="en-US" b="1" dirty="0">
                        <a:solidFill>
                          <a:schemeClr val="tx1"/>
                        </a:solidFill>
                        <a:latin typeface="Times New Roman" panose="02020603050405020304" pitchFamily="18" charset="0"/>
                        <a:cs typeface="Times New Roman" panose="02020603050405020304" pitchFamily="18" charset="0"/>
                      </a:endParaRPr>
                    </a:p>
                  </a:txBody>
                  <a:tcPr>
                    <a:noFill/>
                  </a:tcPr>
                </a:tc>
              </a:tr>
              <a:tr h="370840">
                <a:tc>
                  <a:txBody>
                    <a:bodyPr/>
                    <a:lstStyle/>
                    <a:p>
                      <a:r>
                        <a:rPr lang="en-US" b="1" dirty="0" smtClean="0">
                          <a:latin typeface="Times New Roman" panose="02020603050405020304" pitchFamily="18" charset="0"/>
                          <a:cs typeface="Times New Roman" panose="02020603050405020304" pitchFamily="18" charset="0"/>
                        </a:rPr>
                        <a:t>CT</a:t>
                      </a:r>
                      <a:endParaRPr lang="en-US" b="1" dirty="0">
                        <a:latin typeface="Times New Roman" panose="02020603050405020304" pitchFamily="18" charset="0"/>
                        <a:cs typeface="Times New Roman" panose="02020603050405020304" pitchFamily="18" charset="0"/>
                      </a:endParaRPr>
                    </a:p>
                  </a:txBody>
                  <a:tcPr>
                    <a:noFill/>
                  </a:tcPr>
                </a:tc>
                <a:tc>
                  <a:txBody>
                    <a:bodyPr/>
                    <a:lstStyle/>
                    <a:p>
                      <a:r>
                        <a:rPr lang="en-US" b="1" dirty="0" smtClean="0">
                          <a:solidFill>
                            <a:schemeClr val="tx1"/>
                          </a:solidFill>
                          <a:latin typeface="Times New Roman" panose="02020603050405020304" pitchFamily="18" charset="0"/>
                          <a:cs typeface="Times New Roman" panose="02020603050405020304" pitchFamily="18" charset="0"/>
                        </a:rPr>
                        <a:t> d</a:t>
                      </a:r>
                      <a:r>
                        <a:rPr lang="en-US" b="1" baseline="0" dirty="0" smtClean="0">
                          <a:solidFill>
                            <a:schemeClr val="tx1"/>
                          </a:solidFill>
                          <a:latin typeface="Times New Roman" panose="02020603050405020304" pitchFamily="18" charset="0"/>
                          <a:cs typeface="Times New Roman" panose="02020603050405020304" pitchFamily="18" charset="0"/>
                        </a:rPr>
                        <a:t>    e   f    g  ……………………………  z   a   b     c</a:t>
                      </a:r>
                      <a:endParaRPr lang="en-US" b="1" dirty="0">
                        <a:solidFill>
                          <a:schemeClr val="tx1"/>
                        </a:solidFill>
                        <a:latin typeface="Times New Roman" panose="02020603050405020304" pitchFamily="18" charset="0"/>
                        <a:cs typeface="Times New Roman" panose="02020603050405020304" pitchFamily="18" charset="0"/>
                      </a:endParaRPr>
                    </a:p>
                  </a:txBody>
                  <a:tcP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dirty="0" smtClean="0"/>
              <a:t>   </a:t>
            </a:r>
            <a:r>
              <a:rPr lang="en-US" sz="2400" dirty="0" smtClean="0">
                <a:latin typeface="Times New Roman" panose="02020603050405020304" pitchFamily="18" charset="0"/>
                <a:cs typeface="Times New Roman" panose="02020603050405020304" pitchFamily="18" charset="0"/>
              </a:rPr>
              <a:t>Where PT refers plaintext and CT refers </a:t>
            </a:r>
            <a:r>
              <a:rPr lang="en-US" sz="2400" dirty="0" err="1" smtClean="0">
                <a:latin typeface="Times New Roman" panose="02020603050405020304" pitchFamily="18" charset="0"/>
                <a:cs typeface="Times New Roman" panose="02020603050405020304" pitchFamily="18" charset="0"/>
              </a:rPr>
              <a:t>ciphertext</a:t>
            </a:r>
            <a:r>
              <a:rPr lang="en-US" sz="2400" dirty="0" smtClean="0">
                <a:latin typeface="Times New Roman" panose="02020603050405020304" pitchFamily="18" charset="0"/>
                <a:cs typeface="Times New Roman" panose="02020603050405020304" pitchFamily="18" charset="0"/>
              </a:rPr>
              <a:t>. We can use the following expression for </a:t>
            </a:r>
            <a:r>
              <a:rPr lang="en-US" sz="2400" dirty="0" err="1" smtClean="0">
                <a:latin typeface="Times New Roman" panose="02020603050405020304" pitchFamily="18" charset="0"/>
                <a:cs typeface="Times New Roman" panose="02020603050405020304" pitchFamily="18" charset="0"/>
              </a:rPr>
              <a:t>Ceasar</a:t>
            </a:r>
            <a:r>
              <a:rPr lang="en-US" sz="2400" dirty="0" smtClean="0">
                <a:latin typeface="Times New Roman" panose="02020603050405020304" pitchFamily="18" charset="0"/>
                <a:cs typeface="Times New Roman" panose="02020603050405020304" pitchFamily="18" charset="0"/>
              </a:rPr>
              <a:t> Cipher algorithm.</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C = (P+3) mod 26</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The Caesar Cipher decryption algorithm uses the following expression.</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P = (C-3) mod 26</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 sight variation to the Caesar Cipher algorithm is called “Captain Midnight Code”. The difference is in Caesar Cipher algorithm the key is always ‘3’, where as in Captain Midnight Code the key is any value between </a:t>
            </a:r>
            <a:r>
              <a:rPr lang="en-US" sz="2400" b="1" dirty="0" smtClean="0">
                <a:latin typeface="Times New Roman" panose="02020603050405020304" pitchFamily="18" charset="0"/>
                <a:cs typeface="Times New Roman" panose="02020603050405020304" pitchFamily="18" charset="0"/>
              </a:rPr>
              <a:t>1 and 25.</a:t>
            </a:r>
            <a:endParaRPr lang="en-US" sz="24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The expression for Captain Midnight Code is:</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C = (P+K) mod 26, where k=1 to 25</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P  = (C-K) mod 26, where k=1 to 25 (decryption)</a:t>
            </a:r>
            <a:endParaRPr lang="en-US" sz="2400" dirty="0">
              <a:latin typeface="Times New Roman" panose="02020603050405020304" pitchFamily="18" charset="0"/>
              <a:cs typeface="Times New Roman" panose="02020603050405020304" pitchFamily="18" charset="0"/>
            </a:endParaRPr>
          </a:p>
          <a:p>
            <a:pPr marL="0" indent="0">
              <a:buNone/>
            </a:pPr>
            <a:endParaRPr lang="en-US" sz="3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sz="2400" b="1" dirty="0" smtClean="0">
                <a:latin typeface="Times New Roman" panose="02020603050405020304" pitchFamily="18" charset="0"/>
                <a:cs typeface="Times New Roman" panose="02020603050405020304" pitchFamily="18" charset="0"/>
              </a:rPr>
              <a:t>2. Play fair Algorithm: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This is the simplest multi letter encryption algorithm. It threats diagrams in the plain text as a single unit and convers it into cipher text diagram.</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This algorithm is based on a 5 x 5 matrix. Construction by using the key shared between the parties.</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Let us use the keyword MONARCHY.</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The 5 x 5 matrix is constructed in the following way.</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le 3"/>
          <p:cNvGraphicFramePr>
            <a:graphicFrameLocks noGrp="1"/>
          </p:cNvGraphicFramePr>
          <p:nvPr/>
        </p:nvGraphicFramePr>
        <p:xfrm>
          <a:off x="1600200" y="4038600"/>
          <a:ext cx="2667001" cy="1854200"/>
        </p:xfrm>
        <a:graphic>
          <a:graphicData uri="http://schemas.openxmlformats.org/drawingml/2006/table">
            <a:tbl>
              <a:tblPr firstRow="1" bandRow="1">
                <a:tableStyleId>{5C22544A-7EE6-4342-B048-85BDC9FD1C3A}</a:tableStyleId>
              </a:tblPr>
              <a:tblGrid>
                <a:gridCol w="533401"/>
                <a:gridCol w="533400"/>
                <a:gridCol w="609600"/>
                <a:gridCol w="457200"/>
                <a:gridCol w="533400"/>
              </a:tblGrid>
              <a:tr h="370840">
                <a:tc>
                  <a:txBody>
                    <a:bodyPr/>
                    <a:lstStyle/>
                    <a:p>
                      <a:r>
                        <a:rPr lang="en-US" b="0" dirty="0" smtClean="0">
                          <a:solidFill>
                            <a:schemeClr val="tx1"/>
                          </a:solidFill>
                          <a:latin typeface="Times New Roman" panose="02020603050405020304" pitchFamily="18" charset="0"/>
                          <a:cs typeface="Times New Roman" panose="02020603050405020304" pitchFamily="18" charset="0"/>
                        </a:rPr>
                        <a:t>M</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O</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N</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A</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R</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r>
              <a:tr h="370840">
                <a:tc>
                  <a:txBody>
                    <a:bodyPr/>
                    <a:lstStyle/>
                    <a:p>
                      <a:r>
                        <a:rPr lang="en-US" b="0" dirty="0" smtClean="0">
                          <a:solidFill>
                            <a:schemeClr val="tx1"/>
                          </a:solidFill>
                          <a:latin typeface="Times New Roman" panose="02020603050405020304" pitchFamily="18" charset="0"/>
                          <a:cs typeface="Times New Roman" panose="02020603050405020304" pitchFamily="18" charset="0"/>
                        </a:rPr>
                        <a:t>C</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H</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Y</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B</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D</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r>
              <a:tr h="370840">
                <a:tc>
                  <a:txBody>
                    <a:bodyPr/>
                    <a:lstStyle/>
                    <a:p>
                      <a:r>
                        <a:rPr lang="en-US" b="0" dirty="0" smtClean="0">
                          <a:solidFill>
                            <a:schemeClr val="tx1"/>
                          </a:solidFill>
                          <a:latin typeface="Times New Roman" panose="02020603050405020304" pitchFamily="18" charset="0"/>
                          <a:cs typeface="Times New Roman" panose="02020603050405020304" pitchFamily="18" charset="0"/>
                        </a:rPr>
                        <a:t>E</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F</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G</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I/J</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K</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r>
              <a:tr h="370840">
                <a:tc>
                  <a:txBody>
                    <a:bodyPr/>
                    <a:lstStyle/>
                    <a:p>
                      <a:r>
                        <a:rPr lang="en-US" b="0" dirty="0" smtClean="0">
                          <a:solidFill>
                            <a:schemeClr val="tx1"/>
                          </a:solidFill>
                          <a:latin typeface="Times New Roman" panose="02020603050405020304" pitchFamily="18" charset="0"/>
                          <a:cs typeface="Times New Roman" panose="02020603050405020304" pitchFamily="18" charset="0"/>
                        </a:rPr>
                        <a:t>L</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P</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Q</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S</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T</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r>
              <a:tr h="370840">
                <a:tc>
                  <a:txBody>
                    <a:bodyPr/>
                    <a:lstStyle/>
                    <a:p>
                      <a:r>
                        <a:rPr lang="en-US" b="0" dirty="0" smtClean="0">
                          <a:solidFill>
                            <a:schemeClr val="tx1"/>
                          </a:solidFill>
                          <a:latin typeface="Times New Roman" panose="02020603050405020304" pitchFamily="18" charset="0"/>
                          <a:cs typeface="Times New Roman" panose="02020603050405020304" pitchFamily="18" charset="0"/>
                        </a:rPr>
                        <a:t>U</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V</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W</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X</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r>
                        <a:rPr lang="en-US" b="0" dirty="0" smtClean="0">
                          <a:solidFill>
                            <a:schemeClr val="tx1"/>
                          </a:solidFill>
                          <a:latin typeface="Times New Roman" panose="02020603050405020304" pitchFamily="18" charset="0"/>
                          <a:cs typeface="Times New Roman" panose="02020603050405020304" pitchFamily="18" charset="0"/>
                        </a:rPr>
                        <a:t>Z</a:t>
                      </a:r>
                      <a:endParaRPr lang="en-US" b="0" dirty="0">
                        <a:solidFill>
                          <a:schemeClr val="tx1"/>
                        </a:solidFill>
                        <a:latin typeface="Times New Roman" panose="02020603050405020304" pitchFamily="18" charset="0"/>
                        <a:cs typeface="Times New Roman" panose="02020603050405020304" pitchFamily="18" charset="0"/>
                      </a:endParaRPr>
                    </a:p>
                  </a:txBody>
                  <a:tcPr>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lstStyle/>
          <a:p>
            <a:pPr marL="0" indent="0">
              <a:buNone/>
            </a:pPr>
            <a:r>
              <a:rPr lang="en-US" dirty="0" smtClean="0"/>
              <a:t> </a:t>
            </a:r>
            <a:r>
              <a:rPr lang="en-US" sz="2400" dirty="0" smtClean="0">
                <a:latin typeface="Times New Roman" panose="02020603050405020304" pitchFamily="18" charset="0"/>
                <a:cs typeface="Times New Roman" panose="02020603050405020304" pitchFamily="18" charset="0"/>
              </a:rPr>
              <a:t>Now we use the following rules to encrypt the given message.</a:t>
            </a:r>
            <a:endParaRPr lang="en-US" sz="2400" dirty="0" smtClean="0">
              <a:latin typeface="Times New Roman" panose="02020603050405020304" pitchFamily="18" charset="0"/>
              <a:cs typeface="Times New Roman" panose="02020603050405020304" pitchFamily="18" charset="0"/>
            </a:endParaRPr>
          </a:p>
          <a:p>
            <a:pPr marL="514350" indent="-514350">
              <a:buAutoNum type="romanLcParenR"/>
            </a:pPr>
            <a:r>
              <a:rPr lang="en-US" sz="2400" dirty="0" smtClean="0">
                <a:latin typeface="Times New Roman" panose="02020603050405020304" pitchFamily="18" charset="0"/>
                <a:cs typeface="Times New Roman" panose="02020603050405020304" pitchFamily="18" charset="0"/>
              </a:rPr>
              <a:t>Plain text letters in the diagram that fall in the single or same row of the above matrix are replaced with next letters in the same row.(The letters are wrapped around).</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Ex: ON becomes NA,  FG becomes GI/GJ,  LQ becomes PS</a:t>
            </a:r>
            <a:endParaRPr lang="en-US" sz="2400" dirty="0" smtClean="0">
              <a:latin typeface="Times New Roman" panose="02020603050405020304" pitchFamily="18" charset="0"/>
              <a:cs typeface="Times New Roman" panose="02020603050405020304" pitchFamily="18" charset="0"/>
            </a:endParaRPr>
          </a:p>
          <a:p>
            <a:pPr marL="514350" indent="-514350">
              <a:buAutoNum type="romanLcParenR" startAt="2"/>
            </a:pPr>
            <a:r>
              <a:rPr lang="en-US" sz="2400" dirty="0" smtClean="0">
                <a:latin typeface="Times New Roman" panose="02020603050405020304" pitchFamily="18" charset="0"/>
                <a:cs typeface="Times New Roman" panose="02020603050405020304" pitchFamily="18" charset="0"/>
              </a:rPr>
              <a:t>Plain text letters in the diagram that fall in the same column of the matrix are replaced with next letter in the same column</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Ex:  HF becomes FP,  BI becomes IS/JS,  DT becomes KZ</a:t>
            </a:r>
            <a:endParaRPr lang="en-US" sz="2400" dirty="0" smtClean="0">
              <a:latin typeface="Times New Roman" panose="02020603050405020304" pitchFamily="18" charset="0"/>
              <a:cs typeface="Times New Roman" panose="02020603050405020304" pitchFamily="18" charset="0"/>
            </a:endParaRPr>
          </a:p>
          <a:p>
            <a:pPr marL="514350" indent="-514350">
              <a:buAutoNum type="romanLcParenR" startAt="3"/>
            </a:pPr>
            <a:r>
              <a:rPr lang="en-US" sz="2400" dirty="0" smtClean="0">
                <a:latin typeface="Times New Roman" panose="02020603050405020304" pitchFamily="18" charset="0"/>
                <a:cs typeface="Times New Roman" panose="02020603050405020304" pitchFamily="18" charset="0"/>
              </a:rPr>
              <a:t>The plain text letters that are not in same row or not in the same column or each plain text letter is replaced by the letter the lies in the same row and other letters column.</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Ex:  MH becomes OC,  HK becomes DF,  PX becomes SV</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8874"/>
            <a:ext cx="8229600" cy="5447290"/>
          </a:xfrm>
        </p:spPr>
        <p:txBody>
          <a:bodyPr>
            <a:normAutofit/>
          </a:bodyPr>
          <a:lstStyle/>
          <a:p>
            <a:pPr marL="0" indent="0">
              <a:buNone/>
            </a:pPr>
            <a:r>
              <a:rPr lang="en-US" sz="2600" b="1" dirty="0" smtClean="0">
                <a:latin typeface="Times New Roman" panose="02020603050405020304" pitchFamily="18" charset="0"/>
                <a:cs typeface="Times New Roman" panose="02020603050405020304" pitchFamily="18" charset="0"/>
              </a:rPr>
              <a:t>3.</a:t>
            </a:r>
            <a:r>
              <a:rPr lang="en-US" sz="2600" dirty="0" smtClean="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Mono-alphabetic Cipher:</a:t>
            </a:r>
            <a:endParaRPr lang="en-US" sz="2600" b="1" dirty="0">
              <a:latin typeface="Times New Roman" panose="02020603050405020304" pitchFamily="18" charset="0"/>
              <a:cs typeface="Times New Roman" panose="02020603050405020304" pitchFamily="18" charset="0"/>
            </a:endParaRPr>
          </a:p>
          <a:p>
            <a:pPr marL="0" indent="0">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Predictability </a:t>
            </a:r>
            <a:r>
              <a:rPr lang="en-US" sz="2600" dirty="0">
                <a:latin typeface="Times New Roman" panose="02020603050405020304" pitchFamily="18" charset="0"/>
                <a:cs typeface="Times New Roman" panose="02020603050405020304" pitchFamily="18" charset="0"/>
              </a:rPr>
              <a:t>of Caesar Cipher was its weakness once any key replacement of a single alphabet is known then, the whole message can we decipher and almost 25 attempts are required to break it.</a:t>
            </a:r>
            <a:endParaRPr lang="en-US" sz="2600" dirty="0">
              <a:latin typeface="Times New Roman" panose="02020603050405020304" pitchFamily="18" charset="0"/>
              <a:cs typeface="Times New Roman" panose="02020603050405020304" pitchFamily="18" charset="0"/>
            </a:endParaRPr>
          </a:p>
          <a:p>
            <a:pPr marL="0" indent="0">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In </a:t>
            </a:r>
            <a:r>
              <a:rPr lang="en-US" sz="2600" dirty="0">
                <a:latin typeface="Times New Roman" panose="02020603050405020304" pitchFamily="18" charset="0"/>
                <a:cs typeface="Times New Roman" panose="02020603050405020304" pitchFamily="18" charset="0"/>
              </a:rPr>
              <a:t>this technique, we simply substitute any random key for each alphabet letter, that is 'A' can be being replaced with any letters from B to Z and 'B' can be changed to rest of the Alphabets but itself and so on. Let's say we substitute A with E that doesn't mean that B will be replaced by F.</a:t>
            </a:r>
            <a:endParaRPr lang="en-US" sz="2600" dirty="0">
              <a:latin typeface="Times New Roman" panose="02020603050405020304" pitchFamily="18" charset="0"/>
              <a:cs typeface="Times New Roman" panose="02020603050405020304" pitchFamily="18" charset="0"/>
            </a:endParaRP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marL="0" indent="0">
              <a:buNone/>
            </a:pPr>
            <a:r>
              <a:rPr lang="en-US" sz="3400" b="1" dirty="0" smtClean="0">
                <a:latin typeface="Times New Roman" panose="02020603050405020304" pitchFamily="18" charset="0"/>
                <a:cs typeface="Times New Roman" panose="02020603050405020304" pitchFamily="18" charset="0"/>
              </a:rPr>
              <a:t>4. </a:t>
            </a:r>
            <a:r>
              <a:rPr lang="en-US" sz="3400" b="1" dirty="0">
                <a:latin typeface="Times New Roman" panose="02020603050405020304" pitchFamily="18" charset="0"/>
                <a:cs typeface="Times New Roman" panose="02020603050405020304" pitchFamily="18" charset="0"/>
              </a:rPr>
              <a:t>Homophonic Substitution Cipher:</a:t>
            </a:r>
            <a:endParaRPr lang="en-US" sz="3400" b="1"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3400" dirty="0" smtClean="0">
                <a:latin typeface="Times New Roman" panose="02020603050405020304" pitchFamily="18" charset="0"/>
                <a:cs typeface="Times New Roman" panose="02020603050405020304" pitchFamily="18" charset="0"/>
              </a:rPr>
              <a:t>The </a:t>
            </a:r>
            <a:r>
              <a:rPr lang="en-US" sz="3400" dirty="0">
                <a:latin typeface="Times New Roman" panose="02020603050405020304" pitchFamily="18" charset="0"/>
                <a:cs typeface="Times New Roman" panose="02020603050405020304" pitchFamily="18" charset="0"/>
              </a:rPr>
              <a:t>Homophonic substitution and mono-alphabetic substitution are very much alike. Like in plain cipher substation we replace an alphabet with a key but in case of Homophonic Substitution, we map an alphabet with a set of fixed keys (more than one key). For instance, A can be replaced with H, J, O, P and B will replace with any of the following </a:t>
            </a:r>
            <a:r>
              <a:rPr lang="en-US" sz="3400" dirty="0" err="1">
                <a:latin typeface="Times New Roman" panose="02020603050405020304" pitchFamily="18" charset="0"/>
                <a:cs typeface="Times New Roman" panose="02020603050405020304" pitchFamily="18" charset="0"/>
              </a:rPr>
              <a:t>inspite</a:t>
            </a:r>
            <a:r>
              <a:rPr lang="en-US" sz="3400" dirty="0">
                <a:latin typeface="Times New Roman" panose="02020603050405020304" pitchFamily="18" charset="0"/>
                <a:cs typeface="Times New Roman" panose="02020603050405020304" pitchFamily="18" charset="0"/>
              </a:rPr>
              <a:t> of A's key set D, I, W, Z etc.</a:t>
            </a:r>
            <a:endParaRPr lang="en-US" sz="3400" dirty="0">
              <a:latin typeface="Times New Roman" panose="02020603050405020304" pitchFamily="18" charset="0"/>
              <a:cs typeface="Times New Roman" panose="02020603050405020304" pitchFamily="18" charset="0"/>
            </a:endParaRPr>
          </a:p>
          <a:p>
            <a:pPr marL="0" indent="0" algn="just">
              <a:buNone/>
            </a:pPr>
            <a:endParaRPr lang="en-US" sz="3400" dirty="0">
              <a:latin typeface="Times New Roman" panose="02020603050405020304" pitchFamily="18" charset="0"/>
              <a:cs typeface="Times New Roman" panose="02020603050405020304" pitchFamily="18" charset="0"/>
            </a:endParaRPr>
          </a:p>
          <a:p>
            <a:pPr marL="0" indent="0" algn="just">
              <a:buNone/>
            </a:pPr>
            <a:r>
              <a:rPr lang="en-US" sz="3400" b="1" dirty="0" smtClean="0">
                <a:latin typeface="Times New Roman" panose="02020603050405020304" pitchFamily="18" charset="0"/>
                <a:cs typeface="Times New Roman" panose="02020603050405020304" pitchFamily="18" charset="0"/>
              </a:rPr>
              <a:t>5. </a:t>
            </a:r>
            <a:r>
              <a:rPr lang="en-US" sz="3400" b="1" dirty="0">
                <a:latin typeface="Times New Roman" panose="02020603050405020304" pitchFamily="18" charset="0"/>
                <a:cs typeface="Times New Roman" panose="02020603050405020304" pitchFamily="18" charset="0"/>
              </a:rPr>
              <a:t>Polygram Substitution Cipher:</a:t>
            </a:r>
            <a:endParaRPr lang="en-US" sz="3400" b="1" dirty="0">
              <a:latin typeface="Times New Roman" panose="02020603050405020304" pitchFamily="18" charset="0"/>
              <a:cs typeface="Times New Roman" panose="02020603050405020304" pitchFamily="18" charset="0"/>
            </a:endParaRP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3400" dirty="0">
                <a:latin typeface="Times New Roman" panose="02020603050405020304" pitchFamily="18" charset="0"/>
                <a:cs typeface="Times New Roman" panose="02020603050405020304" pitchFamily="18" charset="0"/>
              </a:rPr>
              <a:t>In Polygram substitution cipher, instead of replacing one plain-text alphabet we simply replace a block of the word with another block of a word. Example, 'INCLUDEHELP' will change to 'WDSAEQTGTAI' whereas 'HELP' will replace to 'RYCV'. This is true that the last four letters are the same but still different in both words.</a:t>
            </a:r>
            <a:endParaRPr lang="en-US" sz="3400" dirty="0">
              <a:latin typeface="Times New Roman" panose="02020603050405020304" pitchFamily="18" charset="0"/>
              <a:cs typeface="Times New Roman" panose="02020603050405020304" pitchFamily="18" charset="0"/>
            </a:endParaRPr>
          </a:p>
          <a:p>
            <a:pPr marL="0" indent="0">
              <a:buNone/>
            </a:pPr>
            <a:endParaRPr lang="en-US" sz="34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marL="0" indent="0">
              <a:buNone/>
            </a:pPr>
            <a:r>
              <a:rPr lang="en-US" sz="2400" b="1" dirty="0" smtClean="0">
                <a:latin typeface="Times New Roman" panose="02020603050405020304" pitchFamily="18" charset="0"/>
                <a:cs typeface="Times New Roman" panose="02020603050405020304" pitchFamily="18" charset="0"/>
              </a:rPr>
              <a:t>6. </a:t>
            </a:r>
            <a:r>
              <a:rPr lang="en-US" sz="2400" b="1" dirty="0">
                <a:latin typeface="Times New Roman" panose="02020603050405020304" pitchFamily="18" charset="0"/>
                <a:cs typeface="Times New Roman" panose="02020603050405020304" pitchFamily="18" charset="0"/>
              </a:rPr>
              <a:t>Polyalphabetic Substitution Cipher</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Polyalphabetic </a:t>
            </a:r>
            <a:r>
              <a:rPr lang="en-US" sz="2400" dirty="0">
                <a:latin typeface="Times New Roman" panose="02020603050405020304" pitchFamily="18" charset="0"/>
                <a:cs typeface="Times New Roman" panose="02020603050405020304" pitchFamily="18" charset="0"/>
              </a:rPr>
              <a:t>Substitution cipher was introduced by Leon Battista in the year 1568, and its prominent examples are </a:t>
            </a:r>
            <a:r>
              <a:rPr lang="en-US" sz="2400" dirty="0" err="1">
                <a:latin typeface="Times New Roman" panose="02020603050405020304" pitchFamily="18" charset="0"/>
                <a:cs typeface="Times New Roman" panose="02020603050405020304" pitchFamily="18" charset="0"/>
              </a:rPr>
              <a:t>Vigenère</a:t>
            </a:r>
            <a:r>
              <a:rPr lang="en-US" sz="2400" dirty="0">
                <a:latin typeface="Times New Roman" panose="02020603050405020304" pitchFamily="18" charset="0"/>
                <a:cs typeface="Times New Roman" panose="02020603050405020304" pitchFamily="18" charset="0"/>
              </a:rPr>
              <a:t> cipher and Beaufort cipher</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We </a:t>
            </a:r>
            <a:r>
              <a:rPr lang="en-US" sz="2400" dirty="0">
                <a:latin typeface="Times New Roman" panose="02020603050405020304" pitchFamily="18" charset="0"/>
                <a:cs typeface="Times New Roman" panose="02020603050405020304" pitchFamily="18" charset="0"/>
              </a:rPr>
              <a:t>use multiple one-character keys, each key encrypts one plain-text character. This first key encrypts the first plain-text character, the second the key encrypt the second plain-text character and so on, after all, keys are used then they are recycled. If 50 one-letter keys, every 50th character in the plain text would be placed with the same key and this number (in our case, 50) is period of the cipher</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The key points of the polyalphabetic substation cipher are the following</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uses a set of related mono-alphabetic substitution rules.</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rule used </a:t>
            </a:r>
            <a:r>
              <a:rPr lang="en-US" sz="2400" dirty="0">
                <a:latin typeface="Times New Roman" panose="02020603050405020304" pitchFamily="18" charset="0"/>
                <a:cs typeface="Times New Roman" panose="02020603050405020304" pitchFamily="18" charset="0"/>
              </a:rPr>
              <a:t>for transformations determined by the key it uses.</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latin typeface="Times New Roman" panose="02020603050405020304" pitchFamily="18" charset="0"/>
                <a:cs typeface="Times New Roman" panose="02020603050405020304" pitchFamily="18" charset="0"/>
              </a:rPr>
              <a:t>Introduction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5334000"/>
          </a:xfrm>
        </p:spPr>
        <p:txBody>
          <a:bodyPr>
            <a:normAutofit lnSpcReduction="10000"/>
          </a:bodyPr>
          <a:lstStyle/>
          <a:p>
            <a:pPr marL="0" indent="0">
              <a:buNone/>
            </a:pPr>
            <a:r>
              <a:rPr lang="en-US" sz="2400" b="1" dirty="0" smtClean="0">
                <a:latin typeface="Times New Roman" panose="02020603050405020304" pitchFamily="18" charset="0"/>
                <a:cs typeface="Times New Roman" panose="02020603050405020304" pitchFamily="18" charset="0"/>
              </a:rPr>
              <a:t>What is Information Security?    </a:t>
            </a:r>
            <a:endParaRPr lang="en-US" sz="2400" b="1" dirty="0" smtClean="0">
              <a:latin typeface="Times New Roman" panose="02020603050405020304" pitchFamily="18" charset="0"/>
              <a:cs typeface="Times New Roman" panose="02020603050405020304" pitchFamily="18" charset="0"/>
            </a:endParaRPr>
          </a:p>
          <a:p>
            <a:pPr marL="0" indent="0" algn="just">
              <a:buNone/>
            </a:pPr>
            <a:endParaRPr lang="en-US" sz="9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Information </a:t>
            </a:r>
            <a:r>
              <a:rPr lang="en-US" sz="2400" dirty="0">
                <a:latin typeface="Times New Roman" panose="02020603050405020304" pitchFamily="18" charset="0"/>
                <a:cs typeface="Times New Roman" panose="02020603050405020304" pitchFamily="18" charset="0"/>
              </a:rPr>
              <a:t>Security is not </a:t>
            </a:r>
            <a:r>
              <a:rPr lang="en-US" sz="2400" dirty="0" smtClean="0">
                <a:latin typeface="Times New Roman" panose="02020603050405020304" pitchFamily="18" charset="0"/>
                <a:cs typeface="Times New Roman" panose="02020603050405020304" pitchFamily="18" charset="0"/>
              </a:rPr>
              <a:t>only </a:t>
            </a:r>
            <a:r>
              <a:rPr lang="en-US" sz="2400" dirty="0">
                <a:latin typeface="Times New Roman" panose="02020603050405020304" pitchFamily="18" charset="0"/>
                <a:cs typeface="Times New Roman" panose="02020603050405020304" pitchFamily="18" charset="0"/>
              </a:rPr>
              <a:t>about securing information from unauthorized access. Information Security is basically the practice of preventing unauthorized access, use, disclosure, disruption, modification, inspection, recording or destruction of information. Information can be physical or electronic one. Information can be anything like Your details or we can say your profile on social media, your data in mobile phone, your biometrics etc.</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Computer data often travels from one computer to another, leaving the safety of its protected physical surroundings. Once the data is out of hand, people with ad intention could modify or forge your data, either for amusement or for their own benefit.</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62500" lnSpcReduction="20000"/>
          </a:bodyPr>
          <a:lstStyle/>
          <a:p>
            <a:pPr marL="0" indent="0" algn="ctr">
              <a:buNone/>
            </a:pPr>
            <a:r>
              <a:rPr lang="en-US" sz="5100" b="1" dirty="0" smtClean="0">
                <a:latin typeface="Times New Roman" panose="02020603050405020304" pitchFamily="18" charset="0"/>
                <a:cs typeface="Times New Roman" panose="02020603050405020304" pitchFamily="18" charset="0"/>
              </a:rPr>
              <a:t>Transposition Techniques</a:t>
            </a:r>
            <a:endParaRPr lang="en-US" sz="5100" b="1" dirty="0" smtClean="0">
              <a:latin typeface="Times New Roman" panose="02020603050405020304" pitchFamily="18" charset="0"/>
              <a:cs typeface="Times New Roman" panose="02020603050405020304" pitchFamily="18" charset="0"/>
            </a:endParaRPr>
          </a:p>
          <a:p>
            <a:pPr marL="0" indent="0" algn="just">
              <a:buNone/>
            </a:pPr>
            <a:r>
              <a:rPr lang="en-US" sz="2600" dirty="0" smtClean="0">
                <a:latin typeface="Times New Roman" panose="02020603050405020304" pitchFamily="18" charset="0"/>
                <a:cs typeface="Times New Roman" panose="02020603050405020304" pitchFamily="18" charset="0"/>
              </a:rPr>
              <a:t>       </a:t>
            </a:r>
            <a:r>
              <a:rPr lang="en-US" sz="3800" dirty="0" smtClean="0">
                <a:latin typeface="Times New Roman" panose="02020603050405020304" pitchFamily="18" charset="0"/>
                <a:cs typeface="Times New Roman" panose="02020603050405020304" pitchFamily="18" charset="0"/>
              </a:rPr>
              <a:t>In Cryptography, a transposition cipher is a method of encryption by which the positions held by units of plain text are shifted according to a regular system, so that the cipher text constitutes a permutation of the plain text.</a:t>
            </a:r>
            <a:endParaRPr lang="en-US" sz="3800" dirty="0" smtClean="0">
              <a:latin typeface="Times New Roman" panose="02020603050405020304" pitchFamily="18" charset="0"/>
              <a:cs typeface="Times New Roman" panose="02020603050405020304" pitchFamily="18" charset="0"/>
            </a:endParaRPr>
          </a:p>
          <a:p>
            <a:pPr marL="0" indent="0" algn="just">
              <a:buNone/>
            </a:pPr>
            <a:r>
              <a:rPr lang="en-US" sz="3800" dirty="0">
                <a:latin typeface="Times New Roman" panose="02020603050405020304" pitchFamily="18" charset="0"/>
                <a:cs typeface="Times New Roman" panose="02020603050405020304" pitchFamily="18" charset="0"/>
              </a:rPr>
              <a:t> </a:t>
            </a:r>
            <a:r>
              <a:rPr lang="en-US" sz="3800" dirty="0" smtClean="0">
                <a:latin typeface="Times New Roman" panose="02020603050405020304" pitchFamily="18" charset="0"/>
                <a:cs typeface="Times New Roman" panose="02020603050405020304" pitchFamily="18" charset="0"/>
              </a:rPr>
              <a:t>     There are three types of transposition techniques. They are</a:t>
            </a:r>
            <a:endParaRPr lang="en-US" sz="3800" dirty="0" smtClean="0">
              <a:latin typeface="Times New Roman" panose="02020603050405020304" pitchFamily="18" charset="0"/>
              <a:cs typeface="Times New Roman" panose="02020603050405020304" pitchFamily="18" charset="0"/>
            </a:endParaRPr>
          </a:p>
          <a:p>
            <a:pPr marL="0" indent="0" algn="just">
              <a:buNone/>
            </a:pPr>
            <a:r>
              <a:rPr lang="en-US" sz="3800" dirty="0" smtClean="0">
                <a:latin typeface="Times New Roman" panose="02020603050405020304" pitchFamily="18" charset="0"/>
                <a:cs typeface="Times New Roman" panose="02020603050405020304" pitchFamily="18" charset="0"/>
              </a:rPr>
              <a:t>Rail Fence Cipher</a:t>
            </a:r>
            <a:endParaRPr lang="en-US" sz="3800" dirty="0" smtClean="0">
              <a:latin typeface="Times New Roman" panose="02020603050405020304" pitchFamily="18" charset="0"/>
              <a:cs typeface="Times New Roman" panose="02020603050405020304" pitchFamily="18" charset="0"/>
            </a:endParaRPr>
          </a:p>
          <a:p>
            <a:pPr marL="0" indent="0" algn="just">
              <a:buNone/>
            </a:pPr>
            <a:r>
              <a:rPr lang="en-US" sz="3800" dirty="0" smtClean="0">
                <a:latin typeface="Times New Roman" panose="02020603050405020304" pitchFamily="18" charset="0"/>
                <a:cs typeface="Times New Roman" panose="02020603050405020304" pitchFamily="18" charset="0"/>
              </a:rPr>
              <a:t>Columnar transposition</a:t>
            </a:r>
            <a:endParaRPr lang="en-US" sz="3800" dirty="0" smtClean="0">
              <a:latin typeface="Times New Roman" panose="02020603050405020304" pitchFamily="18" charset="0"/>
              <a:cs typeface="Times New Roman" panose="02020603050405020304" pitchFamily="18" charset="0"/>
            </a:endParaRPr>
          </a:p>
          <a:p>
            <a:pPr marL="0" indent="0" algn="just">
              <a:buNone/>
            </a:pPr>
            <a:r>
              <a:rPr lang="en-US" sz="3800" dirty="0" smtClean="0">
                <a:latin typeface="Times New Roman" panose="02020603050405020304" pitchFamily="18" charset="0"/>
                <a:cs typeface="Times New Roman" panose="02020603050405020304" pitchFamily="18" charset="0"/>
              </a:rPr>
              <a:t>Double Transposition</a:t>
            </a:r>
            <a:endParaRPr lang="en-US" sz="3800" dirty="0" smtClean="0">
              <a:latin typeface="Times New Roman" panose="02020603050405020304" pitchFamily="18" charset="0"/>
              <a:cs typeface="Times New Roman" panose="02020603050405020304" pitchFamily="18" charset="0"/>
            </a:endParaRPr>
          </a:p>
          <a:p>
            <a:pPr marL="0" indent="0">
              <a:buNone/>
            </a:pPr>
            <a:endParaRPr lang="en-US" sz="1300" dirty="0" smtClean="0">
              <a:latin typeface="Times New Roman" panose="02020603050405020304" pitchFamily="18" charset="0"/>
              <a:cs typeface="Times New Roman" panose="02020603050405020304" pitchFamily="18" charset="0"/>
            </a:endParaRPr>
          </a:p>
          <a:p>
            <a:pPr marL="0" indent="0">
              <a:buNone/>
            </a:pPr>
            <a:r>
              <a:rPr lang="en-US" sz="3800" b="1" dirty="0" smtClean="0">
                <a:latin typeface="Times New Roman" panose="02020603050405020304" pitchFamily="18" charset="0"/>
                <a:cs typeface="Times New Roman" panose="02020603050405020304" pitchFamily="18" charset="0"/>
              </a:rPr>
              <a:t>1</a:t>
            </a:r>
            <a:r>
              <a:rPr lang="en-US" sz="3800" b="1" dirty="0">
                <a:latin typeface="Times New Roman" panose="02020603050405020304" pitchFamily="18" charset="0"/>
                <a:cs typeface="Times New Roman" panose="02020603050405020304" pitchFamily="18" charset="0"/>
              </a:rPr>
              <a:t>) Rail-Fence </a:t>
            </a:r>
            <a:r>
              <a:rPr lang="en-US" sz="3800" b="1" dirty="0" smtClean="0">
                <a:latin typeface="Times New Roman" panose="02020603050405020304" pitchFamily="18" charset="0"/>
                <a:cs typeface="Times New Roman" panose="02020603050405020304" pitchFamily="18" charset="0"/>
              </a:rPr>
              <a:t>Technique:</a:t>
            </a:r>
            <a:endParaRPr lang="en-US" sz="3800" b="1" dirty="0">
              <a:latin typeface="Times New Roman" panose="02020603050405020304" pitchFamily="18" charset="0"/>
              <a:cs typeface="Times New Roman" panose="02020603050405020304" pitchFamily="18" charset="0"/>
            </a:endParaRPr>
          </a:p>
          <a:p>
            <a:pPr marL="0" indent="0" algn="just">
              <a:buNone/>
            </a:pPr>
            <a:r>
              <a:rPr lang="en-US" sz="3800" dirty="0">
                <a:latin typeface="Times New Roman" panose="02020603050405020304" pitchFamily="18" charset="0"/>
                <a:cs typeface="Times New Roman" panose="02020603050405020304" pitchFamily="18" charset="0"/>
              </a:rPr>
              <a:t>This technique is a type of Transposition technique and does is write the plain text as a sequence of diagonals and changing the order according to each row</a:t>
            </a:r>
            <a:r>
              <a:rPr lang="en-US" sz="3800" dirty="0" smtClean="0">
                <a:latin typeface="Times New Roman" panose="02020603050405020304" pitchFamily="18" charset="0"/>
                <a:cs typeface="Times New Roman" panose="02020603050405020304" pitchFamily="18" charset="0"/>
              </a:rPr>
              <a:t>.</a:t>
            </a:r>
            <a:endParaRPr lang="en-US" sz="3800" dirty="0">
              <a:latin typeface="Times New Roman" panose="02020603050405020304" pitchFamily="18" charset="0"/>
              <a:cs typeface="Times New Roman" panose="02020603050405020304" pitchFamily="18" charset="0"/>
            </a:endParaRPr>
          </a:p>
          <a:p>
            <a:pPr marL="0" indent="0">
              <a:buNone/>
            </a:pPr>
            <a:r>
              <a:rPr lang="en-US" sz="3800" dirty="0">
                <a:latin typeface="Times New Roman" panose="02020603050405020304" pitchFamily="18" charset="0"/>
                <a:cs typeface="Times New Roman" panose="02020603050405020304" pitchFamily="18" charset="0"/>
              </a:rPr>
              <a:t>It uses a simple algorithm</a:t>
            </a:r>
            <a:r>
              <a:rPr lang="en-US" sz="3800" dirty="0" smtClean="0">
                <a:latin typeface="Times New Roman" panose="02020603050405020304" pitchFamily="18" charset="0"/>
                <a:cs typeface="Times New Roman" panose="02020603050405020304" pitchFamily="18" charset="0"/>
              </a:rPr>
              <a:t>,</a:t>
            </a:r>
            <a:endParaRPr lang="en-US" sz="3800" dirty="0">
              <a:latin typeface="Times New Roman" panose="02020603050405020304" pitchFamily="18" charset="0"/>
              <a:cs typeface="Times New Roman" panose="02020603050405020304" pitchFamily="18" charset="0"/>
            </a:endParaRPr>
          </a:p>
          <a:p>
            <a:pPr marL="0" indent="0">
              <a:buNone/>
            </a:pPr>
            <a:r>
              <a:rPr lang="en-US" sz="3800" dirty="0" smtClean="0">
                <a:latin typeface="Times New Roman" panose="02020603050405020304" pitchFamily="18" charset="0"/>
                <a:cs typeface="Times New Roman" panose="02020603050405020304" pitchFamily="18" charset="0"/>
              </a:rPr>
              <a:t>    1. Writing </a:t>
            </a:r>
            <a:r>
              <a:rPr lang="en-US" sz="3800" dirty="0">
                <a:latin typeface="Times New Roman" panose="02020603050405020304" pitchFamily="18" charset="0"/>
                <a:cs typeface="Times New Roman" panose="02020603050405020304" pitchFamily="18" charset="0"/>
              </a:rPr>
              <a:t>down the plaintext message into a sequence of diagonals.</a:t>
            </a:r>
            <a:endParaRPr lang="en-US" sz="3800" dirty="0">
              <a:latin typeface="Times New Roman" panose="02020603050405020304" pitchFamily="18" charset="0"/>
              <a:cs typeface="Times New Roman" panose="02020603050405020304" pitchFamily="18" charset="0"/>
            </a:endParaRPr>
          </a:p>
          <a:p>
            <a:pPr marL="0" indent="0">
              <a:buNone/>
            </a:pPr>
            <a:r>
              <a:rPr lang="en-US" sz="3800" dirty="0" smtClean="0">
                <a:latin typeface="Times New Roman" panose="02020603050405020304" pitchFamily="18" charset="0"/>
                <a:cs typeface="Times New Roman" panose="02020603050405020304" pitchFamily="18" charset="0"/>
              </a:rPr>
              <a:t>    2.Row-wise </a:t>
            </a:r>
            <a:r>
              <a:rPr lang="en-US" sz="3800" dirty="0">
                <a:latin typeface="Times New Roman" panose="02020603050405020304" pitchFamily="18" charset="0"/>
                <a:cs typeface="Times New Roman" panose="02020603050405020304" pitchFamily="18" charset="0"/>
              </a:rPr>
              <a:t>writing the plain-text written from above step</a:t>
            </a:r>
            <a:r>
              <a:rPr lang="en-US" sz="3800" dirty="0" smtClean="0">
                <a:latin typeface="Times New Roman" panose="02020603050405020304" pitchFamily="18" charset="0"/>
                <a:cs typeface="Times New Roman" panose="02020603050405020304" pitchFamily="18" charset="0"/>
              </a:rPr>
              <a:t>.</a:t>
            </a:r>
            <a:endParaRPr lang="en-US" sz="3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914400" y="2209801"/>
            <a:ext cx="6858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914400" y="685800"/>
            <a:ext cx="6858000" cy="1723549"/>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Example,</a:t>
            </a:r>
            <a:endParaRPr lang="en-US" sz="24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Let’s say, we take an example of “INCLUDEHELP IS AWESOME”.</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914400" y="3657600"/>
            <a:ext cx="7391400" cy="2677656"/>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So the Cipher-text are, ICUEEPSWSMNLDHLIAEOW.</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First, we write the message in a zigzag manner then read it out direct row-wise to change it to cipher-text.</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Now as we can see, Rail-Fence Technique is very to break by any cryptanalyst.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Columnar Transition </a:t>
            </a:r>
            <a:r>
              <a:rPr lang="en-US" sz="2400" b="1" dirty="0" smtClean="0">
                <a:latin typeface="Times New Roman" panose="02020603050405020304" pitchFamily="18" charset="0"/>
                <a:cs typeface="Times New Roman" panose="02020603050405020304" pitchFamily="18" charset="0"/>
              </a:rPr>
              <a:t>Technique:</a:t>
            </a:r>
            <a:endParaRPr lang="en-US" sz="2400" b="1" dirty="0">
              <a:latin typeface="Times New Roman" panose="02020603050405020304" pitchFamily="18" charset="0"/>
              <a:cs typeface="Times New Roman" panose="02020603050405020304" pitchFamily="18" charset="0"/>
            </a:endParaRP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It is a slight variation to the Rail-fence technique, let’s see its algorithm:</a:t>
            </a:r>
            <a:endParaRPr lang="en-US" sz="2400" dirty="0">
              <a:latin typeface="Times New Roman" panose="02020603050405020304" pitchFamily="18" charset="0"/>
              <a:cs typeface="Times New Roman" panose="02020603050405020304" pitchFamily="18" charset="0"/>
            </a:endParaRP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In a rectangle of pre-defined size, write the plain-text message row by row.</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Read the plain message in random order in a column-wise fashion. It can be any order such as 2, 1, 3 etc.</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Thus Cipher-text is obtained</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990600" y="2514600"/>
            <a:ext cx="7239000" cy="192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38200" y="457200"/>
            <a:ext cx="7543800" cy="1846659"/>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Let’s see an example:</a:t>
            </a:r>
            <a:endParaRPr lang="en-US" sz="24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Original message: "INCLUDEHELP IS AWESOME".</a:t>
            </a:r>
            <a:endParaRPr lang="en-US" sz="24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Now we apply the above algorithm and create the rectangle of 4 </a:t>
            </a:r>
            <a:r>
              <a:rPr lang="en-US" sz="2400" dirty="0" smtClean="0">
                <a:latin typeface="Times New Roman" panose="02020603050405020304" pitchFamily="18" charset="0"/>
                <a:cs typeface="Times New Roman" panose="02020603050405020304" pitchFamily="18" charset="0"/>
              </a:rPr>
              <a:t>columns.</a:t>
            </a:r>
            <a:endParaRPr lang="en-US"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838200" y="4800600"/>
            <a:ext cx="7543800" cy="156966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Now let’s decide on an order for the column as 4, 1, 3 and 2 and now we will read the text in column-wise.</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Cipher-text: LHIEEIUESSCEPWMNDLAO</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0" indent="0">
              <a:buNone/>
            </a:pPr>
            <a:r>
              <a:rPr lang="en-US" sz="2400" b="1" dirty="0" smtClean="0">
                <a:latin typeface="Times New Roman" panose="02020603050405020304" pitchFamily="18" charset="0"/>
                <a:cs typeface="Times New Roman" panose="02020603050405020304" pitchFamily="18" charset="0"/>
              </a:rPr>
              <a:t>3) Double Transposition:</a:t>
            </a:r>
            <a:endParaRPr lang="en-US" sz="24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Double </a:t>
            </a:r>
            <a:r>
              <a:rPr lang="en-US" sz="2400" dirty="0">
                <a:latin typeface="Times New Roman" panose="02020603050405020304" pitchFamily="18" charset="0"/>
                <a:cs typeface="Times New Roman" panose="02020603050405020304" pitchFamily="18" charset="0"/>
              </a:rPr>
              <a:t>Transposition consists of two applications of columnar transposition to a message. The two applications may use the same key for each of the two steps, or they may use different keys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Columnar transposition works like this: First pick a keyword, such as DESCRIBE, then write the message under it in rows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 E S C R I B E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Y O U R M O T H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E R W A S A H A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M S T E R A N D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Y O U R F A T H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E R S M E L T O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F E L D E R B E </a:t>
            </a:r>
            <a:endParaRPr lang="en-US" sz="20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 </a:t>
            </a:r>
            <a:r>
              <a:rPr lang="en-US" sz="2000" dirty="0" err="1">
                <a:latin typeface="Times New Roman" panose="02020603050405020304" pitchFamily="18" charset="0"/>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 I E S</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5516563"/>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Now number the letters in the keyword in alphabetical order</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3  4 </a:t>
            </a:r>
            <a:r>
              <a:rPr lang="en-US" sz="2400" dirty="0">
                <a:latin typeface="Times New Roman" panose="02020603050405020304" pitchFamily="18" charset="0"/>
                <a:cs typeface="Times New Roman" panose="02020603050405020304" pitchFamily="18" charset="0"/>
              </a:rPr>
              <a:t>8 </a:t>
            </a:r>
            <a:r>
              <a:rPr lang="en-US" sz="2400" dirty="0" smtClean="0">
                <a:latin typeface="Times New Roman" panose="02020603050405020304" pitchFamily="18" charset="0"/>
                <a:cs typeface="Times New Roman" panose="02020603050405020304" pitchFamily="18" charset="0"/>
              </a:rPr>
              <a:t> 2 </a:t>
            </a:r>
            <a:r>
              <a:rPr lang="en-US" sz="2400" dirty="0">
                <a:latin typeface="Times New Roman" panose="02020603050405020304" pitchFamily="18" charset="0"/>
                <a:cs typeface="Times New Roman" panose="02020603050405020304" pitchFamily="18" charset="0"/>
              </a:rPr>
              <a:t>7 6 1 </a:t>
            </a:r>
            <a:r>
              <a:rPr lang="en-US" sz="2400" dirty="0" smtClean="0">
                <a:latin typeface="Times New Roman" panose="02020603050405020304" pitchFamily="18" charset="0"/>
                <a:cs typeface="Times New Roman" panose="02020603050405020304" pitchFamily="18" charset="0"/>
              </a:rPr>
              <a:t> 5</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D </a:t>
            </a:r>
            <a:r>
              <a:rPr lang="en-US" sz="2400" dirty="0">
                <a:latin typeface="Times New Roman" panose="02020603050405020304" pitchFamily="18" charset="0"/>
                <a:cs typeface="Times New Roman" panose="02020603050405020304" pitchFamily="18" charset="0"/>
              </a:rPr>
              <a:t>E S C R I B E</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Y </a:t>
            </a:r>
            <a:r>
              <a:rPr lang="en-US" sz="2400" dirty="0">
                <a:latin typeface="Times New Roman" panose="02020603050405020304" pitchFamily="18" charset="0"/>
                <a:cs typeface="Times New Roman" panose="02020603050405020304" pitchFamily="18" charset="0"/>
              </a:rPr>
              <a:t>O U R M O T H</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E </a:t>
            </a:r>
            <a:r>
              <a:rPr lang="en-US" sz="2400" dirty="0">
                <a:latin typeface="Times New Roman" panose="02020603050405020304" pitchFamily="18" charset="0"/>
                <a:cs typeface="Times New Roman" panose="02020603050405020304" pitchFamily="18" charset="0"/>
              </a:rPr>
              <a:t>R W A S A H A</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M </a:t>
            </a:r>
            <a:r>
              <a:rPr lang="en-US" sz="2400" dirty="0">
                <a:latin typeface="Times New Roman" panose="02020603050405020304" pitchFamily="18" charset="0"/>
                <a:cs typeface="Times New Roman" panose="02020603050405020304" pitchFamily="18" charset="0"/>
              </a:rPr>
              <a:t>S T E R A N D</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Y </a:t>
            </a:r>
            <a:r>
              <a:rPr lang="en-US" sz="2400" dirty="0">
                <a:latin typeface="Times New Roman" panose="02020603050405020304" pitchFamily="18" charset="0"/>
                <a:cs typeface="Times New Roman" panose="02020603050405020304" pitchFamily="18" charset="0"/>
              </a:rPr>
              <a:t>O U R F A T H</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E </a:t>
            </a:r>
            <a:r>
              <a:rPr lang="en-US" sz="2400" dirty="0">
                <a:latin typeface="Times New Roman" panose="02020603050405020304" pitchFamily="18" charset="0"/>
                <a:cs typeface="Times New Roman" panose="02020603050405020304" pitchFamily="18" charset="0"/>
              </a:rPr>
              <a:t>R S M E L T O</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F </a:t>
            </a:r>
            <a:r>
              <a:rPr lang="en-US" sz="2400" dirty="0">
                <a:latin typeface="Times New Roman" panose="02020603050405020304" pitchFamily="18" charset="0"/>
                <a:cs typeface="Times New Roman" panose="02020603050405020304" pitchFamily="18" charset="0"/>
              </a:rPr>
              <a:t>E L D E R B E</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R </a:t>
            </a:r>
            <a:r>
              <a:rPr lang="en-US" sz="2400" dirty="0" err="1">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 I E </a:t>
            </a:r>
            <a:r>
              <a:rPr lang="en-US" sz="2400" dirty="0" smtClean="0">
                <a:latin typeface="Times New Roman" panose="02020603050405020304" pitchFamily="18" charset="0"/>
                <a:cs typeface="Times New Roman" panose="02020603050405020304" pitchFamily="18" charset="0"/>
              </a:rPr>
              <a:t>S</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6324600"/>
          </a:xfrm>
        </p:spPr>
        <p:txBody>
          <a:bodyPr>
            <a:noAutofit/>
          </a:bodyPr>
          <a:lstStyle/>
          <a:p>
            <a:pPr marL="0" indent="0" algn="just">
              <a:buNone/>
            </a:pPr>
            <a:r>
              <a:rPr lang="en-US" sz="2400" dirty="0">
                <a:latin typeface="Times New Roman" panose="02020603050405020304" pitchFamily="18" charset="0"/>
                <a:cs typeface="Times New Roman" panose="02020603050405020304" pitchFamily="18" charset="0"/>
              </a:rPr>
              <a:t>Then read the cipher off by columns, starting with the lowest-numbered column: Column 1 is THNTTB, followed by RAERMDE YEMYEFR ORSORER HADHOE OAAALR MSRFEES UWTUSLI. This completes the first columnar transposition. Next, select and number a second keyword, and write this intermediate </a:t>
            </a:r>
            <a:r>
              <a:rPr lang="en-US" sz="2400" dirty="0" err="1">
                <a:latin typeface="Times New Roman" panose="02020603050405020304" pitchFamily="18" charset="0"/>
                <a:cs typeface="Times New Roman" panose="02020603050405020304" pitchFamily="18" charset="0"/>
              </a:rPr>
              <a:t>ciphertext</a:t>
            </a:r>
            <a:r>
              <a:rPr lang="en-US" sz="2400" dirty="0">
                <a:latin typeface="Times New Roman" panose="02020603050405020304" pitchFamily="18" charset="0"/>
                <a:cs typeface="Times New Roman" panose="02020603050405020304" pitchFamily="18" charset="0"/>
              </a:rPr>
              <a:t> under it in rows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2 7 1 8 9 5 4 6 3</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C O A S T L I N 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T H N T </a:t>
            </a:r>
            <a:r>
              <a:rPr lang="en-US" sz="2000" dirty="0" err="1">
                <a:latin typeface="Times New Roman" panose="02020603050405020304" pitchFamily="18" charset="0"/>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 B R A 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R M D E Y E M Y 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F R O R S O R E 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H A D H O E O A </a:t>
            </a:r>
            <a:r>
              <a:rPr lang="en-US" sz="2000" dirty="0" err="1">
                <a:latin typeface="Times New Roman" panose="02020603050405020304" pitchFamily="18" charset="0"/>
                <a:cs typeface="Times New Roman" panose="02020603050405020304" pitchFamily="18" charset="0"/>
              </a:rPr>
              <a:t>A</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 L R M S R F E </a:t>
            </a:r>
            <a:r>
              <a:rPr lang="en-US" sz="2000" dirty="0" err="1">
                <a:latin typeface="Times New Roman" panose="02020603050405020304" pitchFamily="18" charset="0"/>
                <a:cs typeface="Times New Roman" panose="02020603050405020304" pitchFamily="18" charset="0"/>
              </a:rPr>
              <a:t>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S U W T U S L I</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Finally, take it off by columns again and put it into five-letter groups for transmission.</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NDODR </a:t>
            </a:r>
            <a:r>
              <a:rPr lang="en-US" sz="2200" dirty="0">
                <a:latin typeface="Times New Roman" panose="02020603050405020304" pitchFamily="18" charset="0"/>
                <a:cs typeface="Times New Roman" panose="02020603050405020304" pitchFamily="18" charset="0"/>
              </a:rPr>
              <a:t>WTRFH ASEER AERMR OFLBE OERSA YEAEI</a:t>
            </a: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HMRAL </a:t>
            </a:r>
            <a:r>
              <a:rPr lang="en-US" sz="2200" dirty="0">
                <a:latin typeface="Times New Roman" panose="02020603050405020304" pitchFamily="18" charset="0"/>
                <a:cs typeface="Times New Roman" panose="02020603050405020304" pitchFamily="18" charset="0"/>
              </a:rPr>
              <a:t>UTERH MTTYS OSU</a:t>
            </a:r>
            <a:endParaRPr lang="en-US" sz="22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To decrypt a double transposition, construct a block with the right number of rows under the keyword, blocking off the short columns. Write the cipher in by columns, and read it out by rows. Lather, rinse, repeat.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latin typeface="Times New Roman" panose="02020603050405020304" pitchFamily="18" charset="0"/>
                <a:cs typeface="Times New Roman" panose="02020603050405020304" pitchFamily="18" charset="0"/>
              </a:rPr>
              <a:t>Encryption and Decryption</a:t>
            </a:r>
            <a:endParaRPr lang="en-US" sz="3200" b="1"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Encryption</a:t>
            </a:r>
            <a:endParaRPr lang="en-US"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Encryption </a:t>
            </a:r>
            <a:r>
              <a:rPr lang="en-US" sz="2400" dirty="0">
                <a:latin typeface="Times New Roman" panose="02020603050405020304" pitchFamily="18" charset="0"/>
                <a:cs typeface="Times New Roman" panose="02020603050405020304" pitchFamily="18" charset="0"/>
              </a:rPr>
              <a:t>is a process which transforms the original information into an unrecognizable form. This new form of the message is entirely different from the original message. That's why a hacker is not able to read the data as senders use an encryption algorithm. </a:t>
            </a:r>
            <a:r>
              <a:rPr lang="en-US" sz="2400" dirty="0" smtClean="0">
                <a:latin typeface="Times New Roman" panose="02020603050405020304" pitchFamily="18" charset="0"/>
                <a:cs typeface="Times New Roman" panose="02020603050405020304" pitchFamily="18" charset="0"/>
              </a:rPr>
              <a:t>Data </a:t>
            </a:r>
            <a:r>
              <a:rPr lang="en-US" sz="2400" dirty="0">
                <a:latin typeface="Times New Roman" panose="02020603050405020304" pitchFamily="18" charset="0"/>
                <a:cs typeface="Times New Roman" panose="02020603050405020304" pitchFamily="18" charset="0"/>
              </a:rPr>
              <a:t>is encrypted to make it safe from stealing. </a:t>
            </a:r>
            <a:endParaRPr lang="en-US" sz="2400"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62000" y="4038600"/>
            <a:ext cx="73914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marL="0" indent="0">
              <a:buNone/>
            </a:pPr>
            <a:r>
              <a:rPr lang="en-US" dirty="0" smtClean="0">
                <a:latin typeface="Times New Roman" panose="02020603050405020304" pitchFamily="18" charset="0"/>
                <a:cs typeface="Times New Roman" panose="02020603050405020304" pitchFamily="18" charset="0"/>
              </a:rPr>
              <a:t>Decryption</a:t>
            </a:r>
            <a:endParaRPr lang="en-US" dirty="0" smtClean="0">
              <a:latin typeface="Times New Roman" panose="02020603050405020304" pitchFamily="18" charset="0"/>
              <a:cs typeface="Times New Roman" panose="02020603050405020304" pitchFamily="18" charset="0"/>
            </a:endParaRPr>
          </a:p>
          <a:p>
            <a:pPr marL="0" indent="0">
              <a:buNone/>
            </a:pPr>
            <a:endParaRPr lang="en-US" sz="105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Decryption is a process of converting encoded/encrypted data in a form that is readable and </a:t>
            </a:r>
            <a:r>
              <a:rPr lang="en-US" sz="2400" dirty="0">
                <a:latin typeface="Times New Roman" panose="02020603050405020304" pitchFamily="18" charset="0"/>
                <a:cs typeface="Times New Roman" panose="02020603050405020304" pitchFamily="18" charset="0"/>
              </a:rPr>
              <a:t>understood by a human or a computer. This method is performed by un-encrypting the text manually or by using keys used to encrypt the </a:t>
            </a:r>
            <a:r>
              <a:rPr lang="en-US" sz="2400" dirty="0" smtClean="0">
                <a:latin typeface="Times New Roman" panose="02020603050405020304" pitchFamily="18" charset="0"/>
                <a:cs typeface="Times New Roman" panose="02020603050405020304" pitchFamily="18" charset="0"/>
              </a:rPr>
              <a:t>original </a:t>
            </a:r>
            <a:r>
              <a:rPr lang="en-US" sz="2400" dirty="0">
                <a:latin typeface="Times New Roman" panose="02020603050405020304" pitchFamily="18" charset="0"/>
                <a:cs typeface="Times New Roman" panose="02020603050405020304" pitchFamily="18" charset="0"/>
              </a:rPr>
              <a:t>data.</a:t>
            </a:r>
            <a:endParaRPr lang="en-US" sz="2400" dirty="0">
              <a:latin typeface="Times New Roman" panose="02020603050405020304" pitchFamily="18" charset="0"/>
              <a:cs typeface="Times New Roman" panose="02020603050405020304" pitchFamily="18" charset="0"/>
            </a:endParaRPr>
          </a:p>
          <a:p>
            <a:pPr algn="just"/>
            <a:endParaRPr lang="en-US" dirty="0"/>
          </a:p>
          <a:p>
            <a:pPr marL="0" indent="0">
              <a:buNone/>
            </a:pPr>
            <a:endParaRPr lang="en-US" dirty="0"/>
          </a:p>
          <a:p>
            <a:endParaRPr lang="en-US" dirty="0"/>
          </a:p>
        </p:txBody>
      </p:sp>
      <p:pic>
        <p:nvPicPr>
          <p:cNvPr id="512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85800" y="3429000"/>
            <a:ext cx="7391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01000" cy="5287963"/>
          </a:xfrm>
        </p:spPr>
        <p:txBody>
          <a:bodyPr/>
          <a:lstStyle/>
          <a:p>
            <a:pPr marL="0" indent="0" algn="just">
              <a:buNone/>
            </a:pPr>
            <a:r>
              <a:rPr lang="en-US" sz="2400" dirty="0" smtClean="0">
                <a:latin typeface="Times New Roman" panose="02020603050405020304" pitchFamily="18" charset="0"/>
                <a:cs typeface="Times New Roman" panose="02020603050405020304" pitchFamily="18" charset="0"/>
              </a:rPr>
              <a:t>       Cryptography </a:t>
            </a:r>
            <a:r>
              <a:rPr lang="en-US" sz="2400" dirty="0">
                <a:latin typeface="Times New Roman" panose="02020603050405020304" pitchFamily="18" charset="0"/>
                <a:cs typeface="Times New Roman" panose="02020603050405020304" pitchFamily="18" charset="0"/>
              </a:rPr>
              <a:t>can reformat and transform our data, making it safer on its trip between computers. </a:t>
            </a:r>
            <a:r>
              <a:rPr lang="en-US" sz="2400" dirty="0" smtClean="0">
                <a:latin typeface="Times New Roman" panose="02020603050405020304" pitchFamily="18" charset="0"/>
                <a:cs typeface="Times New Roman" panose="02020603050405020304" pitchFamily="18" charset="0"/>
              </a:rPr>
              <a:t>The technology is based on the essentials of secret codes, augmented by modern mathematics that protects our data in powerful ways.</a:t>
            </a:r>
            <a:endParaRPr lang="en-US" sz="24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Computer Security: </a:t>
            </a:r>
            <a:r>
              <a:rPr lang="en-US" sz="2400" dirty="0" smtClean="0">
                <a:latin typeface="Times New Roman" panose="02020603050405020304" pitchFamily="18" charset="0"/>
                <a:cs typeface="Times New Roman" panose="02020603050405020304" pitchFamily="18" charset="0"/>
              </a:rPr>
              <a:t>Generic name for the collection of tools designed to protect data and to prevent hackers.</a:t>
            </a:r>
            <a:endParaRPr lang="en-US" sz="2400" dirty="0" smtClean="0">
              <a:latin typeface="Times New Roman" panose="02020603050405020304" pitchFamily="18" charset="0"/>
              <a:cs typeface="Times New Roman" panose="02020603050405020304" pitchFamily="18" charset="0"/>
            </a:endParaRPr>
          </a:p>
          <a:p>
            <a:pPr marL="228600" indent="-228600" algn="just">
              <a:buFont typeface="+mj-lt"/>
              <a:buAutoNum type="arabicPeriod"/>
            </a:pPr>
            <a:endParaRPr lang="en-US" sz="9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Network Security: </a:t>
            </a:r>
            <a:r>
              <a:rPr lang="en-US" sz="2400" dirty="0" smtClean="0">
                <a:latin typeface="Times New Roman" panose="02020603050405020304" pitchFamily="18" charset="0"/>
                <a:cs typeface="Times New Roman" panose="02020603050405020304" pitchFamily="18" charset="0"/>
              </a:rPr>
              <a:t>Measures to protect data during their transmission.</a:t>
            </a:r>
            <a:endParaRPr lang="en-US" sz="2400" dirty="0" smtClean="0">
              <a:latin typeface="Times New Roman" panose="02020603050405020304" pitchFamily="18" charset="0"/>
              <a:cs typeface="Times New Roman" panose="02020603050405020304" pitchFamily="18" charset="0"/>
            </a:endParaRPr>
          </a:p>
          <a:p>
            <a:pPr marL="228600" indent="-228600" algn="just">
              <a:buFont typeface="+mj-lt"/>
              <a:buAutoNum type="arabicPeriod"/>
            </a:pPr>
            <a:endParaRPr lang="en-US" sz="8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Internet Security: </a:t>
            </a:r>
            <a:r>
              <a:rPr lang="en-US" sz="2400" dirty="0" smtClean="0">
                <a:latin typeface="Times New Roman" panose="02020603050405020304" pitchFamily="18" charset="0"/>
                <a:cs typeface="Times New Roman" panose="02020603050405020304" pitchFamily="18" charset="0"/>
              </a:rPr>
              <a:t>Measures to protect data during their transmission over a collection of interconnected networks.</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b="1" dirty="0">
                <a:latin typeface="Times New Roman" panose="02020603050405020304" pitchFamily="18" charset="0"/>
                <a:cs typeface="Times New Roman" panose="02020603050405020304" pitchFamily="18" charset="0"/>
              </a:rPr>
              <a:t>S</a:t>
            </a:r>
            <a:r>
              <a:rPr lang="en-US" sz="3600" b="1" dirty="0" smtClean="0">
                <a:latin typeface="Times New Roman" panose="02020603050405020304" pitchFamily="18" charset="0"/>
                <a:cs typeface="Times New Roman" panose="02020603050405020304" pitchFamily="18" charset="0"/>
              </a:rPr>
              <a:t>ymmetric </a:t>
            </a:r>
            <a:r>
              <a:rPr lang="en-US" sz="3600" b="1" dirty="0">
                <a:latin typeface="Times New Roman" panose="02020603050405020304" pitchFamily="18" charset="0"/>
                <a:cs typeface="Times New Roman" panose="02020603050405020304" pitchFamily="18" charset="0"/>
              </a:rPr>
              <a:t>and </a:t>
            </a:r>
            <a:r>
              <a:rPr lang="en-US" sz="3600" b="1" dirty="0" smtClean="0">
                <a:latin typeface="Times New Roman" panose="02020603050405020304" pitchFamily="18" charset="0"/>
                <a:cs typeface="Times New Roman" panose="02020603050405020304" pitchFamily="18" charset="0"/>
              </a:rPr>
              <a:t>Asymmetric Cryptography</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754563"/>
          </a:xfrm>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Symmetric </a:t>
            </a:r>
            <a:r>
              <a:rPr lang="en-US" sz="2400" b="1" dirty="0">
                <a:latin typeface="Times New Roman" panose="02020603050405020304" pitchFamily="18" charset="0"/>
                <a:cs typeface="Times New Roman" panose="02020603050405020304" pitchFamily="18" charset="0"/>
              </a:rPr>
              <a:t>encryption </a:t>
            </a:r>
            <a:r>
              <a:rPr lang="en-US" sz="2400" dirty="0">
                <a:latin typeface="Times New Roman" panose="02020603050405020304" pitchFamily="18" charset="0"/>
                <a:cs typeface="Times New Roman" panose="02020603050405020304" pitchFamily="18" charset="0"/>
              </a:rPr>
              <a:t>uses a single key that needs to be shared among the people who need to receive the message while </a:t>
            </a:r>
            <a:r>
              <a:rPr lang="en-US" sz="2400" b="1" dirty="0">
                <a:latin typeface="Times New Roman" panose="02020603050405020304" pitchFamily="18" charset="0"/>
                <a:cs typeface="Times New Roman" panose="02020603050405020304" pitchFamily="18" charset="0"/>
              </a:rPr>
              <a:t>A</a:t>
            </a:r>
            <a:r>
              <a:rPr lang="en-US" sz="2400" b="1" dirty="0" smtClean="0">
                <a:latin typeface="Times New Roman" panose="02020603050405020304" pitchFamily="18" charset="0"/>
                <a:cs typeface="Times New Roman" panose="02020603050405020304" pitchFamily="18" charset="0"/>
              </a:rPr>
              <a:t>symmetrical </a:t>
            </a:r>
            <a:r>
              <a:rPr lang="en-US" sz="2400" b="1" dirty="0">
                <a:latin typeface="Times New Roman" panose="02020603050405020304" pitchFamily="18" charset="0"/>
                <a:cs typeface="Times New Roman" panose="02020603050405020304" pitchFamily="18" charset="0"/>
              </a:rPr>
              <a:t>encryption </a:t>
            </a:r>
            <a:r>
              <a:rPr lang="en-US" sz="2400" dirty="0">
                <a:latin typeface="Times New Roman" panose="02020603050405020304" pitchFamily="18" charset="0"/>
                <a:cs typeface="Times New Roman" panose="02020603050405020304" pitchFamily="18" charset="0"/>
              </a:rPr>
              <a:t>uses a pair of public key and a private key to encrypt and decrypt messages when communicating</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1100"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The main features of symmetric cryptography are as follows </a:t>
            </a:r>
            <a:r>
              <a:rPr lang="en-US" sz="2400" dirty="0" smtClean="0">
                <a:latin typeface="Times New Roman" panose="02020603050405020304" pitchFamily="18" charset="0"/>
                <a:cs typeface="Times New Roman" panose="02020603050405020304" pitchFamily="18" charset="0"/>
              </a:rPr>
              <a:t>−</a:t>
            </a:r>
            <a:endParaRPr lang="en-US" sz="8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It is simpler and faster.</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two parties exchange the key in a secure way</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10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In asymmetric cryptography the </a:t>
            </a:r>
            <a:r>
              <a:rPr lang="en-US" sz="2400" dirty="0">
                <a:latin typeface="Times New Roman" panose="02020603050405020304" pitchFamily="18" charset="0"/>
                <a:cs typeface="Times New Roman" panose="02020603050405020304" pitchFamily="18" charset="0"/>
              </a:rPr>
              <a:t>public key is used for encrypting and the private key is used for decrypting.</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381000" y="457200"/>
            <a:ext cx="83820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152400" y="152399"/>
            <a:ext cx="8915400" cy="6477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90600"/>
          </a:xfrm>
        </p:spPr>
        <p:txBody>
          <a:bodyPr>
            <a:normAutofit/>
          </a:bodyPr>
          <a:lstStyle/>
          <a:p>
            <a:r>
              <a:rPr lang="en-US" sz="3200" b="1" dirty="0" smtClean="0">
                <a:latin typeface="Times New Roman" panose="02020603050405020304" pitchFamily="18" charset="0"/>
                <a:cs typeface="Times New Roman" panose="02020603050405020304" pitchFamily="18" charset="0"/>
              </a:rPr>
              <a:t>Key range and Key size</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lgn="just"/>
            <a:r>
              <a:rPr lang="en-US" sz="2400" b="1" dirty="0">
                <a:latin typeface="Times New Roman" panose="02020603050405020304" pitchFamily="18" charset="0"/>
                <a:cs typeface="Times New Roman" panose="02020603050405020304" pitchFamily="18" charset="0"/>
              </a:rPr>
              <a:t>Key Range </a:t>
            </a:r>
            <a:r>
              <a:rPr lang="en-US" sz="2400" dirty="0">
                <a:latin typeface="Times New Roman" panose="02020603050405020304" pitchFamily="18" charset="0"/>
                <a:cs typeface="Times New Roman" panose="02020603050405020304" pitchFamily="18" charset="0"/>
              </a:rPr>
              <a:t>is total number of keys from smallest to largest available key. ... </a:t>
            </a:r>
            <a:r>
              <a:rPr lang="en-US" sz="2400" b="1" dirty="0">
                <a:latin typeface="Times New Roman" panose="02020603050405020304" pitchFamily="18" charset="0"/>
                <a:cs typeface="Times New Roman" panose="02020603050405020304" pitchFamily="18" charset="0"/>
              </a:rPr>
              <a:t>Key size </a:t>
            </a:r>
            <a:r>
              <a:rPr lang="en-US" sz="2400" dirty="0">
                <a:latin typeface="Times New Roman" panose="02020603050405020304" pitchFamily="18" charset="0"/>
                <a:cs typeface="Times New Roman" panose="02020603050405020304" pitchFamily="18" charset="0"/>
              </a:rPr>
              <a:t>is measured in bits and is represented using binary number system. Thus if the key range from 0 to 8, then the key size is 3 bits or in other words we can say if the size is bits then the key range </a:t>
            </a:r>
            <a:r>
              <a:rPr lang="en-US" sz="2400" dirty="0" smtClean="0">
                <a:latin typeface="Times New Roman" panose="02020603050405020304" pitchFamily="18" charset="0"/>
                <a:cs typeface="Times New Roman" panose="02020603050405020304" pitchFamily="18" charset="0"/>
              </a:rPr>
              <a:t>is </a:t>
            </a:r>
            <a:r>
              <a:rPr lang="en-US" sz="2400" dirty="0">
                <a:latin typeface="Times New Roman" panose="02020603050405020304" pitchFamily="18" charset="0"/>
                <a:cs typeface="Times New Roman" panose="02020603050405020304" pitchFamily="18" charset="0"/>
              </a:rPr>
              <a:t>0 to 256</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concept of key range and key-size are related to each other. Key Range is total number of keys from smallest to largest available key. An attacker usually is armed with the knowledge of the cryptographic algorithm and the encrypted message, so only the actual key value remains the challenge for the attacker.</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Passive Attacks</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Passive attacks are in the nature of eavesdropping(spy) on, or monitoring of transmissions. The goal of the opponent is to obtain information that is being transmitted. Two types of passive attacks are the 'Release of Message Content' and 'Traffic Analysis'.</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1. Release </a:t>
            </a:r>
            <a:r>
              <a:rPr lang="en-US" sz="2600" b="1" dirty="0">
                <a:latin typeface="Times New Roman" panose="02020603050405020304" pitchFamily="18" charset="0"/>
                <a:cs typeface="Times New Roman" panose="02020603050405020304" pitchFamily="18" charset="0"/>
              </a:rPr>
              <a:t>of Message</a:t>
            </a:r>
            <a:endParaRPr lang="en-US" sz="2600" b="1"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The 'release of message contents' is easily understood. A telephone conversation, an electronic mail message, and a transferred file may contain sensitive or confidential information. We would like to prevent an opponent from learning the contents of these transmissions.</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1027"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28600" y="457200"/>
            <a:ext cx="87630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2. Traffic Analysis</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Here, suppose we had a way of making the contents of messages or other information traffic so that opponents, event if they captured the message, could not extract the information from the message. The common technique for masking contents is encryption. If we had encryption protection in place, an opponent could determine the location and identity of communicating hosts and could observe the frequency and length of messages being exchanged. </a:t>
            </a:r>
            <a:endParaRPr lang="en-US" sz="24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143000" y="3733800"/>
            <a:ext cx="71628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049963"/>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Active Attacks</a:t>
            </a:r>
            <a:endParaRPr lang="en-US" sz="2800" b="1"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Active attacks involve some modification of the data stream or the creation of a false stream and can be subdivided into four categories: Masquerade, Replay, Modification of Messages, and Denial of Service.</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smtClean="0">
                <a:latin typeface="Times New Roman" panose="02020603050405020304" pitchFamily="18" charset="0"/>
                <a:cs typeface="Times New Roman" panose="02020603050405020304" pitchFamily="18" charset="0"/>
              </a:rPr>
              <a:t> 1. Masquerade</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 'masquerade' takes place when one entity pretends to be a different entity. A masquerade attack usually includes one of the other forms of active attack. </a:t>
            </a:r>
            <a:endParaRPr lang="en-US" sz="2400"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38200" y="3886200"/>
            <a:ext cx="7620000" cy="28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2. Replay</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Replay involve the passive capture of a data unit and its subsequent retransmission to </a:t>
            </a:r>
            <a:r>
              <a:rPr lang="en-US" sz="2400" dirty="0" smtClean="0">
                <a:latin typeface="Times New Roman" panose="02020603050405020304" pitchFamily="18" charset="0"/>
                <a:cs typeface="Times New Roman" panose="02020603050405020304" pitchFamily="18" charset="0"/>
              </a:rPr>
              <a:t>produce </a:t>
            </a:r>
            <a:r>
              <a:rPr lang="en-US" sz="2400" dirty="0">
                <a:latin typeface="Times New Roman" panose="02020603050405020304" pitchFamily="18" charset="0"/>
                <a:cs typeface="Times New Roman" panose="02020603050405020304" pitchFamily="18" charset="0"/>
              </a:rPr>
              <a:t>an authorized effect</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38200" y="1905000"/>
            <a:ext cx="7620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77200" cy="6172200"/>
          </a:xfrm>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  To assess the security needs of an organization effectively, the manager responsible for security needs some systematic way of defining the requirements for security and characterization of approaches to satisfy those requirements. One approach is to consider three aspects of information security:</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8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Security  Attack: </a:t>
            </a:r>
            <a:r>
              <a:rPr lang="en-US" sz="2400" dirty="0" smtClean="0">
                <a:latin typeface="Times New Roman" panose="02020603050405020304" pitchFamily="18" charset="0"/>
                <a:cs typeface="Times New Roman" panose="02020603050405020304" pitchFamily="18" charset="0"/>
              </a:rPr>
              <a:t>Any action that compromises the security of information owned by an organization.</a:t>
            </a:r>
            <a:endParaRPr lang="en-US" sz="24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Security Mechanism: </a:t>
            </a:r>
            <a:r>
              <a:rPr lang="en-US" sz="2400" dirty="0" smtClean="0">
                <a:latin typeface="Times New Roman" panose="02020603050405020304" pitchFamily="18" charset="0"/>
                <a:cs typeface="Times New Roman" panose="02020603050405020304" pitchFamily="18" charset="0"/>
              </a:rPr>
              <a:t>A mechanism that is designed to detect, prevent or recover from a security attack.</a:t>
            </a:r>
            <a:endParaRPr lang="en-US" sz="24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Security Service: </a:t>
            </a:r>
            <a:r>
              <a:rPr lang="en-US" sz="2400" dirty="0" smtClean="0">
                <a:latin typeface="Times New Roman" panose="02020603050405020304" pitchFamily="18" charset="0"/>
                <a:cs typeface="Times New Roman" panose="02020603050405020304" pitchFamily="18" charset="0"/>
              </a:rPr>
              <a:t>A service that enhances the security of the data processing systems and the information transfers of an organization. The services are intended to counter security attacks and they make use of one or more security mechanisms to provide the service.</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3. Modification of messages</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It simply means that some portion of a authorized message is altered, or that messages are delayed or reordered, to produce an unauthorized effect. For example, a ,message meaning "Allow </a:t>
            </a:r>
            <a:r>
              <a:rPr lang="en-US" sz="2400" dirty="0" err="1">
                <a:latin typeface="Times New Roman" panose="02020603050405020304" pitchFamily="18" charset="0"/>
                <a:cs typeface="Times New Roman" panose="02020603050405020304" pitchFamily="18" charset="0"/>
              </a:rPr>
              <a:t>Virat</a:t>
            </a:r>
            <a:r>
              <a:rPr lang="en-US" sz="2400" dirty="0">
                <a:latin typeface="Times New Roman" panose="02020603050405020304" pitchFamily="18" charset="0"/>
                <a:cs typeface="Times New Roman" panose="02020603050405020304" pitchFamily="18" charset="0"/>
              </a:rPr>
              <a:t> to read confidential file accounts" is changed to "Allow </a:t>
            </a:r>
            <a:r>
              <a:rPr lang="en-US" sz="2400" dirty="0" err="1">
                <a:latin typeface="Times New Roman" panose="02020603050405020304" pitchFamily="18" charset="0"/>
                <a:cs typeface="Times New Roman" panose="02020603050405020304" pitchFamily="18" charset="0"/>
              </a:rPr>
              <a:t>Dhoni</a:t>
            </a:r>
            <a:r>
              <a:rPr lang="en-US" sz="2400" dirty="0">
                <a:latin typeface="Times New Roman" panose="02020603050405020304" pitchFamily="18" charset="0"/>
                <a:cs typeface="Times New Roman" panose="02020603050405020304" pitchFamily="18" charset="0"/>
              </a:rPr>
              <a:t> to read confidential file accounts".</a:t>
            </a:r>
            <a:endParaRPr lang="en-US" sz="2400" dirty="0">
              <a:latin typeface="Times New Roman" panose="02020603050405020304" pitchFamily="18" charset="0"/>
              <a:cs typeface="Times New Roman" panose="02020603050405020304" pitchFamily="18" charset="0"/>
            </a:endParaRPr>
          </a:p>
          <a:p>
            <a:endParaRPr lang="en-US" dirty="0"/>
          </a:p>
        </p:txBody>
      </p:sp>
      <p:pic>
        <p:nvPicPr>
          <p:cNvPr id="5123"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62000" y="2971800"/>
            <a:ext cx="78486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b="1" dirty="0"/>
              <a:t> </a:t>
            </a:r>
            <a:r>
              <a:rPr lang="en-US" sz="2400" b="1" dirty="0">
                <a:latin typeface="Times New Roman" panose="02020603050405020304" pitchFamily="18" charset="0"/>
                <a:cs typeface="Times New Roman" panose="02020603050405020304" pitchFamily="18" charset="0"/>
              </a:rPr>
              <a:t>4. Denial of Service</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It prevents or inhibits the normal use or management of communication facilities. This attack may have a specific target; for example, an entity may suppress all messages directed to a particular destination. Another form of service denial is the disruption of an entire network, either by disabling the network or by overloading it with messages so as to degrade performance.</a:t>
            </a:r>
            <a:endParaRPr lang="en-US" sz="2400"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85800" y="3124200"/>
            <a:ext cx="7924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anose="02020603050405020304" pitchFamily="18" charset="0"/>
                <a:cs typeface="Times New Roman" panose="02020603050405020304" pitchFamily="18" charset="0"/>
              </a:rPr>
              <a:t>Number Theory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Introduction to number theory</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 number of concepts from number theory are essential in the design of public-key cryptographic algorithms.</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Prime numbers:</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prime number is an integer that can only be divided without remainder by positive and negative values of itself and 1. Prime numbers play a critical role both in number theory and in cryptography</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Ex: 2,3,5,7 are prime, 4,6,8,9,10 are not.</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Two theorems that play important roles in public-key cryptography are Fermat's theorem and Euler's theorem.</a:t>
            </a:r>
            <a:endParaRPr lang="en-US" sz="24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458200" cy="5867400"/>
          </a:xfrm>
        </p:spPr>
        <p:txBody>
          <a:bodyPr>
            <a:normAutofit lnSpcReduction="10000"/>
          </a:bodyPr>
          <a:lstStyle/>
          <a:p>
            <a:pPr marL="0" indent="0" algn="ctr">
              <a:buNone/>
            </a:pPr>
            <a:r>
              <a:rPr lang="en-US" sz="2800" b="1" dirty="0">
                <a:latin typeface="Times New Roman" panose="02020603050405020304" pitchFamily="18" charset="0"/>
                <a:cs typeface="Times New Roman" panose="02020603050405020304" pitchFamily="18" charset="0"/>
              </a:rPr>
              <a:t>Modular Arithmetic</a:t>
            </a:r>
            <a:endParaRPr lang="en-US" sz="28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modular arithmetic is 'clock arithmetic'</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congruence a = b mod n says when divided by n that a and b have the same remainder</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100 </a:t>
            </a:r>
            <a:r>
              <a:rPr lang="en-US" sz="2400" dirty="0">
                <a:latin typeface="Times New Roman" panose="02020603050405020304" pitchFamily="18" charset="0"/>
                <a:cs typeface="Times New Roman" panose="02020603050405020304" pitchFamily="18" charset="0"/>
              </a:rPr>
              <a:t>= 34 mod 11</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usually </a:t>
            </a:r>
            <a:r>
              <a:rPr lang="en-US" sz="2400" dirty="0">
                <a:latin typeface="Times New Roman" panose="02020603050405020304" pitchFamily="18" charset="0"/>
                <a:cs typeface="Times New Roman" panose="02020603050405020304" pitchFamily="18" charset="0"/>
              </a:rPr>
              <a:t>have 0&lt;=b&lt;=n-1</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12mod7 = -5mod7 = 2mod7 = 9mod7</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b </a:t>
            </a:r>
            <a:r>
              <a:rPr lang="en-US" sz="2400" dirty="0">
                <a:latin typeface="Times New Roman" panose="02020603050405020304" pitchFamily="18" charset="0"/>
                <a:cs typeface="Times New Roman" panose="02020603050405020304" pitchFamily="18" charset="0"/>
              </a:rPr>
              <a:t>is called the residue of a mod n</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can do arithmetic with integers modulo n with all results between 0 and </a:t>
            </a:r>
            <a:r>
              <a:rPr lang="en-US" sz="2400" dirty="0" smtClean="0">
                <a:latin typeface="Times New Roman" panose="02020603050405020304" pitchFamily="18" charset="0"/>
                <a:cs typeface="Times New Roman" panose="02020603050405020304" pitchFamily="18" charset="0"/>
              </a:rPr>
              <a:t>n</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Addition</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a+b</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mod n</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Subtraction</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a-b </a:t>
            </a:r>
            <a:r>
              <a:rPr lang="en-US" sz="2400" dirty="0">
                <a:latin typeface="Times New Roman" panose="02020603050405020304" pitchFamily="18" charset="0"/>
                <a:cs typeface="Times New Roman" panose="02020603050405020304" pitchFamily="18" charset="0"/>
              </a:rPr>
              <a:t>mod n = a+(-b) mod n</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Multiplication</a:t>
            </a:r>
            <a:endParaRPr lang="en-US" sz="2400" b="1" dirty="0">
              <a:latin typeface="Times New Roman" panose="02020603050405020304" pitchFamily="18" charset="0"/>
              <a:cs typeface="Times New Roman" panose="02020603050405020304" pitchFamily="18" charset="0"/>
            </a:endParaRPr>
          </a:p>
          <a:p>
            <a:pPr marL="0" indent="0">
              <a:buNone/>
            </a:pPr>
            <a:r>
              <a:rPr lang="en-US" sz="2600" dirty="0" err="1">
                <a:latin typeface="Times New Roman" panose="02020603050405020304" pitchFamily="18" charset="0"/>
                <a:cs typeface="Times New Roman" panose="02020603050405020304" pitchFamily="18" charset="0"/>
              </a:rPr>
              <a:t>a.b</a:t>
            </a:r>
            <a:r>
              <a:rPr lang="en-US" sz="2600" dirty="0">
                <a:latin typeface="Times New Roman" panose="02020603050405020304" pitchFamily="18" charset="0"/>
                <a:cs typeface="Times New Roman" panose="02020603050405020304" pitchFamily="18" charset="0"/>
              </a:rPr>
              <a:t> mod n</a:t>
            </a:r>
            <a:endParaRPr lang="en-US" sz="2600" dirty="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  derived </a:t>
            </a:r>
            <a:r>
              <a:rPr lang="en-US" sz="2600" dirty="0">
                <a:latin typeface="Times New Roman" panose="02020603050405020304" pitchFamily="18" charset="0"/>
                <a:cs typeface="Times New Roman" panose="02020603050405020304" pitchFamily="18" charset="0"/>
              </a:rPr>
              <a:t>from repeated addition</a:t>
            </a:r>
            <a:endParaRPr lang="en-US" sz="2600" dirty="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  can </a:t>
            </a:r>
            <a:r>
              <a:rPr lang="en-US" sz="2600" dirty="0">
                <a:latin typeface="Times New Roman" panose="02020603050405020304" pitchFamily="18" charset="0"/>
                <a:cs typeface="Times New Roman" panose="02020603050405020304" pitchFamily="18" charset="0"/>
              </a:rPr>
              <a:t>get </a:t>
            </a:r>
            <a:r>
              <a:rPr lang="en-US" sz="2600" dirty="0" err="1">
                <a:latin typeface="Times New Roman" panose="02020603050405020304" pitchFamily="18" charset="0"/>
                <a:cs typeface="Times New Roman" panose="02020603050405020304" pitchFamily="18" charset="0"/>
              </a:rPr>
              <a:t>a.b</a:t>
            </a:r>
            <a:r>
              <a:rPr lang="en-US" sz="2600" dirty="0">
                <a:latin typeface="Times New Roman" panose="02020603050405020304" pitchFamily="18" charset="0"/>
                <a:cs typeface="Times New Roman" panose="02020603050405020304" pitchFamily="18" charset="0"/>
              </a:rPr>
              <a:t>=0 where neither </a:t>
            </a:r>
            <a:r>
              <a:rPr lang="en-US" sz="2600" dirty="0" err="1">
                <a:latin typeface="Times New Roman" panose="02020603050405020304" pitchFamily="18" charset="0"/>
                <a:cs typeface="Times New Roman" panose="02020603050405020304" pitchFamily="18" charset="0"/>
              </a:rPr>
              <a:t>a,b</a:t>
            </a:r>
            <a:r>
              <a:rPr lang="en-US" sz="2600" dirty="0">
                <a:latin typeface="Times New Roman" panose="02020603050405020304" pitchFamily="18" charset="0"/>
                <a:cs typeface="Times New Roman" panose="02020603050405020304" pitchFamily="18" charset="0"/>
              </a:rPr>
              <a:t>=0</a:t>
            </a:r>
            <a:endParaRPr lang="en-US" sz="2600" dirty="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eg</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2.5 mod 10</a:t>
            </a:r>
            <a:endParaRPr lang="en-US" sz="2600" dirty="0">
              <a:latin typeface="Times New Roman" panose="02020603050405020304" pitchFamily="18" charset="0"/>
              <a:cs typeface="Times New Roman" panose="02020603050405020304" pitchFamily="18" charset="0"/>
            </a:endParaRPr>
          </a:p>
          <a:p>
            <a:pPr marL="0" indent="0">
              <a:buNone/>
            </a:pPr>
            <a:r>
              <a:rPr lang="en-US" sz="2600" b="1" dirty="0" smtClean="0">
                <a:latin typeface="Times New Roman" panose="02020603050405020304" pitchFamily="18" charset="0"/>
                <a:cs typeface="Times New Roman" panose="02020603050405020304" pitchFamily="18" charset="0"/>
              </a:rPr>
              <a:t>Division </a:t>
            </a:r>
            <a:endParaRPr lang="en-US" sz="26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a/b mod n</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is </a:t>
            </a:r>
            <a:r>
              <a:rPr lang="en-US" sz="2400" dirty="0">
                <a:latin typeface="Times New Roman" panose="02020603050405020304" pitchFamily="18" charset="0"/>
                <a:cs typeface="Times New Roman" panose="02020603050405020304" pitchFamily="18" charset="0"/>
              </a:rPr>
              <a:t>multiplication by inverse of b: a/b = a.b-1 mod n</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if </a:t>
            </a:r>
            <a:r>
              <a:rPr lang="en-US" sz="2400" dirty="0">
                <a:latin typeface="Times New Roman" panose="02020603050405020304" pitchFamily="18" charset="0"/>
                <a:cs typeface="Times New Roman" panose="02020603050405020304" pitchFamily="18" charset="0"/>
              </a:rPr>
              <a:t>n is prime b-1 mod n exists s.t b.b-1 = 1 mod n</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eg</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2.3=1 mod 5 hence 4/2=4.3=2 mod 5</a:t>
            </a:r>
            <a:endParaRPr lang="en-US" sz="24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458200" cy="5592763"/>
          </a:xfrm>
        </p:spPr>
        <p:txBody>
          <a:bodyPr/>
          <a:lstStyle/>
          <a:p>
            <a:pPr marL="0" indent="0" algn="ctr">
              <a:buNone/>
            </a:pPr>
            <a:r>
              <a:rPr lang="en-US" b="1" dirty="0" smtClean="0">
                <a:latin typeface="Times New Roman" panose="02020603050405020304" pitchFamily="18" charset="0"/>
                <a:cs typeface="Times New Roman" panose="02020603050405020304" pitchFamily="18" charset="0"/>
              </a:rPr>
              <a:t>Euclidean algorithm</a:t>
            </a:r>
            <a:endParaRPr lang="en-US" b="1"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he </a:t>
            </a:r>
            <a:r>
              <a:rPr lang="en-US" sz="2400" dirty="0">
                <a:latin typeface="Times New Roman" panose="02020603050405020304" pitchFamily="18" charset="0"/>
                <a:cs typeface="Times New Roman" panose="02020603050405020304" pitchFamily="18" charset="0"/>
              </a:rPr>
              <a:t>Euclidean </a:t>
            </a:r>
            <a:r>
              <a:rPr lang="en-US" sz="2400" dirty="0" smtClean="0">
                <a:latin typeface="Times New Roman" panose="02020603050405020304" pitchFamily="18" charset="0"/>
                <a:cs typeface="Times New Roman" panose="02020603050405020304" pitchFamily="18" charset="0"/>
              </a:rPr>
              <a:t>or Euclid’s algorithm </a:t>
            </a:r>
            <a:r>
              <a:rPr lang="en-US" sz="2400" dirty="0">
                <a:latin typeface="Times New Roman" panose="02020603050405020304" pitchFamily="18" charset="0"/>
                <a:cs typeface="Times New Roman" panose="02020603050405020304" pitchFamily="18" charset="0"/>
              </a:rPr>
              <a:t>is a way to find the greatest common divisor of two positive </a:t>
            </a:r>
            <a:r>
              <a:rPr lang="en-US" sz="2400" dirty="0" smtClean="0">
                <a:latin typeface="Times New Roman" panose="02020603050405020304" pitchFamily="18" charset="0"/>
                <a:cs typeface="Times New Roman" panose="02020603050405020304" pitchFamily="18" charset="0"/>
              </a:rPr>
              <a:t>integers.</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Formal description of the Euclidean algorithm</a:t>
            </a:r>
            <a:endParaRPr lang="en-US" sz="2400" b="1"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Input </a:t>
            </a:r>
            <a:r>
              <a:rPr lang="en-US" sz="2400" dirty="0">
                <a:latin typeface="Times New Roman" panose="02020603050405020304" pitchFamily="18" charset="0"/>
                <a:cs typeface="Times New Roman" panose="02020603050405020304" pitchFamily="18" charset="0"/>
              </a:rPr>
              <a:t>Two positive integers, a and b.</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Output The greatest common divisor, g, of a and b.</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Internal computation</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If </a:t>
            </a:r>
            <a:r>
              <a:rPr lang="en-US" sz="2400" dirty="0">
                <a:latin typeface="Times New Roman" panose="02020603050405020304" pitchFamily="18" charset="0"/>
                <a:cs typeface="Times New Roman" panose="02020603050405020304" pitchFamily="18" charset="0"/>
              </a:rPr>
              <a:t>a&lt;b, exchange a and b.</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Divide </a:t>
            </a:r>
            <a:r>
              <a:rPr lang="en-US" sz="2400" dirty="0">
                <a:latin typeface="Times New Roman" panose="02020603050405020304" pitchFamily="18" charset="0"/>
                <a:cs typeface="Times New Roman" panose="02020603050405020304" pitchFamily="18" charset="0"/>
              </a:rPr>
              <a:t>a by b and get the remainder, r. If r=0, report b as the </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GCD </a:t>
            </a:r>
            <a:r>
              <a:rPr lang="en-US" sz="2400" dirty="0">
                <a:latin typeface="Times New Roman" panose="02020603050405020304" pitchFamily="18" charset="0"/>
                <a:cs typeface="Times New Roman" panose="02020603050405020304" pitchFamily="18" charset="0"/>
              </a:rPr>
              <a:t>of a and b.</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Replace </a:t>
            </a:r>
            <a:r>
              <a:rPr lang="en-US" sz="2400" dirty="0">
                <a:latin typeface="Times New Roman" panose="02020603050405020304" pitchFamily="18" charset="0"/>
                <a:cs typeface="Times New Roman" panose="02020603050405020304" pitchFamily="18" charset="0"/>
              </a:rPr>
              <a:t>a by b and replace b by r. Return to the previous </a:t>
            </a:r>
            <a:r>
              <a:rPr lang="en-US" sz="2400" dirty="0" smtClean="0">
                <a:latin typeface="Times New Roman" panose="02020603050405020304" pitchFamily="18" charset="0"/>
                <a:cs typeface="Times New Roman" panose="02020603050405020304" pitchFamily="18" charset="0"/>
              </a:rPr>
              <a:t> step</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82000" cy="5364163"/>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First let me show the computations for a=210 and b=45.</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Divide 210 by 45, and get the result 4 with remainder 30, so 210=4·45+30.</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Divide 45 by 30, and get the result 1 with remainder 15, so 45=1·30+15.</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Divide 30 by 15, and get the result 2 with remainder 0, so 30=2·15+0.</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greatest common divisor of 210 and 45 is 15.</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marL="0" indent="0" algn="ctr">
              <a:buNone/>
            </a:pPr>
            <a:r>
              <a:rPr lang="en-US" b="1" dirty="0" smtClean="0">
                <a:latin typeface="Times New Roman" panose="02020603050405020304" pitchFamily="18" charset="0"/>
                <a:cs typeface="Times New Roman" panose="02020603050405020304" pitchFamily="18" charset="0"/>
              </a:rPr>
              <a:t>Euler theorem</a:t>
            </a:r>
            <a:endParaRPr lang="en-US" b="1" dirty="0" smtClean="0">
              <a:latin typeface="Times New Roman" panose="02020603050405020304" pitchFamily="18" charset="0"/>
              <a:cs typeface="Times New Roman" panose="02020603050405020304" pitchFamily="18" charset="0"/>
            </a:endParaRPr>
          </a:p>
          <a:p>
            <a:pPr marL="0" indent="0" algn="ctr">
              <a:buNone/>
            </a:pPr>
            <a:endParaRPr lang="en-US" sz="900" b="1"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The Euler's </a:t>
            </a:r>
            <a:r>
              <a:rPr lang="en-US" sz="2400" dirty="0" err="1">
                <a:latin typeface="Times New Roman" panose="02020603050405020304" pitchFamily="18" charset="0"/>
                <a:cs typeface="Times New Roman" panose="02020603050405020304" pitchFamily="18" charset="0"/>
              </a:rPr>
              <a:t>totient</a:t>
            </a:r>
            <a:r>
              <a:rPr lang="en-US" sz="2400" dirty="0">
                <a:latin typeface="Times New Roman" panose="02020603050405020304" pitchFamily="18" charset="0"/>
                <a:cs typeface="Times New Roman" panose="02020603050405020304" pitchFamily="18" charset="0"/>
              </a:rPr>
              <a:t> function, or phi (φ) function is a very important number theoretic function having a deep relationship to prime numbers and the so-called order of integers. The </a:t>
            </a:r>
            <a:r>
              <a:rPr lang="en-US" sz="2400" dirty="0" err="1">
                <a:latin typeface="Times New Roman" panose="02020603050405020304" pitchFamily="18" charset="0"/>
                <a:cs typeface="Times New Roman" panose="02020603050405020304" pitchFamily="18" charset="0"/>
              </a:rPr>
              <a:t>totient</a:t>
            </a:r>
            <a:r>
              <a:rPr lang="en-US" sz="2400" dirty="0">
                <a:latin typeface="Times New Roman" panose="02020603050405020304" pitchFamily="18" charset="0"/>
                <a:cs typeface="Times New Roman" panose="02020603050405020304" pitchFamily="18" charset="0"/>
              </a:rPr>
              <a:t> φ(n) of a positive integer n greater than 1 is defined to be the number of positive integers less than n that are </a:t>
            </a:r>
            <a:r>
              <a:rPr lang="en-US" sz="2400" dirty="0" err="1">
                <a:latin typeface="Times New Roman" panose="02020603050405020304" pitchFamily="18" charset="0"/>
                <a:cs typeface="Times New Roman" panose="02020603050405020304" pitchFamily="18" charset="0"/>
              </a:rPr>
              <a:t>coprime</a:t>
            </a:r>
            <a:r>
              <a:rPr lang="en-US" sz="2400" dirty="0">
                <a:latin typeface="Times New Roman" panose="02020603050405020304" pitchFamily="18" charset="0"/>
                <a:cs typeface="Times New Roman" panose="02020603050405020304" pitchFamily="18" charset="0"/>
              </a:rPr>
              <a:t> to n. φ(1) is defined to be 1.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One thing you may have noticed is that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when n is a prime number (e.g. 2, 3, 5, 7, 11, 13), φ(n) = n-1</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when m and n are </a:t>
            </a:r>
            <a:r>
              <a:rPr lang="en-US" sz="2400" dirty="0" err="1">
                <a:latin typeface="Times New Roman" panose="02020603050405020304" pitchFamily="18" charset="0"/>
                <a:cs typeface="Times New Roman" panose="02020603050405020304" pitchFamily="18" charset="0"/>
              </a:rPr>
              <a:t>coprime</a:t>
            </a:r>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φ(</a:t>
            </a:r>
            <a:r>
              <a:rPr lang="en-US" sz="2400" dirty="0">
                <a:latin typeface="Times New Roman" panose="02020603050405020304" pitchFamily="18" charset="0"/>
                <a:cs typeface="Times New Roman" panose="02020603050405020304" pitchFamily="18" charset="0"/>
              </a:rPr>
              <a:t>m*n) = </a:t>
            </a:r>
            <a:r>
              <a:rPr lang="el-GR" sz="2400" dirty="0">
                <a:latin typeface="Times New Roman" panose="02020603050405020304" pitchFamily="18" charset="0"/>
                <a:cs typeface="Times New Roman" panose="02020603050405020304" pitchFamily="18" charset="0"/>
              </a:rPr>
              <a:t>φ(</a:t>
            </a:r>
            <a:r>
              <a:rPr lang="en-US" sz="2400" dirty="0">
                <a:latin typeface="Times New Roman" panose="02020603050405020304" pitchFamily="18" charset="0"/>
                <a:cs typeface="Times New Roman" panose="02020603050405020304" pitchFamily="18" charset="0"/>
              </a:rPr>
              <a:t>m)*</a:t>
            </a:r>
            <a:r>
              <a:rPr lang="el-GR" sz="2400" dirty="0">
                <a:latin typeface="Times New Roman" panose="02020603050405020304" pitchFamily="18" charset="0"/>
                <a:cs typeface="Times New Roman" panose="02020603050405020304" pitchFamily="18" charset="0"/>
              </a:rPr>
              <a:t>φ(</a:t>
            </a:r>
            <a:r>
              <a:rPr lang="en-US" sz="2400" dirty="0">
                <a:latin typeface="Times New Roman" panose="02020603050405020304" pitchFamily="18" charset="0"/>
                <a:cs typeface="Times New Roman" panose="02020603050405020304" pitchFamily="18" charset="0"/>
              </a:rPr>
              <a:t>n</a:t>
            </a:r>
            <a:r>
              <a:rPr lang="en-US" sz="2400" dirty="0" smtClean="0">
                <a:latin typeface="Times New Roman" panose="02020603050405020304" pitchFamily="18" charset="0"/>
                <a:cs typeface="Times New Roman" panose="02020603050405020304" pitchFamily="18" charset="0"/>
              </a:rPr>
              <a:t>)=(m-1)*(n-1)</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For example</a:t>
            </a:r>
            <a:r>
              <a:rPr lang="en-US" sz="2400" dirty="0">
                <a:latin typeface="Times New Roman" panose="02020603050405020304" pitchFamily="18" charset="0"/>
                <a:cs typeface="Times New Roman" panose="02020603050405020304" pitchFamily="18" charset="0"/>
              </a:rPr>
              <a:t>, 15 = 3*5 and φ(15) = φ(3)*φ(5) = 2*4 = 8.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is also true for 14,12,10 and 6. However, it does not hold for 4, 8, 9.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For </a:t>
            </a:r>
            <a:r>
              <a:rPr lang="en-US" sz="2400" dirty="0">
                <a:latin typeface="Times New Roman" panose="02020603050405020304" pitchFamily="18" charset="0"/>
                <a:cs typeface="Times New Roman" panose="02020603050405020304" pitchFamily="18" charset="0"/>
              </a:rPr>
              <a:t>example, 9 = 3*3 , but φ(9) = 6 ≠ φ(3)*φ(3) = 2*2 =4.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01000" cy="5867400"/>
          </a:xfrm>
        </p:spPr>
        <p:txBody>
          <a:bodyPr>
            <a:normAutofit/>
          </a:bodyPr>
          <a:lstStyle/>
          <a:p>
            <a:pPr marL="0" indent="0" algn="ctr">
              <a:buNone/>
            </a:pPr>
            <a:r>
              <a:rPr lang="en-US" b="1" dirty="0" smtClean="0">
                <a:latin typeface="Times New Roman" panose="02020603050405020304" pitchFamily="18" charset="0"/>
                <a:cs typeface="Times New Roman" panose="02020603050405020304" pitchFamily="18" charset="0"/>
              </a:rPr>
              <a:t>Fermat Theorem</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Fermat's little theorem is a fundamental theorem in elementary number theory, which helps compute powers of integers modulo prime numbers. It is a special case of Euler's theorem, and is important in applications of elementary number theory, including </a:t>
            </a:r>
            <a:r>
              <a:rPr lang="en-US" sz="2400" dirty="0" err="1">
                <a:latin typeface="Times New Roman" panose="02020603050405020304" pitchFamily="18" charset="0"/>
                <a:cs typeface="Times New Roman" panose="02020603050405020304" pitchFamily="18" charset="0"/>
              </a:rPr>
              <a:t>primality</a:t>
            </a:r>
            <a:r>
              <a:rPr lang="en-US" sz="2400" dirty="0">
                <a:latin typeface="Times New Roman" panose="02020603050405020304" pitchFamily="18" charset="0"/>
                <a:cs typeface="Times New Roman" panose="02020603050405020304" pitchFamily="18" charset="0"/>
              </a:rPr>
              <a:t> testing and public-key cryptography</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10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Let </a:t>
            </a:r>
            <a:r>
              <a:rPr lang="en-US" sz="2400" dirty="0" smtClean="0">
                <a:latin typeface="Times New Roman" panose="02020603050405020304" pitchFamily="18" charset="0"/>
                <a:cs typeface="Times New Roman" panose="02020603050405020304" pitchFamily="18" charset="0"/>
              </a:rPr>
              <a:t>p </a:t>
            </a:r>
            <a:r>
              <a:rPr lang="en-US" sz="2400" dirty="0">
                <a:latin typeface="Times New Roman" panose="02020603050405020304" pitchFamily="18" charset="0"/>
                <a:cs typeface="Times New Roman" panose="02020603050405020304" pitchFamily="18" charset="0"/>
              </a:rPr>
              <a:t>be a prime number, and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be any </a:t>
            </a:r>
            <a:r>
              <a:rPr lang="en-US" sz="2400" dirty="0" smtClean="0">
                <a:latin typeface="Times New Roman" panose="02020603050405020304" pitchFamily="18" charset="0"/>
                <a:cs typeface="Times New Roman" panose="02020603050405020304" pitchFamily="18" charset="0"/>
              </a:rPr>
              <a:t>integer. Then </a:t>
            </a:r>
            <a:r>
              <a:rPr lang="en-US" sz="2400" dirty="0" err="1" smtClean="0">
                <a:latin typeface="Times New Roman" panose="02020603050405020304" pitchFamily="18" charset="0"/>
                <a:cs typeface="Times New Roman" panose="02020603050405020304" pitchFamily="18" charset="0"/>
              </a:rPr>
              <a:t>a</a:t>
            </a:r>
            <a:r>
              <a:rPr lang="en-US" sz="2400" baseline="30000" dirty="0" err="1" smtClean="0">
                <a:latin typeface="Times New Roman" panose="02020603050405020304" pitchFamily="18" charset="0"/>
                <a:cs typeface="Times New Roman" panose="02020603050405020304" pitchFamily="18" charset="0"/>
              </a:rPr>
              <a:t>p</a:t>
            </a:r>
            <a:r>
              <a:rPr lang="en-US" sz="2400" baseline="300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always divisible by p</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In modular arithmetic notation, this can be written as</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a:t>
            </a:r>
            <a:r>
              <a:rPr lang="en-US" sz="2400" baseline="30000" dirty="0" err="1" smtClean="0">
                <a:latin typeface="Times New Roman" panose="02020603050405020304" pitchFamily="18" charset="0"/>
                <a:cs typeface="Times New Roman" panose="02020603050405020304" pitchFamily="18" charset="0"/>
              </a:rPr>
              <a:t>p</a:t>
            </a:r>
            <a:r>
              <a:rPr lang="en-US" sz="2400" baseline="300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 mod p  </a:t>
            </a:r>
            <a:r>
              <a:rPr lang="en-US" sz="2400" dirty="0">
                <a:latin typeface="Times New Roman" panose="02020603050405020304" pitchFamily="18" charset="0"/>
                <a:cs typeface="Times New Roman" panose="02020603050405020304" pitchFamily="18" charset="0"/>
              </a:rPr>
              <a:t>or  a</a:t>
            </a:r>
            <a:r>
              <a:rPr lang="en-US" sz="2400" baseline="30000" dirty="0">
                <a:latin typeface="Times New Roman" panose="02020603050405020304" pitchFamily="18" charset="0"/>
                <a:cs typeface="Times New Roman" panose="02020603050405020304" pitchFamily="18" charset="0"/>
              </a:rPr>
              <a:t>p-1</a:t>
            </a:r>
            <a:r>
              <a:rPr lang="en-US" sz="2400" dirty="0" smtClean="0">
                <a:latin typeface="Times New Roman" panose="02020603050405020304" pitchFamily="18" charset="0"/>
                <a:cs typeface="Times New Roman" panose="02020603050405020304" pitchFamily="18" charset="0"/>
              </a:rPr>
              <a:t>≡ 1 mod p</a:t>
            </a:r>
            <a:endParaRPr lang="en-US" sz="2400" baseline="300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Ex;</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11 is prime, so </a:t>
            </a:r>
            <a:r>
              <a:rPr lang="en-US" sz="2400" dirty="0" smtClean="0">
                <a:latin typeface="Times New Roman" panose="02020603050405020304" pitchFamily="18" charset="0"/>
                <a:cs typeface="Times New Roman" panose="02020603050405020304" pitchFamily="18" charset="0"/>
              </a:rPr>
              <a:t>2</a:t>
            </a:r>
            <a:r>
              <a:rPr lang="en-US" sz="2400" baseline="30000" dirty="0" smtClean="0">
                <a:latin typeface="Times New Roman" panose="02020603050405020304" pitchFamily="18" charset="0"/>
                <a:cs typeface="Times New Roman" panose="02020603050405020304" pitchFamily="18" charset="0"/>
              </a:rPr>
              <a:t>11</a:t>
            </a:r>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2046  </a:t>
            </a:r>
            <a:r>
              <a:rPr lang="en-US" sz="2400" dirty="0">
                <a:latin typeface="Times New Roman" panose="02020603050405020304" pitchFamily="18" charset="0"/>
                <a:cs typeface="Times New Roman" panose="02020603050405020304" pitchFamily="18" charset="0"/>
              </a:rPr>
              <a:t>is divisible by </a:t>
            </a:r>
            <a:r>
              <a:rPr lang="en-US" sz="2400" dirty="0" smtClean="0">
                <a:latin typeface="Times New Roman" panose="02020603050405020304" pitchFamily="18" charset="0"/>
                <a:cs typeface="Times New Roman" panose="02020603050405020304" pitchFamily="18" charset="0"/>
              </a:rPr>
              <a:t>11 </a:t>
            </a:r>
            <a:r>
              <a:rPr lang="en-US" sz="2400" dirty="0">
                <a:latin typeface="Times New Roman" panose="02020603050405020304" pitchFamily="18" charset="0"/>
                <a:cs typeface="Times New Roman" panose="02020603050405020304" pitchFamily="18" charset="0"/>
              </a:rPr>
              <a:t>by Fermat's little theorem.</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848600" cy="5668963"/>
          </a:xfrm>
        </p:spPr>
        <p:txBody>
          <a:bodyPr>
            <a:normAutofit/>
          </a:bodyPr>
          <a:lstStyle/>
          <a:p>
            <a:pPr marL="0" indent="0" algn="ctr">
              <a:buNone/>
            </a:pPr>
            <a:r>
              <a:rPr lang="en-US" sz="3600" b="1" dirty="0" smtClean="0">
                <a:latin typeface="Times New Roman" panose="02020603050405020304" pitchFamily="18" charset="0"/>
                <a:cs typeface="Times New Roman" panose="02020603050405020304" pitchFamily="18" charset="0"/>
              </a:rPr>
              <a:t>Multiplicative and Additive Inverse</a:t>
            </a:r>
            <a:endParaRPr lang="en-US" sz="3600" b="1" dirty="0" smtClean="0">
              <a:latin typeface="Times New Roman" panose="02020603050405020304" pitchFamily="18" charset="0"/>
              <a:cs typeface="Times New Roman" panose="02020603050405020304" pitchFamily="18" charset="0"/>
            </a:endParaRPr>
          </a:p>
          <a:p>
            <a:pPr marL="0" indent="0" algn="ctr">
              <a:buNone/>
            </a:pPr>
            <a:endParaRPr lang="en-US" sz="1000" b="1" dirty="0" smtClean="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Multiplicative </a:t>
            </a:r>
            <a:r>
              <a:rPr lang="en-US" sz="2400" b="1" dirty="0" smtClean="0">
                <a:latin typeface="Times New Roman" panose="02020603050405020304" pitchFamily="18" charset="0"/>
                <a:cs typeface="Times New Roman" panose="02020603050405020304" pitchFamily="18" charset="0"/>
              </a:rPr>
              <a:t>Inverse</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Reciprocal or Multiplicative inverse: Dividing a number by 1 is the multiplicative inverse for Rational, natural, whole numbers and integers, since multiplying it to the original number always results in 1</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Hence, ax 1/a = 1/a x a = 1, where a can be rational number or natural number or integer.</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Example;</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3 </a:t>
            </a:r>
            <a:r>
              <a:rPr lang="en-US" sz="2400" dirty="0">
                <a:latin typeface="Times New Roman" panose="02020603050405020304" pitchFamily="18" charset="0"/>
                <a:cs typeface="Times New Roman" panose="02020603050405020304" pitchFamily="18" charset="0"/>
              </a:rPr>
              <a:t>x 1/3 = 1</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4/5) x (1/(-4/5) = (-4/5) x (-5/4) = </a:t>
            </a:r>
            <a:r>
              <a:rPr lang="en-US" sz="2400" dirty="0" smtClean="0">
                <a:latin typeface="Times New Roman" panose="02020603050405020304" pitchFamily="18" charset="0"/>
                <a:cs typeface="Times New Roman" panose="02020603050405020304" pitchFamily="18" charset="0"/>
              </a:rPr>
              <a:t>1</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lgn="ctr">
              <a:buNone/>
            </a:pPr>
            <a:r>
              <a:rPr lang="en-US" sz="3500" b="1" dirty="0" smtClean="0">
                <a:latin typeface="Times New Roman" panose="02020603050405020304" pitchFamily="18" charset="0"/>
                <a:cs typeface="Times New Roman" panose="02020603050405020304" pitchFamily="18" charset="0"/>
              </a:rPr>
              <a:t>The need for Security</a:t>
            </a:r>
            <a:endParaRPr lang="en-US" sz="3500" dirty="0" smtClean="0">
              <a:latin typeface="Times New Roman" panose="02020603050405020304" pitchFamily="18" charset="0"/>
              <a:cs typeface="Times New Roman" panose="02020603050405020304" pitchFamily="18" charset="0"/>
            </a:endParaRPr>
          </a:p>
          <a:p>
            <a:pPr marL="0" indent="0">
              <a:buNone/>
            </a:pPr>
            <a:endParaRPr lang="en-US" sz="14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      Information </a:t>
            </a:r>
            <a:r>
              <a:rPr lang="en-US" sz="2800" dirty="0">
                <a:latin typeface="Times New Roman" panose="02020603050405020304" pitchFamily="18" charset="0"/>
                <a:cs typeface="Times New Roman" panose="02020603050405020304" pitchFamily="18" charset="0"/>
              </a:rPr>
              <a:t>Security refers to the processes and methodologies which are designed and implemented to protect print, electronic, or any other form of confidential, private and sensitive information or data from unauthorized access, use, misuse, disclosure, destruction, modification, or disruption.</a:t>
            </a:r>
            <a:endParaRPr lang="en-US" sz="2800" dirty="0">
              <a:latin typeface="Times New Roman" panose="02020603050405020304" pitchFamily="18" charset="0"/>
              <a:cs typeface="Times New Roman" panose="02020603050405020304" pitchFamily="18" charset="0"/>
            </a:endParaRPr>
          </a:p>
          <a:p>
            <a:pPr marL="0" indent="0" algn="just">
              <a:buNone/>
            </a:pPr>
            <a:endParaRPr lang="en-US" sz="9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      The network </a:t>
            </a:r>
            <a:r>
              <a:rPr lang="en-US" sz="2800" dirty="0">
                <a:latin typeface="Times New Roman" panose="02020603050405020304" pitchFamily="18" charset="0"/>
                <a:cs typeface="Times New Roman" panose="02020603050405020304" pitchFamily="18" charset="0"/>
              </a:rPr>
              <a:t>needs security against attackers and </a:t>
            </a:r>
            <a:r>
              <a:rPr lang="en-US" sz="2800" dirty="0" smtClean="0">
                <a:latin typeface="Times New Roman" panose="02020603050405020304" pitchFamily="18" charset="0"/>
                <a:cs typeface="Times New Roman" panose="02020603050405020304" pitchFamily="18" charset="0"/>
              </a:rPr>
              <a:t>     hackers</a:t>
            </a:r>
            <a:r>
              <a:rPr lang="en-US" sz="2800" dirty="0">
                <a:latin typeface="Times New Roman" panose="02020603050405020304" pitchFamily="18" charset="0"/>
                <a:cs typeface="Times New Roman" panose="02020603050405020304" pitchFamily="18" charset="0"/>
              </a:rPr>
              <a:t>. Network Security includes two basic securities. The first is the security of data information i.e. to protect the information from unauthorized access and loss. And the second is computer security i.e. to protect data and to thwart hackers</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077200" cy="5364163"/>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Additive Inverse</a:t>
            </a:r>
            <a:endParaRPr lang="en-US" sz="2400" b="1"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Negative or Additive inverse: - or minus is the additive inverse for Rational, natural, whole numbers and integers, since adding its additive inverse to a number results in zero.</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Hence, a + (-a) = (-a) + a = 0, where a can be rational number or natural number or whole number of integer.</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Example;</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3 + (-3) = 0</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(-4/5) + (-(-4/5)) = (-4/5) + 4/5 = 0</a:t>
            </a:r>
            <a:endParaRPr lang="en-US" sz="2400" dirty="0" smtClean="0">
              <a:latin typeface="Times New Roman" panose="02020603050405020304" pitchFamily="18" charset="0"/>
              <a:cs typeface="Times New Roman" panose="02020603050405020304" pitchFamily="18" charset="0"/>
            </a:endParaRPr>
          </a:p>
          <a:p>
            <a:endParaRPr lang="en-US" dirty="0"/>
          </a:p>
          <a:p>
            <a:pPr marL="0" indent="0">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524000"/>
          </a:xfrm>
        </p:spPr>
        <p:txBody>
          <a:bodyPr>
            <a:normAutofit/>
          </a:bodyPr>
          <a:lstStyle/>
          <a:p>
            <a:r>
              <a:rPr lang="en-US" sz="5400" dirty="0" smtClean="0">
                <a:gradFill>
                  <a:gsLst>
                    <a:gs pos="0">
                      <a:srgbClr val="012D86"/>
                    </a:gs>
                    <a:gs pos="100000">
                      <a:srgbClr val="0E2557"/>
                    </a:gs>
                  </a:gsLst>
                  <a:lin scaled="0"/>
                </a:gradFill>
                <a:latin typeface="Times New Roman" panose="02020603050405020304" pitchFamily="18" charset="0"/>
                <a:cs typeface="Times New Roman" panose="02020603050405020304" pitchFamily="18" charset="0"/>
              </a:rPr>
              <a:t>THANK YOU</a:t>
            </a:r>
            <a:endParaRPr lang="en-US" sz="5400" dirty="0" smtClean="0">
              <a:gradFill>
                <a:gsLst>
                  <a:gs pos="0">
                    <a:srgbClr val="012D86"/>
                  </a:gs>
                  <a:gs pos="100000">
                    <a:srgbClr val="0E2557"/>
                  </a:gs>
                </a:gsLst>
                <a:lin scaled="0"/>
              </a:gra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248400"/>
          </a:xfrm>
        </p:spPr>
        <p:txBody>
          <a:bodyPr>
            <a:normAutofit fontScale="92500" lnSpcReduction="20000"/>
          </a:bodyPr>
          <a:lstStyle/>
          <a:p>
            <a:pPr marL="0" indent="0">
              <a:buNone/>
            </a:pP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Information system means to consider available countermeasures or controls stimulated through uncovered vulnerabilities and identify an area where more work is needed. The purpose of data security management is to make sure business continuity and scale back business injury by preventing and </a:t>
            </a:r>
            <a:r>
              <a:rPr lang="en-US" sz="2600" dirty="0" smtClean="0">
                <a:latin typeface="Times New Roman" panose="02020603050405020304" pitchFamily="18" charset="0"/>
                <a:cs typeface="Times New Roman" panose="02020603050405020304" pitchFamily="18" charset="0"/>
              </a:rPr>
              <a:t>minimizing </a:t>
            </a:r>
            <a:r>
              <a:rPr lang="en-US" sz="2600" dirty="0">
                <a:latin typeface="Times New Roman" panose="02020603050405020304" pitchFamily="18" charset="0"/>
                <a:cs typeface="Times New Roman" panose="02020603050405020304" pitchFamily="18" charset="0"/>
              </a:rPr>
              <a:t>the impact of security incidents. The basic principle of Information Security is:</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1. Confidentially</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2. Authentication</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3. Non-Repudiation</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4. Integrity</a:t>
            </a: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900" dirty="0" smtClean="0">
              <a:latin typeface="Times New Roman" panose="02020603050405020304" pitchFamily="18" charset="0"/>
              <a:cs typeface="Times New Roman" panose="02020603050405020304" pitchFamily="18" charset="0"/>
            </a:endParaRPr>
          </a:p>
          <a:p>
            <a:pPr marL="0" indent="0" algn="just">
              <a:buNone/>
            </a:pPr>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need for Information security:</a:t>
            </a:r>
            <a:endParaRPr lang="en-US" sz="26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600" dirty="0" smtClean="0">
                <a:latin typeface="Times New Roman" panose="02020603050405020304" pitchFamily="18" charset="0"/>
                <a:cs typeface="Times New Roman" panose="02020603050405020304" pitchFamily="18" charset="0"/>
              </a:rPr>
              <a:t>Protecting </a:t>
            </a:r>
            <a:r>
              <a:rPr lang="en-US" sz="2600" dirty="0">
                <a:latin typeface="Times New Roman" panose="02020603050405020304" pitchFamily="18" charset="0"/>
                <a:cs typeface="Times New Roman" panose="02020603050405020304" pitchFamily="18" charset="0"/>
              </a:rPr>
              <a:t>the functionality of the </a:t>
            </a:r>
            <a:r>
              <a:rPr lang="en-US" sz="2600" dirty="0" smtClean="0">
                <a:latin typeface="Times New Roman" panose="02020603050405020304" pitchFamily="18" charset="0"/>
                <a:cs typeface="Times New Roman" panose="02020603050405020304" pitchFamily="18" charset="0"/>
              </a:rPr>
              <a:t>organization</a:t>
            </a:r>
            <a:endParaRPr lang="en-US" sz="26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600" dirty="0">
                <a:latin typeface="Times New Roman" panose="02020603050405020304" pitchFamily="18" charset="0"/>
                <a:cs typeface="Times New Roman" panose="02020603050405020304" pitchFamily="18" charset="0"/>
              </a:rPr>
              <a:t>Enabling the safe operation of </a:t>
            </a:r>
            <a:r>
              <a:rPr lang="en-US" sz="2600" dirty="0" smtClean="0">
                <a:latin typeface="Times New Roman" panose="02020603050405020304" pitchFamily="18" charset="0"/>
                <a:cs typeface="Times New Roman" panose="02020603050405020304" pitchFamily="18" charset="0"/>
              </a:rPr>
              <a:t>applications</a:t>
            </a:r>
            <a:endParaRPr lang="en-US" sz="26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600" dirty="0">
                <a:latin typeface="Times New Roman" panose="02020603050405020304" pitchFamily="18" charset="0"/>
                <a:cs typeface="Times New Roman" panose="02020603050405020304" pitchFamily="18" charset="0"/>
              </a:rPr>
              <a:t>Protecting the data that the </a:t>
            </a:r>
            <a:r>
              <a:rPr lang="en-US" sz="2600" dirty="0" smtClean="0">
                <a:latin typeface="Times New Roman" panose="02020603050405020304" pitchFamily="18" charset="0"/>
                <a:cs typeface="Times New Roman" panose="02020603050405020304" pitchFamily="18" charset="0"/>
              </a:rPr>
              <a:t>organization </a:t>
            </a:r>
            <a:r>
              <a:rPr lang="en-US" sz="2600" dirty="0">
                <a:latin typeface="Times New Roman" panose="02020603050405020304" pitchFamily="18" charset="0"/>
                <a:cs typeface="Times New Roman" panose="02020603050405020304" pitchFamily="18" charset="0"/>
              </a:rPr>
              <a:t>collect and </a:t>
            </a:r>
            <a:r>
              <a:rPr lang="en-US" sz="2600" dirty="0" smtClean="0">
                <a:latin typeface="Times New Roman" panose="02020603050405020304" pitchFamily="18" charset="0"/>
                <a:cs typeface="Times New Roman" panose="02020603050405020304" pitchFamily="18" charset="0"/>
              </a:rPr>
              <a:t>use</a:t>
            </a:r>
            <a:endParaRPr lang="en-US" sz="26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600" dirty="0">
                <a:latin typeface="Times New Roman" panose="02020603050405020304" pitchFamily="18" charset="0"/>
                <a:cs typeface="Times New Roman" panose="02020603050405020304" pitchFamily="18" charset="0"/>
              </a:rPr>
              <a:t>Safeguarding technology assets in </a:t>
            </a:r>
            <a:r>
              <a:rPr lang="en-US" sz="2600" dirty="0" smtClean="0">
                <a:latin typeface="Times New Roman" panose="02020603050405020304" pitchFamily="18" charset="0"/>
                <a:cs typeface="Times New Roman" panose="02020603050405020304" pitchFamily="18" charset="0"/>
              </a:rPr>
              <a:t>organizations</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marL="0" indent="0" algn="ctr">
              <a:buNone/>
            </a:pPr>
            <a:r>
              <a:rPr lang="en-US" b="1" dirty="0" smtClean="0">
                <a:latin typeface="Times New Roman" panose="02020603050405020304" pitchFamily="18" charset="0"/>
                <a:cs typeface="Times New Roman" panose="02020603050405020304" pitchFamily="18" charset="0"/>
              </a:rPr>
              <a:t>Security Approaches</a:t>
            </a:r>
            <a:endParaRPr lang="en-US" b="1" dirty="0" smtClean="0">
              <a:latin typeface="Times New Roman" panose="02020603050405020304" pitchFamily="18" charset="0"/>
              <a:cs typeface="Times New Roman" panose="02020603050405020304" pitchFamily="18" charset="0"/>
            </a:endParaRPr>
          </a:p>
          <a:p>
            <a:pPr marL="0" indent="0" algn="ctr">
              <a:buNone/>
            </a:pPr>
            <a:endParaRPr lang="en-US" sz="1100" dirty="0" smtClean="0">
              <a:latin typeface="Times New Roman" panose="02020603050405020304" pitchFamily="18" charset="0"/>
              <a:cs typeface="Times New Roman" panose="02020603050405020304" pitchFamily="18" charset="0"/>
            </a:endParaRPr>
          </a:p>
          <a:p>
            <a:pPr marL="0" indent="0" algn="just">
              <a:buNone/>
            </a:pPr>
            <a:r>
              <a:rPr lang="en-US" sz="2600" dirty="0" smtClean="0">
                <a:latin typeface="Times New Roman" panose="02020603050405020304" pitchFamily="18" charset="0"/>
                <a:cs typeface="Times New Roman" panose="02020603050405020304" pitchFamily="18" charset="0"/>
              </a:rPr>
              <a:t>          In </a:t>
            </a:r>
            <a:r>
              <a:rPr lang="en-US" sz="2600" dirty="0">
                <a:latin typeface="Times New Roman" panose="02020603050405020304" pitchFamily="18" charset="0"/>
                <a:cs typeface="Times New Roman" panose="02020603050405020304" pitchFamily="18" charset="0"/>
              </a:rPr>
              <a:t>order to determine the safety of data from potential violations and </a:t>
            </a:r>
            <a:r>
              <a:rPr lang="en-US" sz="2600" dirty="0" smtClean="0">
                <a:latin typeface="Times New Roman" panose="02020603050405020304" pitchFamily="18" charset="0"/>
                <a:cs typeface="Times New Roman" panose="02020603050405020304" pitchFamily="18" charset="0"/>
              </a:rPr>
              <a:t>cyber-attacks. In </a:t>
            </a:r>
            <a:r>
              <a:rPr lang="en-US" sz="2600" dirty="0">
                <a:latin typeface="Times New Roman" panose="02020603050405020304" pitchFamily="18" charset="0"/>
                <a:cs typeface="Times New Roman" panose="02020603050405020304" pitchFamily="18" charset="0"/>
              </a:rPr>
              <a:t>order to ensure the integrity of the security model can be designed using two methods</a:t>
            </a:r>
            <a:r>
              <a:rPr lang="en-US" sz="2600" dirty="0" smtClean="0">
                <a:latin typeface="Times New Roman" panose="02020603050405020304" pitchFamily="18" charset="0"/>
                <a:cs typeface="Times New Roman" panose="02020603050405020304" pitchFamily="18" charset="0"/>
              </a:rPr>
              <a:t>:</a:t>
            </a: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1100" dirty="0">
              <a:latin typeface="Times New Roman" panose="02020603050405020304" pitchFamily="18" charset="0"/>
              <a:cs typeface="Times New Roman" panose="02020603050405020304" pitchFamily="18" charset="0"/>
            </a:endParaRPr>
          </a:p>
          <a:p>
            <a:pPr marL="0" indent="0" algn="just">
              <a:buNone/>
            </a:pPr>
            <a:r>
              <a:rPr lang="en-US" sz="2600" b="1" dirty="0">
                <a:latin typeface="Times New Roman" panose="02020603050405020304" pitchFamily="18" charset="0"/>
                <a:cs typeface="Times New Roman" panose="02020603050405020304" pitchFamily="18" charset="0"/>
              </a:rPr>
              <a:t>1. Bottom-Up Approach:</a:t>
            </a:r>
            <a:endParaRPr lang="en-US" sz="2600" b="1"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The company’s security model is applied by system administrators or people who are working in network security or as cyber-engineers. The main idea behind this approach is for individuals working in this field of information systems to use their knowledge and experience in </a:t>
            </a:r>
            <a:r>
              <a:rPr lang="en-US" sz="2600" dirty="0" smtClean="0">
                <a:latin typeface="Times New Roman" panose="02020603050405020304" pitchFamily="18" charset="0"/>
                <a:cs typeface="Times New Roman" panose="02020603050405020304" pitchFamily="18" charset="0"/>
              </a:rPr>
              <a:t>cyber security </a:t>
            </a:r>
            <a:r>
              <a:rPr lang="en-US" sz="2600" dirty="0">
                <a:latin typeface="Times New Roman" panose="02020603050405020304" pitchFamily="18" charset="0"/>
                <a:cs typeface="Times New Roman" panose="02020603050405020304" pitchFamily="18" charset="0"/>
              </a:rPr>
              <a:t>to guarantee the design of a highly secure information security model</a:t>
            </a:r>
            <a:r>
              <a:rPr lang="en-US" sz="2600" dirty="0" smtClean="0">
                <a:latin typeface="Times New Roman" panose="02020603050405020304" pitchFamily="18" charset="0"/>
                <a:cs typeface="Times New Roman" panose="02020603050405020304" pitchFamily="18" charset="0"/>
              </a:rPr>
              <a:t>.</a:t>
            </a: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1100" dirty="0" smtClean="0">
              <a:latin typeface="Times New Roman" panose="02020603050405020304" pitchFamily="18" charset="0"/>
              <a:cs typeface="Times New Roman" panose="02020603050405020304" pitchFamily="18" charset="0"/>
            </a:endParaRPr>
          </a:p>
          <a:p>
            <a:pPr marL="0" indent="0" algn="just">
              <a:buNone/>
            </a:pPr>
            <a:r>
              <a:rPr lang="en-US" sz="2600" b="1" dirty="0">
                <a:latin typeface="Times New Roman" panose="02020603050405020304" pitchFamily="18" charset="0"/>
                <a:cs typeface="Times New Roman" panose="02020603050405020304" pitchFamily="18" charset="0"/>
              </a:rPr>
              <a:t>2. Top-Down Approach:</a:t>
            </a:r>
            <a:endParaRPr lang="en-US" sz="2600" b="1"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This type of approach is initialized and initiated by the executives of the organization. It is more likely to succeed. That strategy usually provides strong support from top management by committing resources, a consistent preparation and execution mechanism and opportunities to affect corporate culture.</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200" b="1" dirty="0" smtClean="0">
                <a:latin typeface="Times New Roman" panose="02020603050405020304" pitchFamily="18" charset="0"/>
                <a:cs typeface="Times New Roman" panose="02020603050405020304" pitchFamily="18" charset="0"/>
              </a:rPr>
              <a:t>Security Principles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838200"/>
            <a:ext cx="8686800" cy="5562600"/>
          </a:xfrm>
        </p:spPr>
        <p:txBody>
          <a:bodyPr>
            <a:noAutofit/>
          </a:bodyPr>
          <a:lstStyle/>
          <a:p>
            <a:pPr marL="0" indent="0" algn="just">
              <a:buNone/>
            </a:pP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 </a:t>
            </a:r>
            <a:r>
              <a:rPr lang="en-US" sz="2400" b="1" dirty="0" smtClean="0">
                <a:latin typeface="Times New Roman" panose="02020603050405020304" pitchFamily="18" charset="0"/>
                <a:cs typeface="Times New Roman" panose="02020603050405020304" pitchFamily="18" charset="0"/>
              </a:rPr>
              <a:t>principle</a:t>
            </a:r>
            <a:r>
              <a:rPr lang="en-US" sz="2400" dirty="0" smtClean="0">
                <a:latin typeface="Times New Roman" panose="02020603050405020304" pitchFamily="18" charset="0"/>
                <a:cs typeface="Times New Roman" panose="02020603050405020304" pitchFamily="18" charset="0"/>
              </a:rPr>
              <a:t> which is a core requirement of information security for the safe utilization, flow and storage of information is the CIA triad. CIA stands for confidentiality, integrity, and availability and these are the three main objectives of information security.</a:t>
            </a:r>
            <a:endParaRPr lang="en-US" sz="2400" b="1"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Confidentiality</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This is equivalent to privacy, and it has a set of rules which limits access to information. It protects against disclosure of information to unintended </a:t>
            </a:r>
            <a:r>
              <a:rPr lang="en-US" sz="2400" dirty="0" smtClean="0">
                <a:latin typeface="Times New Roman" panose="02020603050405020304" pitchFamily="18" charset="0"/>
                <a:cs typeface="Times New Roman" panose="02020603050405020304" pitchFamily="18" charset="0"/>
              </a:rPr>
              <a:t>recipients. </a:t>
            </a:r>
            <a:r>
              <a:rPr lang="en-US" sz="2400" dirty="0">
                <a:latin typeface="Times New Roman" panose="02020603050405020304" pitchFamily="18" charset="0"/>
                <a:cs typeface="Times New Roman" panose="02020603050405020304" pitchFamily="18" charset="0"/>
              </a:rPr>
              <a:t>It ensures that only the designated person gets the information and access will be restricted to those authorized to view the data in question.</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Integrity:</a:t>
            </a:r>
            <a:r>
              <a:rPr lang="en-US" sz="2400" dirty="0">
                <a:latin typeface="Times New Roman" panose="02020603050405020304" pitchFamily="18" charset="0"/>
                <a:cs typeface="Times New Roman" panose="02020603050405020304" pitchFamily="18" charset="0"/>
              </a:rPr>
              <a:t> It involves maintaining the consistency, accuracy, and trustworthiness of data over its entire life cycle, and allows transferring accurate and desired information from senders to intended receivers. It ensures that data cannot be altered by unauthorized people (for example, in a breach of confidentiality</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23034</Words>
  <Application>WPS Presentation</Application>
  <PresentationFormat>On-screen Show (4:3)</PresentationFormat>
  <Paragraphs>441</Paragraphs>
  <Slides>51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51</vt:i4>
      </vt:variant>
    </vt:vector>
  </HeadingPairs>
  <TitlesOfParts>
    <vt:vector size="59" baseType="lpstr">
      <vt:lpstr>Arial</vt:lpstr>
      <vt:lpstr>SimSun</vt:lpstr>
      <vt:lpstr>Wingdings</vt:lpstr>
      <vt:lpstr>Times New Roman</vt:lpstr>
      <vt:lpstr>Microsoft YaHei</vt:lpstr>
      <vt:lpstr>Arial Unicode MS</vt:lpstr>
      <vt:lpstr>Calibri</vt:lpstr>
      <vt:lpstr>Office Theme</vt:lpstr>
      <vt:lpstr>DNR COLLEGE, PG COURSES  BHIMAVARAM INFORMATION SECURITY AND CRYPTOGRAPHY</vt:lpstr>
      <vt:lpstr>Introduction</vt:lpstr>
      <vt:lpstr>PowerPoint 演示文稿</vt:lpstr>
      <vt:lpstr>PowerPoint 演示文稿</vt:lpstr>
      <vt:lpstr>PowerPoint 演示文稿</vt:lpstr>
      <vt:lpstr>PowerPoint 演示文稿</vt:lpstr>
      <vt:lpstr>PowerPoint 演示文稿</vt:lpstr>
      <vt:lpstr>PowerPoint 演示文稿</vt:lpstr>
      <vt:lpstr>Security Principles</vt:lpstr>
      <vt:lpstr>PowerPoint 演示文稿</vt:lpstr>
      <vt:lpstr>PowerPoint 演示文稿</vt:lpstr>
      <vt:lpstr>Substitution and Transposition Techniques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Encryption and Decryption</vt:lpstr>
      <vt:lpstr>PowerPoint 演示文稿</vt:lpstr>
      <vt:lpstr>Symmetric and Asymmetric Cryptography</vt:lpstr>
      <vt:lpstr>PowerPoint 演示文稿</vt:lpstr>
      <vt:lpstr>PowerPoint 演示文稿</vt:lpstr>
      <vt:lpstr>Key range and Key size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Number Theory</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saisri</dc:creator>
  <cp:lastModifiedBy>DNR14</cp:lastModifiedBy>
  <cp:revision>260</cp:revision>
  <dcterms:created xsi:type="dcterms:W3CDTF">2020-04-23T03:35:00Z</dcterms:created>
  <dcterms:modified xsi:type="dcterms:W3CDTF">2024-06-18T09:09:23Z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9AA08B1910704E84988AEDB640272AF8_12</vt:lpwstr>
  </property>
  <property fmtid="{D5CDD505-2E9C-101B-9397-08002B2CF9AE}" pid="3" name="KSOProductBuildVer">
    <vt:lpwstr>1033-12.2.0.17119</vt:lpwstr>
  </property>
</Properties>
</file>