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92"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262" r:id="rId21"/>
    <p:sldId id="263" r:id="rId22"/>
    <p:sldId id="288" r:id="rId23"/>
    <p:sldId id="264" r:id="rId24"/>
    <p:sldId id="289" r:id="rId25"/>
    <p:sldId id="290" r:id="rId26"/>
    <p:sldId id="265" r:id="rId27"/>
    <p:sldId id="268" r:id="rId28"/>
    <p:sldId id="269" r:id="rId29"/>
    <p:sldId id="270" r:id="rId30"/>
    <p:sldId id="271" r:id="rId31"/>
    <p:sldId id="272" r:id="rId32"/>
    <p:sldId id="309"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33E66-18E5-4983-9147-887E105AFC72}" type="datetimeFigureOut">
              <a:rPr lang="en-IN" smtClean="0"/>
              <a:pPr/>
              <a:t>10-09-2020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2E6A03-0A99-4A51-ACA4-38F95DB4C29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3E66-18E5-4983-9147-887E105AFC72}" type="datetimeFigureOut">
              <a:rPr lang="en-IN" smtClean="0"/>
              <a:pPr/>
              <a:t>10-09-2020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E6A03-0A99-4A51-ACA4-38F95DB4C29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223864"/>
          </a:xfrm>
        </p:spPr>
        <p:txBody>
          <a:bodyPr>
            <a:normAutofit fontScale="90000"/>
          </a:bodyPr>
          <a:lstStyle/>
          <a:p>
            <a:r>
              <a:rPr lang="en-US" sz="3600" b="1" i="1" dirty="0" smtClean="0">
                <a:solidFill>
                  <a:srgbClr val="008000"/>
                </a:solidFill>
                <a:latin typeface="Times New Roman" pitchFamily="18" charset="0"/>
                <a:cs typeface="Times New Roman" pitchFamily="18" charset="0"/>
              </a:rPr>
              <a:t>DNR COLLEGE, PG COURSES</a:t>
            </a:r>
            <a:br>
              <a:rPr lang="en-US" sz="3600" b="1" i="1" dirty="0" smtClean="0">
                <a:solidFill>
                  <a:srgbClr val="008000"/>
                </a:solidFill>
                <a:latin typeface="Times New Roman" pitchFamily="18" charset="0"/>
                <a:cs typeface="Times New Roman" pitchFamily="18" charset="0"/>
              </a:rPr>
            </a:br>
            <a:r>
              <a:rPr lang="en-US" sz="3600" b="1" i="1" dirty="0" smtClean="0">
                <a:solidFill>
                  <a:srgbClr val="008000"/>
                </a:solidFill>
                <a:latin typeface="Times New Roman" pitchFamily="18" charset="0"/>
                <a:cs typeface="Times New Roman" pitchFamily="18" charset="0"/>
              </a:rPr>
              <a:t>BHIMAVARAM</a:t>
            </a:r>
            <a:br>
              <a:rPr lang="en-US" sz="3600" b="1" i="1" dirty="0" smtClean="0">
                <a:solidFill>
                  <a:srgbClr val="008000"/>
                </a:solidFill>
                <a:latin typeface="Times New Roman" pitchFamily="18" charset="0"/>
                <a:cs typeface="Times New Roman" pitchFamily="18" charset="0"/>
              </a:rPr>
            </a:br>
            <a:r>
              <a:rPr lang="en-US" sz="3600" b="1" i="1" dirty="0" smtClean="0">
                <a:solidFill>
                  <a:srgbClr val="3333CC"/>
                </a:solidFill>
                <a:latin typeface="Times New Roman" pitchFamily="18" charset="0"/>
                <a:cs typeface="Times New Roman" pitchFamily="18" charset="0"/>
              </a:rPr>
              <a:t/>
            </a:r>
            <a:br>
              <a:rPr lang="en-US" sz="3600" b="1" i="1" dirty="0" smtClean="0">
                <a:solidFill>
                  <a:srgbClr val="3333CC"/>
                </a:solidFill>
                <a:latin typeface="Times New Roman" pitchFamily="18" charset="0"/>
                <a:cs typeface="Times New Roman" pitchFamily="18" charset="0"/>
              </a:rPr>
            </a:br>
            <a:r>
              <a:rPr lang="en-US" sz="3600" b="1" i="1" dirty="0" smtClean="0">
                <a:solidFill>
                  <a:srgbClr val="3333CC"/>
                </a:solidFill>
                <a:latin typeface="Times New Roman" pitchFamily="18" charset="0"/>
                <a:cs typeface="Times New Roman" pitchFamily="18" charset="0"/>
              </a:rPr>
              <a:t>INFORMATION SECURITY AND CRYPTOGRAPHY</a:t>
            </a:r>
            <a:endParaRPr lang="en-US" sz="3600" b="1" i="1" dirty="0">
              <a:solidFill>
                <a:srgbClr val="3333CC"/>
              </a:solidFill>
              <a:latin typeface="Times New Roman" pitchFamily="18" charset="0"/>
              <a:cs typeface="Times New Roman" pitchFamily="18" charset="0"/>
            </a:endParaRPr>
          </a:p>
        </p:txBody>
      </p:sp>
      <p:sp>
        <p:nvSpPr>
          <p:cNvPr id="3" name="Subtitle 2"/>
          <p:cNvSpPr>
            <a:spLocks noGrp="1"/>
          </p:cNvSpPr>
          <p:nvPr>
            <p:ph type="subTitle" idx="1"/>
          </p:nvPr>
        </p:nvSpPr>
        <p:spPr>
          <a:xfrm>
            <a:off x="1835696" y="4191000"/>
            <a:ext cx="7128792" cy="1447800"/>
          </a:xfrm>
        </p:spPr>
        <p:txBody>
          <a:bodyPr>
            <a:normAutofit/>
          </a:bodyPr>
          <a:lstStyle/>
          <a:p>
            <a:pPr algn="l"/>
            <a:r>
              <a:rPr lang="en-US" sz="2800" dirty="0" smtClean="0">
                <a:solidFill>
                  <a:srgbClr val="A50021"/>
                </a:solidFill>
                <a:latin typeface="Times New Roman" pitchFamily="18" charset="0"/>
                <a:cs typeface="Times New Roman" pitchFamily="18" charset="0"/>
              </a:rPr>
              <a:t>Class   : </a:t>
            </a:r>
            <a:r>
              <a:rPr lang="en-US" sz="2800" dirty="0" err="1" smtClean="0">
                <a:solidFill>
                  <a:srgbClr val="A50021"/>
                </a:solidFill>
                <a:latin typeface="Times New Roman" pitchFamily="18" charset="0"/>
                <a:cs typeface="Times New Roman" pitchFamily="18" charset="0"/>
              </a:rPr>
              <a:t>M.Sc</a:t>
            </a:r>
            <a:r>
              <a:rPr lang="en-US" sz="2800" dirty="0" smtClean="0">
                <a:solidFill>
                  <a:srgbClr val="A50021"/>
                </a:solidFill>
                <a:latin typeface="Times New Roman" pitchFamily="18" charset="0"/>
                <a:cs typeface="Times New Roman" pitchFamily="18" charset="0"/>
              </a:rPr>
              <a:t>(Computer Science) III-Semester</a:t>
            </a:r>
          </a:p>
          <a:p>
            <a:pPr algn="l"/>
            <a:r>
              <a:rPr lang="en-US" sz="2800" dirty="0" smtClean="0">
                <a:solidFill>
                  <a:srgbClr val="A50021"/>
                </a:solidFill>
                <a:latin typeface="Times New Roman" pitchFamily="18" charset="0"/>
                <a:cs typeface="Times New Roman" pitchFamily="18" charset="0"/>
              </a:rPr>
              <a:t>Faculty: V.SARALA</a:t>
            </a:r>
            <a:endParaRPr lang="en-US" sz="2800" dirty="0">
              <a:solidFill>
                <a:srgbClr val="A5002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5264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25000" lnSpcReduction="20000"/>
          </a:bodyPr>
          <a:lstStyle/>
          <a:p>
            <a:pPr>
              <a:buNone/>
            </a:pPr>
            <a:r>
              <a:rPr lang="en-IN" sz="9600" b="1" dirty="0" smtClean="0">
                <a:latin typeface="Times New Roman" pitchFamily="18" charset="0"/>
                <a:cs typeface="Times New Roman" pitchFamily="18" charset="0"/>
              </a:rPr>
              <a:t>Cipher Feedback (CFB) Mode</a:t>
            </a:r>
          </a:p>
          <a:p>
            <a:pPr>
              <a:buNone/>
            </a:pPr>
            <a:r>
              <a:rPr lang="en-IN" sz="9600" dirty="0" smtClean="0">
                <a:latin typeface="Times New Roman" pitchFamily="18" charset="0"/>
                <a:cs typeface="Times New Roman" pitchFamily="18" charset="0"/>
              </a:rPr>
              <a:t>In this mode, each </a:t>
            </a:r>
            <a:r>
              <a:rPr lang="en-IN" sz="9600" dirty="0" err="1" smtClean="0">
                <a:latin typeface="Times New Roman" pitchFamily="18" charset="0"/>
                <a:cs typeface="Times New Roman" pitchFamily="18" charset="0"/>
              </a:rPr>
              <a:t>ciphertext</a:t>
            </a:r>
            <a:r>
              <a:rPr lang="en-IN" sz="9600" dirty="0" smtClean="0">
                <a:latin typeface="Times New Roman" pitchFamily="18" charset="0"/>
                <a:cs typeface="Times New Roman" pitchFamily="18" charset="0"/>
              </a:rPr>
              <a:t> block gets ‘fed back’ into the encryption process in order to encrypt the next plaintext block.</a:t>
            </a:r>
          </a:p>
          <a:p>
            <a:pPr>
              <a:buNone/>
            </a:pPr>
            <a:r>
              <a:rPr lang="en-IN" sz="9600" dirty="0" smtClean="0">
                <a:latin typeface="Times New Roman" pitchFamily="18" charset="0"/>
                <a:cs typeface="Times New Roman" pitchFamily="18" charset="0"/>
              </a:rPr>
              <a:t>Operation</a:t>
            </a:r>
            <a:endParaRPr lang="en-IN" sz="9600" b="1" dirty="0" smtClean="0">
              <a:latin typeface="Times New Roman" pitchFamily="18" charset="0"/>
              <a:cs typeface="Times New Roman" pitchFamily="18" charset="0"/>
            </a:endParaRPr>
          </a:p>
          <a:p>
            <a:pPr>
              <a:buNone/>
            </a:pPr>
            <a:r>
              <a:rPr lang="en-IN" sz="9600" dirty="0" smtClean="0">
                <a:latin typeface="Times New Roman" pitchFamily="18" charset="0"/>
                <a:cs typeface="Times New Roman" pitchFamily="18" charset="0"/>
              </a:rPr>
              <a:t>The operation of CFB mode is depicted in the following illustration. For example, in the present system, a message block has a size ‘s’ bits where 1 &lt; s &lt; n. The CFB mode requires an initialization vector (IV) as the initial random n-bit input block. The IV need not be secret. Steps of operation are−</a:t>
            </a:r>
          </a:p>
          <a:p>
            <a:pPr lvl="0">
              <a:buNone/>
            </a:pPr>
            <a:r>
              <a:rPr lang="en-IN" sz="9600" dirty="0" smtClean="0">
                <a:latin typeface="Times New Roman" pitchFamily="18" charset="0"/>
                <a:cs typeface="Times New Roman" pitchFamily="18" charset="0"/>
              </a:rPr>
              <a:t>Load the IV in the top register.</a:t>
            </a:r>
          </a:p>
          <a:p>
            <a:pPr lvl="0">
              <a:buNone/>
            </a:pPr>
            <a:r>
              <a:rPr lang="en-IN" sz="9600" dirty="0" smtClean="0">
                <a:latin typeface="Times New Roman" pitchFamily="18" charset="0"/>
                <a:cs typeface="Times New Roman" pitchFamily="18" charset="0"/>
              </a:rPr>
              <a:t>Encrypt the data value in top register with underlying block cipher with key K.</a:t>
            </a:r>
          </a:p>
          <a:p>
            <a:pPr lvl="0">
              <a:buNone/>
            </a:pPr>
            <a:r>
              <a:rPr lang="en-IN" sz="9600" dirty="0" smtClean="0">
                <a:latin typeface="Times New Roman" pitchFamily="18" charset="0"/>
                <a:cs typeface="Times New Roman" pitchFamily="18" charset="0"/>
              </a:rPr>
              <a:t>Take only ‘s’ number of most significant bits (left bits) of output of encryption process and XOR them with ‘s’ bit plaintext message block to generate </a:t>
            </a:r>
            <a:r>
              <a:rPr lang="en-IN" sz="9600" dirty="0" err="1" smtClean="0">
                <a:latin typeface="Times New Roman" pitchFamily="18" charset="0"/>
                <a:cs typeface="Times New Roman" pitchFamily="18" charset="0"/>
              </a:rPr>
              <a:t>ciphertext</a:t>
            </a:r>
            <a:r>
              <a:rPr lang="en-IN" sz="9600" dirty="0" smtClean="0">
                <a:latin typeface="Times New Roman" pitchFamily="18" charset="0"/>
                <a:cs typeface="Times New Roman" pitchFamily="18" charset="0"/>
              </a:rPr>
              <a:t> block.</a:t>
            </a:r>
          </a:p>
          <a:p>
            <a:pPr>
              <a:buNone/>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3312368"/>
          </a:xfrm>
        </p:spPr>
        <p:txBody>
          <a:bodyPr>
            <a:normAutofit/>
          </a:bodyPr>
          <a:lstStyle/>
          <a:p>
            <a:pPr algn="just"/>
            <a:r>
              <a:rPr lang="en-IN" sz="2400" dirty="0" smtClean="0">
                <a:latin typeface="Times New Roman" pitchFamily="18" charset="0"/>
                <a:cs typeface="Times New Roman" pitchFamily="18" charset="0"/>
              </a:rPr>
              <a:t>Feed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 into top register by shifting already present data to the left and continue the operation till all plaintext blocks are processed.</a:t>
            </a:r>
          </a:p>
          <a:p>
            <a:pPr algn="just"/>
            <a:r>
              <a:rPr lang="en-IN" sz="2400" dirty="0" smtClean="0">
                <a:latin typeface="Times New Roman" pitchFamily="18" charset="0"/>
                <a:cs typeface="Times New Roman" pitchFamily="18" charset="0"/>
              </a:rPr>
              <a:t>Essentially, the previous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 is encrypted with the key, and then the result is </a:t>
            </a:r>
            <a:r>
              <a:rPr lang="en-IN" sz="2400" dirty="0" err="1" smtClean="0">
                <a:latin typeface="Times New Roman" pitchFamily="18" charset="0"/>
                <a:cs typeface="Times New Roman" pitchFamily="18" charset="0"/>
              </a:rPr>
              <a:t>XORed</a:t>
            </a:r>
            <a:r>
              <a:rPr lang="en-IN" sz="2400" dirty="0" smtClean="0">
                <a:latin typeface="Times New Roman" pitchFamily="18" charset="0"/>
                <a:cs typeface="Times New Roman" pitchFamily="18" charset="0"/>
              </a:rPr>
              <a:t> to the current plaintext block.</a:t>
            </a:r>
          </a:p>
          <a:p>
            <a:pPr algn="just"/>
            <a:r>
              <a:rPr lang="en-IN" sz="2400" dirty="0" smtClean="0">
                <a:latin typeface="Times New Roman" pitchFamily="18" charset="0"/>
                <a:cs typeface="Times New Roman" pitchFamily="18" charset="0"/>
              </a:rPr>
              <a:t>Similar steps are followed for decryption. Pre-decided IV is initially loaded at the start of decryption.</a:t>
            </a:r>
          </a:p>
          <a:p>
            <a:endParaRPr lang="en-IN" dirty="0"/>
          </a:p>
        </p:txBody>
      </p:sp>
      <p:pic>
        <p:nvPicPr>
          <p:cNvPr id="3074" name="Picture 2" descr="CFB Mode"/>
          <p:cNvPicPr>
            <a:picLocks noChangeAspect="1" noChangeArrowheads="1"/>
          </p:cNvPicPr>
          <p:nvPr/>
        </p:nvPicPr>
        <p:blipFill>
          <a:blip r:embed="rId2" cstate="print"/>
          <a:srcRect/>
          <a:stretch>
            <a:fillRect/>
          </a:stretch>
        </p:blipFill>
        <p:spPr bwMode="auto">
          <a:xfrm>
            <a:off x="899592" y="3284984"/>
            <a:ext cx="7128792" cy="33843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8208912" cy="3744416"/>
          </a:xfrm>
        </p:spPr>
        <p:txBody>
          <a:bodyPr>
            <a:normAutofit/>
          </a:bodyPr>
          <a:lstStyle/>
          <a:p>
            <a:pPr>
              <a:buNone/>
            </a:pPr>
            <a:r>
              <a:rPr lang="en-IN" sz="2400" b="1" dirty="0" smtClean="0">
                <a:latin typeface="Times New Roman" pitchFamily="18" charset="0"/>
                <a:cs typeface="Times New Roman" pitchFamily="18" charset="0"/>
              </a:rPr>
              <a:t>   Output Feedback (OFB) Mode</a:t>
            </a:r>
          </a:p>
          <a:p>
            <a:pPr algn="just">
              <a:buNone/>
            </a:pPr>
            <a:r>
              <a:rPr lang="en-IN" sz="2400" dirty="0" smtClean="0">
                <a:latin typeface="Times New Roman" pitchFamily="18" charset="0"/>
                <a:cs typeface="Times New Roman" pitchFamily="18" charset="0"/>
              </a:rPr>
              <a:t>            It involves feeding the successive output blocks from the underlying block cipher back to it. These feedback blocks provide string of bits to feed the encryption algorithm which act as the key-stream generator as in case of CFB mode.</a:t>
            </a:r>
          </a:p>
          <a:p>
            <a:pPr algn="just">
              <a:buNone/>
            </a:pPr>
            <a:r>
              <a:rPr lang="en-IN" sz="2400" dirty="0" smtClean="0">
                <a:latin typeface="Times New Roman" pitchFamily="18" charset="0"/>
                <a:cs typeface="Times New Roman" pitchFamily="18" charset="0"/>
              </a:rPr>
              <a:t>           The key stream generated is XOR-</a:t>
            </a:r>
            <a:r>
              <a:rPr lang="en-IN" sz="2400" dirty="0" err="1" smtClean="0">
                <a:latin typeface="Times New Roman" pitchFamily="18" charset="0"/>
                <a:cs typeface="Times New Roman" pitchFamily="18" charset="0"/>
              </a:rPr>
              <a:t>ed</a:t>
            </a:r>
            <a:r>
              <a:rPr lang="en-IN" sz="2400" dirty="0" smtClean="0">
                <a:latin typeface="Times New Roman" pitchFamily="18" charset="0"/>
                <a:cs typeface="Times New Roman" pitchFamily="18" charset="0"/>
              </a:rPr>
              <a:t> with the plaintext blocks. The OFB mode requires an IV as the initial random n-bit input block. The IV need not be secret.</a:t>
            </a:r>
          </a:p>
          <a:p>
            <a:pPr>
              <a:buNone/>
            </a:pPr>
            <a:r>
              <a:rPr lang="en-IN" sz="2400" dirty="0" smtClean="0">
                <a:latin typeface="Times New Roman" pitchFamily="18" charset="0"/>
                <a:cs typeface="Times New Roman" pitchFamily="18" charset="0"/>
              </a:rPr>
              <a:t>     The operation is depicted in the following illustration −</a:t>
            </a:r>
          </a:p>
          <a:p>
            <a:pPr>
              <a:buNone/>
            </a:pPr>
            <a:endParaRPr lang="en-IN" dirty="0"/>
          </a:p>
        </p:txBody>
      </p:sp>
      <p:pic>
        <p:nvPicPr>
          <p:cNvPr id="4098" name="Picture 2" descr="OFB Mode"/>
          <p:cNvPicPr>
            <a:picLocks noChangeAspect="1" noChangeArrowheads="1"/>
          </p:cNvPicPr>
          <p:nvPr/>
        </p:nvPicPr>
        <p:blipFill>
          <a:blip r:embed="rId2" cstate="print"/>
          <a:srcRect/>
          <a:stretch>
            <a:fillRect/>
          </a:stretch>
        </p:blipFill>
        <p:spPr bwMode="auto">
          <a:xfrm>
            <a:off x="1187624" y="3861048"/>
            <a:ext cx="6480720" cy="28083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Autofit/>
          </a:bodyPr>
          <a:lstStyle/>
          <a:p>
            <a:pPr>
              <a:buNone/>
            </a:pPr>
            <a:r>
              <a:rPr lang="en-IN" sz="2400" b="1" dirty="0" smtClean="0">
                <a:latin typeface="Times New Roman" pitchFamily="18" charset="0"/>
                <a:cs typeface="Times New Roman" pitchFamily="18" charset="0"/>
              </a:rPr>
              <a:t>    Counter (CTR) Mode</a:t>
            </a:r>
          </a:p>
          <a:p>
            <a:pPr>
              <a:buNone/>
            </a:pPr>
            <a:r>
              <a:rPr lang="en-IN" sz="2400" dirty="0" smtClean="0">
                <a:latin typeface="Times New Roman" pitchFamily="18" charset="0"/>
                <a:cs typeface="Times New Roman" pitchFamily="18" charset="0"/>
              </a:rPr>
              <a:t>           It can be considered as a counter-based version of CFB mode without the feedback. In this mode, both the sender and receiver need to access to a reliable counter, which computes a new shared value each time a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 is exchanged. This shared counter is not necessarily a secret value, but challenge is that both sides must keep the counter synchronized.</a:t>
            </a:r>
          </a:p>
          <a:p>
            <a:pPr>
              <a:buNone/>
            </a:pPr>
            <a:r>
              <a:rPr lang="en-IN" sz="2400" dirty="0" smtClean="0">
                <a:latin typeface="Times New Roman" pitchFamily="18" charset="0"/>
                <a:cs typeface="Times New Roman" pitchFamily="18" charset="0"/>
              </a:rPr>
              <a:t>   Operation</a:t>
            </a:r>
            <a:endParaRPr lang="en-IN" sz="2400" b="1" dirty="0" smtClean="0">
              <a:latin typeface="Times New Roman" pitchFamily="18" charset="0"/>
              <a:cs typeface="Times New Roman" pitchFamily="18" charset="0"/>
            </a:endParaRPr>
          </a:p>
          <a:p>
            <a:pPr>
              <a:buNone/>
            </a:pPr>
            <a:r>
              <a:rPr lang="en-IN" sz="2400" dirty="0" smtClean="0">
                <a:latin typeface="Times New Roman" pitchFamily="18" charset="0"/>
                <a:cs typeface="Times New Roman" pitchFamily="18" charset="0"/>
              </a:rPr>
              <a:t>         Both encryption and decryption in CTR mode are depicted in the following illustration. Steps in operation are −</a:t>
            </a:r>
          </a:p>
          <a:p>
            <a:r>
              <a:rPr lang="en-IN" sz="2400" dirty="0" smtClean="0">
                <a:latin typeface="Times New Roman" pitchFamily="18" charset="0"/>
                <a:cs typeface="Times New Roman" pitchFamily="18" charset="0"/>
              </a:rPr>
              <a:t>Load the initial counter value in the top register is the same for both the sender and the receiver. It plays the same role as the IV in CFB (and CBC) mode.</a:t>
            </a: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r>
              <a:rPr lang="en-IN" sz="2400" dirty="0" smtClean="0">
                <a:latin typeface="Times New Roman" pitchFamily="18" charset="0"/>
                <a:cs typeface="Times New Roman" pitchFamily="18" charset="0"/>
              </a:rPr>
              <a:t>Encrypt the contents of the counter with the key and place the result in the bottom register.</a:t>
            </a:r>
          </a:p>
          <a:p>
            <a:r>
              <a:rPr lang="en-IN" sz="2400" dirty="0" smtClean="0">
                <a:latin typeface="Times New Roman" pitchFamily="18" charset="0"/>
                <a:cs typeface="Times New Roman" pitchFamily="18" charset="0"/>
              </a:rPr>
              <a:t>Take the first plaintext block P1 and XOR this to the contents of the bottom register. The result of this is C1. Send C1 to the receiver and update the counter. The counter update replaces the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feedback in CFB mode.</a:t>
            </a:r>
          </a:p>
          <a:p>
            <a:r>
              <a:rPr lang="en-IN" sz="2400" dirty="0" smtClean="0">
                <a:latin typeface="Times New Roman" pitchFamily="18" charset="0"/>
                <a:cs typeface="Times New Roman" pitchFamily="18" charset="0"/>
              </a:rPr>
              <a:t>Continue in this manner until the last plaintext block has been encrypted.</a:t>
            </a:r>
          </a:p>
          <a:p>
            <a:r>
              <a:rPr lang="en-IN" sz="2400" dirty="0" smtClean="0">
                <a:latin typeface="Times New Roman" pitchFamily="18" charset="0"/>
                <a:cs typeface="Times New Roman" pitchFamily="18" charset="0"/>
              </a:rPr>
              <a:t>The decryption is the reverse process. The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 is </a:t>
            </a:r>
            <a:r>
              <a:rPr lang="en-IN" sz="2400" dirty="0" err="1" smtClean="0">
                <a:latin typeface="Times New Roman" pitchFamily="18" charset="0"/>
                <a:cs typeface="Times New Roman" pitchFamily="18" charset="0"/>
              </a:rPr>
              <a:t>XORed</a:t>
            </a:r>
            <a:r>
              <a:rPr lang="en-IN" sz="2400" dirty="0" smtClean="0">
                <a:latin typeface="Times New Roman" pitchFamily="18" charset="0"/>
                <a:cs typeface="Times New Roman" pitchFamily="18" charset="0"/>
              </a:rPr>
              <a:t> with the output of encrypted contents of counter value. After decryption of each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 counter is updated as in case of encryption.</a:t>
            </a: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R Mode"/>
          <p:cNvPicPr>
            <a:picLocks noChangeAspect="1" noChangeArrowheads="1"/>
          </p:cNvPicPr>
          <p:nvPr/>
        </p:nvPicPr>
        <p:blipFill>
          <a:blip r:embed="rId2" cstate="print"/>
          <a:srcRect/>
          <a:stretch>
            <a:fillRect/>
          </a:stretch>
        </p:blipFill>
        <p:spPr bwMode="auto">
          <a:xfrm>
            <a:off x="827584" y="620688"/>
            <a:ext cx="7056784" cy="579650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1"/>
            <a:ext cx="8229600" cy="3240360"/>
          </a:xfrm>
        </p:spPr>
        <p:txBody>
          <a:bodyPr>
            <a:normAutofit/>
          </a:bodyPr>
          <a:lstStyle/>
          <a:p>
            <a:pPr algn="ctr">
              <a:buNone/>
            </a:pPr>
            <a:r>
              <a:rPr lang="en-US" sz="2400" b="1" dirty="0" smtClean="0">
                <a:latin typeface="Times New Roman" pitchFamily="18" charset="0"/>
                <a:cs typeface="Times New Roman" pitchFamily="18" charset="0"/>
              </a:rPr>
              <a:t>Overview of Symmetric Key Cryptography</a:t>
            </a:r>
            <a:endParaRPr lang="en-IN" sz="2400" b="1" dirty="0" smtClean="0">
              <a:latin typeface="Times New Roman" pitchFamily="18" charset="0"/>
              <a:cs typeface="Times New Roman" pitchFamily="18" charset="0"/>
            </a:endParaRPr>
          </a:p>
          <a:p>
            <a:pPr algn="just">
              <a:buNone/>
            </a:pPr>
            <a:r>
              <a:rPr lang="en-IN" sz="2400" dirty="0" smtClean="0">
                <a:latin typeface="Times New Roman" pitchFamily="18" charset="0"/>
                <a:cs typeface="Times New Roman" pitchFamily="18" charset="0"/>
              </a:rPr>
              <a:t>A cryptosystem is an implementation of cryptographic techniques and their accompanying infrastructure to provide information security services. A cryptosystem is also referred to as a </a:t>
            </a:r>
            <a:r>
              <a:rPr lang="en-IN" sz="2400" b="1" dirty="0" smtClean="0">
                <a:latin typeface="Times New Roman" pitchFamily="18" charset="0"/>
                <a:cs typeface="Times New Roman" pitchFamily="18" charset="0"/>
              </a:rPr>
              <a:t>cipher system</a:t>
            </a:r>
            <a:r>
              <a:rPr lang="en-IN" sz="2400" dirty="0" smtClean="0">
                <a:latin typeface="Times New Roman" pitchFamily="18" charset="0"/>
                <a:cs typeface="Times New Roman" pitchFamily="18" charset="0"/>
              </a:rPr>
              <a:t>.</a:t>
            </a:r>
          </a:p>
          <a:p>
            <a:pPr algn="just">
              <a:buNone/>
            </a:pPr>
            <a:r>
              <a:rPr lang="en-IN" sz="2400" dirty="0" smtClean="0">
                <a:latin typeface="Times New Roman" pitchFamily="18" charset="0"/>
                <a:cs typeface="Times New Roman" pitchFamily="18" charset="0"/>
              </a:rPr>
              <a:t>A simple model of a cryptosystem that provides confidentiality to the information being transmitted. This basic model is depicted in the illustration below</a:t>
            </a:r>
          </a:p>
          <a:p>
            <a:pPr algn="just">
              <a:buNone/>
            </a:pPr>
            <a:endParaRPr lang="en-IN" dirty="0"/>
          </a:p>
        </p:txBody>
      </p:sp>
      <p:pic>
        <p:nvPicPr>
          <p:cNvPr id="6146" name="Picture 2" descr="Cryptosystem"/>
          <p:cNvPicPr>
            <a:picLocks noChangeAspect="1" noChangeArrowheads="1"/>
          </p:cNvPicPr>
          <p:nvPr/>
        </p:nvPicPr>
        <p:blipFill>
          <a:blip r:embed="rId2" cstate="print"/>
          <a:srcRect/>
          <a:stretch>
            <a:fillRect/>
          </a:stretch>
        </p:blipFill>
        <p:spPr bwMode="auto">
          <a:xfrm>
            <a:off x="899592" y="3356992"/>
            <a:ext cx="6840760" cy="338437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5865515"/>
          </a:xfrm>
        </p:spPr>
        <p:txBody>
          <a:bodyPr>
            <a:noAutofit/>
          </a:bodyPr>
          <a:lstStyle/>
          <a:p>
            <a:pPr>
              <a:buNone/>
            </a:pPr>
            <a:r>
              <a:rPr lang="en-IN" sz="2400" b="1" dirty="0" smtClean="0">
                <a:latin typeface="Times New Roman" pitchFamily="18" charset="0"/>
                <a:cs typeface="Times New Roman" pitchFamily="18" charset="0"/>
              </a:rPr>
              <a:t>Components of a Cryptosystem</a:t>
            </a:r>
          </a:p>
          <a:p>
            <a:pPr algn="just">
              <a:buNone/>
            </a:pPr>
            <a:r>
              <a:rPr lang="en-IN" sz="2400" dirty="0" smtClean="0">
                <a:latin typeface="Times New Roman" pitchFamily="18" charset="0"/>
                <a:cs typeface="Times New Roman" pitchFamily="18" charset="0"/>
              </a:rPr>
              <a:t>The various components of a basic cryptosystem are as follows −</a:t>
            </a:r>
          </a:p>
          <a:p>
            <a:pPr lvl="0" algn="just"/>
            <a:r>
              <a:rPr lang="en-IN" sz="2400" b="1" dirty="0" smtClean="0">
                <a:latin typeface="Times New Roman" pitchFamily="18" charset="0"/>
                <a:cs typeface="Times New Roman" pitchFamily="18" charset="0"/>
              </a:rPr>
              <a:t>Plaintext.</a:t>
            </a:r>
            <a:r>
              <a:rPr lang="en-IN" sz="2400" dirty="0" smtClean="0">
                <a:latin typeface="Times New Roman" pitchFamily="18" charset="0"/>
                <a:cs typeface="Times New Roman" pitchFamily="18" charset="0"/>
              </a:rPr>
              <a:t> It is the data to be protected during transmission.</a:t>
            </a:r>
          </a:p>
          <a:p>
            <a:pPr lvl="0" algn="just"/>
            <a:r>
              <a:rPr lang="en-IN" sz="2400" b="1" dirty="0" smtClean="0">
                <a:latin typeface="Times New Roman" pitchFamily="18" charset="0"/>
                <a:cs typeface="Times New Roman" pitchFamily="18" charset="0"/>
              </a:rPr>
              <a:t>Encryption Algorithm.</a:t>
            </a:r>
            <a:r>
              <a:rPr lang="en-IN" sz="2400" dirty="0" smtClean="0">
                <a:latin typeface="Times New Roman" pitchFamily="18" charset="0"/>
                <a:cs typeface="Times New Roman" pitchFamily="18" charset="0"/>
              </a:rPr>
              <a:t> It is a mathematical process that produces a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for any given plaintext and encryption key. It is a cryptographic algorithm that takes plaintext and an encryption key as input and produces a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a:t>
            </a:r>
          </a:p>
          <a:p>
            <a:pPr lvl="0" algn="just"/>
            <a:r>
              <a:rPr lang="en-IN" sz="2400" b="1" dirty="0" err="1" smtClean="0">
                <a:latin typeface="Times New Roman" pitchFamily="18" charset="0"/>
                <a:cs typeface="Times New Roman" pitchFamily="18" charset="0"/>
              </a:rPr>
              <a:t>Ciphertext</a:t>
            </a:r>
            <a:r>
              <a:rPr lang="en-IN" sz="2400" b="1"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 It is the scrambled version of the plaintext produced by the encryption algorithm using a specific the encryption key. The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is not guarded. It flows on public channel.</a:t>
            </a:r>
          </a:p>
          <a:p>
            <a:pPr lvl="0" algn="just"/>
            <a:r>
              <a:rPr lang="en-IN" sz="2400" b="1" dirty="0" smtClean="0">
                <a:latin typeface="Times New Roman" pitchFamily="18" charset="0"/>
                <a:cs typeface="Times New Roman" pitchFamily="18" charset="0"/>
              </a:rPr>
              <a:t>Decryption Algorithm,</a:t>
            </a:r>
            <a:r>
              <a:rPr lang="en-IN" sz="2400" dirty="0" smtClean="0">
                <a:latin typeface="Times New Roman" pitchFamily="18" charset="0"/>
                <a:cs typeface="Times New Roman" pitchFamily="18" charset="0"/>
              </a:rPr>
              <a:t> It is a mathematical process, that produces a unique plaintext for any given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and decryption key. It is a cryptographic algorithm that takes a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and a decryption key as input, and outputs a plaintext. The decryption algorithm essentially reverses the encryption algorithm and is thus closely related to it.</a:t>
            </a:r>
          </a:p>
          <a:p>
            <a:pPr algn="just"/>
            <a:endParaRPr lang="en-IN"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793507"/>
          </a:xfrm>
        </p:spPr>
        <p:txBody>
          <a:bodyPr>
            <a:noAutofit/>
          </a:bodyPr>
          <a:lstStyle/>
          <a:p>
            <a:pPr lvl="0" algn="just"/>
            <a:r>
              <a:rPr lang="en-IN" sz="2400" b="1" dirty="0" smtClean="0">
                <a:latin typeface="Times New Roman" pitchFamily="18" charset="0"/>
                <a:cs typeface="Times New Roman" pitchFamily="18" charset="0"/>
              </a:rPr>
              <a:t>Encryption Key.</a:t>
            </a:r>
            <a:r>
              <a:rPr lang="en-IN" sz="2400" dirty="0" smtClean="0">
                <a:latin typeface="Times New Roman" pitchFamily="18" charset="0"/>
                <a:cs typeface="Times New Roman" pitchFamily="18" charset="0"/>
              </a:rPr>
              <a:t> It is a value that is known to the sender. The sender inputs the encryption key into the encryption algorithm along with the plaintext in order to compute the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a:t>
            </a:r>
          </a:p>
          <a:p>
            <a:pPr lvl="0" algn="just"/>
            <a:r>
              <a:rPr lang="en-IN" sz="2400" b="1" dirty="0" smtClean="0">
                <a:latin typeface="Times New Roman" pitchFamily="18" charset="0"/>
                <a:cs typeface="Times New Roman" pitchFamily="18" charset="0"/>
              </a:rPr>
              <a:t>Decryption Key.</a:t>
            </a:r>
            <a:r>
              <a:rPr lang="en-IN" sz="2400" dirty="0" smtClean="0">
                <a:latin typeface="Times New Roman" pitchFamily="18" charset="0"/>
                <a:cs typeface="Times New Roman" pitchFamily="18" charset="0"/>
              </a:rPr>
              <a:t> It is a value that is known to the receiver. The decryption key is related to the encryption key, but is not always identical to it. The receiver inputs the decryption key into the decryption algorithm along with the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in order to compute the plaintext.</a:t>
            </a:r>
          </a:p>
          <a:p>
            <a:pPr algn="just">
              <a:buNone/>
            </a:pPr>
            <a:r>
              <a:rPr lang="en-IN" sz="2400" dirty="0" smtClean="0">
                <a:latin typeface="Times New Roman" pitchFamily="18" charset="0"/>
                <a:cs typeface="Times New Roman" pitchFamily="18" charset="0"/>
              </a:rPr>
              <a:t> </a:t>
            </a:r>
          </a:p>
          <a:p>
            <a:pPr algn="just">
              <a:buNone/>
            </a:pPr>
            <a:r>
              <a:rPr lang="en-IN" sz="2400" dirty="0" smtClean="0">
                <a:latin typeface="Times New Roman" pitchFamily="18" charset="0"/>
                <a:cs typeface="Times New Roman" pitchFamily="18" charset="0"/>
              </a:rPr>
              <a:t>              Symmetric Key Cryptography is a type of encryption where only one key (a secret key) is used to both encrypt and decrypt electronic information. The entities communicating via symmetric encryption must exchange the key so that it can be used in the decryption process. This encryption method differs from asymmetric encryption where a pair of keys, one public and one private, is used to encrypt and decrypt messages.</a:t>
            </a:r>
          </a:p>
          <a:p>
            <a:endParaRPr lang="en-IN"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6624736" cy="720080"/>
          </a:xfrm>
        </p:spPr>
        <p:txBody>
          <a:bodyPr>
            <a:normAutofit/>
          </a:bodyPr>
          <a:lstStyle/>
          <a:p>
            <a:pPr>
              <a:buNone/>
            </a:pPr>
            <a:r>
              <a:rPr lang="en-US" sz="2400" dirty="0" smtClean="0">
                <a:latin typeface="Times New Roman" pitchFamily="18" charset="0"/>
                <a:cs typeface="Times New Roman" pitchFamily="18" charset="0"/>
              </a:rPr>
              <a:t>Fig: Symmetric key Cryptography</a:t>
            </a:r>
            <a:endParaRPr lang="en-IN" sz="2400" dirty="0">
              <a:latin typeface="Times New Roman" pitchFamily="18" charset="0"/>
              <a:cs typeface="Times New Roman" pitchFamily="18" charset="0"/>
            </a:endParaRPr>
          </a:p>
        </p:txBody>
      </p:sp>
      <p:pic>
        <p:nvPicPr>
          <p:cNvPr id="7170" name="Picture 2" descr="Symmetric Key Encryption"/>
          <p:cNvPicPr>
            <a:picLocks noChangeAspect="1" noChangeArrowheads="1"/>
          </p:cNvPicPr>
          <p:nvPr/>
        </p:nvPicPr>
        <p:blipFill>
          <a:blip r:embed="rId2" cstate="print"/>
          <a:srcRect/>
          <a:stretch>
            <a:fillRect/>
          </a:stretch>
        </p:blipFill>
        <p:spPr bwMode="auto">
          <a:xfrm>
            <a:off x="611560" y="980728"/>
            <a:ext cx="7992888" cy="44644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600200"/>
          </a:xfrm>
        </p:spPr>
        <p:txBody>
          <a:bodyPr>
            <a:normAutofit/>
          </a:bodyPr>
          <a:lstStyle/>
          <a:p>
            <a:r>
              <a:rPr lang="en-US" sz="4800" dirty="0" smtClean="0">
                <a:latin typeface="Times New Roman" pitchFamily="18" charset="0"/>
                <a:cs typeface="Times New Roman" pitchFamily="18" charset="0"/>
              </a:rPr>
              <a:t>UNIT-II</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75203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latin typeface="Times New Roman" pitchFamily="18" charset="0"/>
                <a:cs typeface="Times New Roman" pitchFamily="18" charset="0"/>
              </a:rPr>
              <a:t>DES Algorithm</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400" dirty="0">
                <a:latin typeface="Times New Roman" pitchFamily="18" charset="0"/>
                <a:cs typeface="Times New Roman" pitchFamily="18" charset="0"/>
              </a:rPr>
              <a:t>Data Encryption Standard (DES) is a block cipher algorithm that takes plain text in blocks of 64 bits and converts them to </a:t>
            </a:r>
            <a:r>
              <a:rPr lang="en-US" sz="2400" dirty="0" smtClean="0">
                <a:latin typeface="Times New Roman" pitchFamily="18" charset="0"/>
                <a:cs typeface="Times New Roman" pitchFamily="18" charset="0"/>
              </a:rPr>
              <a:t>cipher text </a:t>
            </a:r>
            <a:r>
              <a:rPr lang="en-US" sz="2400" dirty="0">
                <a:latin typeface="Times New Roman" pitchFamily="18" charset="0"/>
                <a:cs typeface="Times New Roman" pitchFamily="18" charset="0"/>
              </a:rPr>
              <a:t>using keys of 48 bits. It is a symmetric key algorithm, which means that the same key is used for encrypting and </a:t>
            </a:r>
            <a:r>
              <a:rPr lang="en-US" sz="2400" dirty="0" smtClean="0">
                <a:latin typeface="Times New Roman" pitchFamily="18" charset="0"/>
                <a:cs typeface="Times New Roman" pitchFamily="18" charset="0"/>
              </a:rPr>
              <a:t>decrypting </a:t>
            </a:r>
            <a:r>
              <a:rPr lang="en-US" sz="2400" dirty="0">
                <a:latin typeface="Times New Roman" pitchFamily="18" charset="0"/>
                <a:cs typeface="Times New Roman" pitchFamily="18" charset="0"/>
              </a:rPr>
              <a:t>​data</a:t>
            </a:r>
            <a:r>
              <a:rPr lang="en-US" sz="2400" dirty="0" smtClean="0">
                <a:latin typeface="Times New Roman" pitchFamily="18" charset="0"/>
                <a:cs typeface="Times New Roman" pitchFamily="18" charset="0"/>
              </a:rPr>
              <a:t>. </a:t>
            </a:r>
          </a:p>
          <a:p>
            <a:pPr algn="just"/>
            <a:endParaRPr lang="en-US" sz="10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DES is an implementation of a </a:t>
            </a:r>
            <a:r>
              <a:rPr lang="en-US" sz="2400" dirty="0" err="1">
                <a:latin typeface="Times New Roman" pitchFamily="18" charset="0"/>
                <a:cs typeface="Times New Roman" pitchFamily="18" charset="0"/>
              </a:rPr>
              <a:t>Feistel</a:t>
            </a:r>
            <a:r>
              <a:rPr lang="en-US" sz="2400" dirty="0">
                <a:latin typeface="Times New Roman" pitchFamily="18" charset="0"/>
                <a:cs typeface="Times New Roman" pitchFamily="18" charset="0"/>
              </a:rPr>
              <a:t> Cipher. It uses 16 round </a:t>
            </a:r>
            <a:r>
              <a:rPr lang="en-US" sz="2400" dirty="0" err="1">
                <a:latin typeface="Times New Roman" pitchFamily="18" charset="0"/>
                <a:cs typeface="Times New Roman" pitchFamily="18" charset="0"/>
              </a:rPr>
              <a:t>Feistel</a:t>
            </a:r>
            <a:r>
              <a:rPr lang="en-US" sz="2400" dirty="0">
                <a:latin typeface="Times New Roman" pitchFamily="18" charset="0"/>
                <a:cs typeface="Times New Roman" pitchFamily="18" charset="0"/>
              </a:rPr>
              <a:t> structure. The block size is 64-bit. Though, key length is 64-bit, DES has an effective key length of 56 bits, since 8 of the 64 bits of the key are not used by the encryption algorithm (function as check bits only). General Structure of DES is depicted in the following illustration </a:t>
            </a:r>
          </a:p>
        </p:txBody>
      </p:sp>
    </p:spTree>
    <p:extLst>
      <p:ext uri="{BB962C8B-B14F-4D97-AF65-F5344CB8AC3E}">
        <p14:creationId xmlns:p14="http://schemas.microsoft.com/office/powerpoint/2010/main" xmlns="" val="341222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548680"/>
            <a:ext cx="7776864"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835696" y="116632"/>
            <a:ext cx="468052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General Depiction if DES Encryption Algorithm</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49865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003232" cy="5721499"/>
          </a:xfrm>
        </p:spPr>
        <p:txBody>
          <a:bodyPr>
            <a:normAutofit lnSpcReduction="10000"/>
          </a:bodyPr>
          <a:lstStyle/>
          <a:p>
            <a:pPr algn="just">
              <a:buNone/>
            </a:pPr>
            <a:r>
              <a:rPr lang="en-US" sz="2400" dirty="0" smtClean="0">
                <a:latin typeface="Times New Roman" pitchFamily="18" charset="0"/>
                <a:cs typeface="Times New Roman" pitchFamily="18" charset="0"/>
              </a:rPr>
              <a:t>    The initial plain text is 64-bits, it is written in the form of </a:t>
            </a:r>
          </a:p>
          <a:p>
            <a:pPr algn="just">
              <a:buNone/>
            </a:pPr>
            <a:r>
              <a:rPr lang="en-US" sz="2400" dirty="0" smtClean="0">
                <a:latin typeface="Times New Roman" pitchFamily="18" charset="0"/>
                <a:cs typeface="Times New Roman" pitchFamily="18" charset="0"/>
              </a:rPr>
              <a:t>    8 x 8 matrix. It is given to the IP function. Let our message</a:t>
            </a:r>
          </a:p>
          <a:p>
            <a:pPr algn="just">
              <a:buNone/>
            </a:pPr>
            <a:r>
              <a:rPr lang="en-US" sz="2400" dirty="0" smtClean="0">
                <a:latin typeface="Times New Roman" pitchFamily="18" charset="0"/>
                <a:cs typeface="Times New Roman" pitchFamily="18" charset="0"/>
              </a:rPr>
              <a:t>    X (plain text) is</a:t>
            </a:r>
          </a:p>
          <a:p>
            <a:pPr>
              <a:buNone/>
            </a:pPr>
            <a:endParaRPr lang="en-US" sz="8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8</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10</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14</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16</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18</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19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20</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24</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26</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28</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29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30</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32</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34</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36</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38</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39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40</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44</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46</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48</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49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50</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54</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55</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56</a:t>
            </a:r>
          </a:p>
          <a:p>
            <a:pPr>
              <a:buNone/>
            </a:pP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57</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58</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59</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60</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61</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62</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63</a:t>
            </a:r>
            <a:r>
              <a:rPr lang="en-US" sz="2400" dirty="0" smtClean="0">
                <a:latin typeface="Times New Roman" pitchFamily="18" charset="0"/>
                <a:cs typeface="Times New Roman" pitchFamily="18" charset="0"/>
              </a:rPr>
              <a:t>  M</a:t>
            </a:r>
            <a:r>
              <a:rPr lang="en-US" sz="2400" baseline="-25000" dirty="0" smtClean="0">
                <a:latin typeface="Times New Roman" pitchFamily="18" charset="0"/>
                <a:cs typeface="Times New Roman" pitchFamily="18" charset="0"/>
              </a:rPr>
              <a:t>64</a:t>
            </a:r>
          </a:p>
          <a:p>
            <a:pPr>
              <a:buNone/>
            </a:pP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where M</a:t>
            </a:r>
            <a:r>
              <a:rPr lang="en-US" sz="2400" baseline="-25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is a binary digit. Then the permutation X = IP(M) </a:t>
            </a:r>
            <a:r>
              <a:rPr lang="en-US" sz="2400" baseline="-250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147248" cy="5745163"/>
          </a:xfrm>
        </p:spPr>
        <p:txBody>
          <a:bodyPr>
            <a:normAutofit/>
          </a:bodyPr>
          <a:lstStyle/>
          <a:p>
            <a:pPr marL="0" indent="0">
              <a:buNone/>
            </a:pPr>
            <a:r>
              <a:rPr lang="en-US" sz="2400" b="1" dirty="0">
                <a:latin typeface="Times New Roman" pitchFamily="18" charset="0"/>
                <a:cs typeface="Times New Roman" pitchFamily="18" charset="0"/>
              </a:rPr>
              <a:t>Initial </a:t>
            </a:r>
            <a:r>
              <a:rPr lang="en-US" sz="2400" b="1" dirty="0" smtClean="0">
                <a:latin typeface="Times New Roman" pitchFamily="18" charset="0"/>
                <a:cs typeface="Times New Roman" pitchFamily="18" charset="0"/>
              </a:rPr>
              <a:t>and Final Permutation</a:t>
            </a:r>
            <a:endParaRPr lang="en-US" sz="2400" b="1" dirty="0">
              <a:latin typeface="Times New Roman" pitchFamily="18" charset="0"/>
              <a:cs typeface="Times New Roman" pitchFamily="18" charset="0"/>
            </a:endParaRPr>
          </a:p>
          <a:p>
            <a:pPr marL="0" indent="0" algn="just">
              <a:buNone/>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initial and final permutations are straight Permutation boxes (P-boxes) that are inverses of each other. They have no cryptography significance in DES. The initial and final permutations are shown as follows </a:t>
            </a:r>
            <a:r>
              <a:rPr lang="en-US" sz="2200" dirty="0" smtClean="0">
                <a:latin typeface="Times New Roman" pitchFamily="18" charset="0"/>
                <a:cs typeface="Times New Roman" pitchFamily="18" charset="0"/>
              </a:rPr>
              <a:t>−</a:t>
            </a:r>
          </a:p>
          <a:p>
            <a:pPr marL="0" indent="0" algn="just">
              <a:buNone/>
            </a:pPr>
            <a:r>
              <a:rPr lang="en-US" sz="2200" dirty="0" smtClean="0">
                <a:latin typeface="Times New Roman" pitchFamily="18" charset="0"/>
                <a:cs typeface="Times New Roman" pitchFamily="18" charset="0"/>
              </a:rPr>
              <a:t>Initial Permutation(IP):                      Final Permutation(IP</a:t>
            </a:r>
            <a:r>
              <a:rPr lang="en-US" sz="2000" baseline="30000" dirty="0" smtClean="0">
                <a:latin typeface="Times New Roman" pitchFamily="18" charset="0"/>
                <a:cs typeface="Times New Roman" pitchFamily="18" charset="0"/>
              </a:rPr>
              <a:t>-1</a:t>
            </a:r>
            <a:r>
              <a:rPr lang="en-US" sz="2200" dirty="0" smtClean="0">
                <a:latin typeface="Times New Roman" pitchFamily="18" charset="0"/>
                <a:cs typeface="Times New Roman" pitchFamily="18" charset="0"/>
              </a:rPr>
              <a:t>):</a:t>
            </a:r>
          </a:p>
          <a:p>
            <a:pPr marL="457200" indent="-457200" algn="just">
              <a:buAutoNum type="arabicPlain" startAt="58"/>
            </a:pPr>
            <a:r>
              <a:rPr lang="en-US" sz="2200" dirty="0" smtClean="0">
                <a:latin typeface="Times New Roman" pitchFamily="18" charset="0"/>
                <a:cs typeface="Times New Roman" pitchFamily="18" charset="0"/>
              </a:rPr>
              <a:t>50  42  34  26  18  10  2            40  8  48  16  56  24  64  32</a:t>
            </a:r>
          </a:p>
          <a:p>
            <a:pPr marL="457200" indent="-457200" algn="just">
              <a:buAutoNum type="arabicPlain" startAt="60"/>
            </a:pPr>
            <a:r>
              <a:rPr lang="en-US" sz="2200" dirty="0" smtClean="0">
                <a:latin typeface="Times New Roman" pitchFamily="18" charset="0"/>
                <a:cs typeface="Times New Roman" pitchFamily="18" charset="0"/>
              </a:rPr>
              <a:t>52  44  36  28  20  12  4            39  7  47  15  55  23  63  31</a:t>
            </a:r>
          </a:p>
          <a:p>
            <a:pPr marL="457200" indent="-457200" algn="just">
              <a:buAutoNum type="arabicPlain" startAt="62"/>
            </a:pPr>
            <a:r>
              <a:rPr lang="en-US" sz="2200" dirty="0" smtClean="0">
                <a:latin typeface="Times New Roman" pitchFamily="18" charset="0"/>
                <a:cs typeface="Times New Roman" pitchFamily="18" charset="0"/>
              </a:rPr>
              <a:t>54  46  38  30  22  14  6            38  6  46  14  54  22  62  30</a:t>
            </a:r>
          </a:p>
          <a:p>
            <a:pPr marL="457200" indent="-457200" algn="just">
              <a:buAutoNum type="arabicPlain" startAt="64"/>
            </a:pPr>
            <a:r>
              <a:rPr lang="en-US" sz="2200" dirty="0" smtClean="0">
                <a:latin typeface="Times New Roman" pitchFamily="18" charset="0"/>
                <a:cs typeface="Times New Roman" pitchFamily="18" charset="0"/>
              </a:rPr>
              <a:t>56  48  40  32  24  16  8            37  5  45  13  53  21  61  29</a:t>
            </a:r>
          </a:p>
          <a:p>
            <a:pPr marL="457200" indent="-457200" algn="just">
              <a:buAutoNum type="arabicPlain" startAt="57"/>
            </a:pPr>
            <a:r>
              <a:rPr lang="en-US" sz="2200" dirty="0" smtClean="0">
                <a:latin typeface="Times New Roman" pitchFamily="18" charset="0"/>
                <a:cs typeface="Times New Roman" pitchFamily="18" charset="0"/>
              </a:rPr>
              <a:t>49  41  33  25  17    9  1            36  4  44  12  52  20  60  28</a:t>
            </a:r>
          </a:p>
          <a:p>
            <a:pPr marL="457200" indent="-457200" algn="just">
              <a:buAutoNum type="arabicPlain" startAt="59"/>
            </a:pPr>
            <a:r>
              <a:rPr lang="en-US" sz="2200" dirty="0" smtClean="0">
                <a:latin typeface="Times New Roman" pitchFamily="18" charset="0"/>
                <a:cs typeface="Times New Roman" pitchFamily="18" charset="0"/>
              </a:rPr>
              <a:t>51  43  35  27  19  11  3            35  3  43  11  51  19  59  27</a:t>
            </a:r>
          </a:p>
          <a:p>
            <a:pPr marL="457200" indent="-457200" algn="just">
              <a:buAutoNum type="arabicPlain" startAt="61"/>
            </a:pPr>
            <a:r>
              <a:rPr lang="en-US" sz="2200" dirty="0" smtClean="0">
                <a:latin typeface="Times New Roman" pitchFamily="18" charset="0"/>
                <a:cs typeface="Times New Roman" pitchFamily="18" charset="0"/>
              </a:rPr>
              <a:t>53  45  37  29  21  13  5            34  2  42  10  50  18  58  26</a:t>
            </a:r>
          </a:p>
          <a:p>
            <a:pPr marL="457200" indent="-457200" algn="just">
              <a:buNone/>
            </a:pPr>
            <a:r>
              <a:rPr lang="en-US" sz="2200" dirty="0" smtClean="0">
                <a:latin typeface="Times New Roman" pitchFamily="18" charset="0"/>
                <a:cs typeface="Times New Roman" pitchFamily="18" charset="0"/>
              </a:rPr>
              <a:t>63  55  47  39  31  23  15  7             33  1  41   9   49  17  57  25</a:t>
            </a:r>
          </a:p>
          <a:p>
            <a:pPr marL="457200" indent="-457200" algn="just">
              <a:buAutoNum type="arabicPlain" startAt="57"/>
            </a:pPr>
            <a:endParaRPr lang="en-US" sz="2200" dirty="0" smtClean="0">
              <a:latin typeface="Times New Roman" pitchFamily="18" charset="0"/>
              <a:cs typeface="Times New Roman" pitchFamily="18" charset="0"/>
            </a:endParaRPr>
          </a:p>
          <a:p>
            <a:pPr marL="0" indent="0" algn="just">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7547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buNone/>
            </a:pPr>
            <a:r>
              <a:rPr lang="en-US" sz="2400" b="1" dirty="0" smtClean="0">
                <a:latin typeface="Times New Roman" pitchFamily="18" charset="0"/>
                <a:cs typeface="Times New Roman" pitchFamily="18" charset="0"/>
              </a:rPr>
              <a:t>Generation of Sub keys:</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 total of 16 sub keys. Each of 48-bits are used in 16 rounds</a:t>
            </a:r>
          </a:p>
          <a:p>
            <a:pPr algn="just">
              <a:buNone/>
            </a:pPr>
            <a:r>
              <a:rPr lang="en-US" sz="2400" dirty="0" smtClean="0">
                <a:latin typeface="Times New Roman" pitchFamily="18" charset="0"/>
                <a:cs typeface="Times New Roman" pitchFamily="18" charset="0"/>
              </a:rPr>
              <a:t> of DES algorithm. These are generated from 56-bit key.</a:t>
            </a:r>
          </a:p>
          <a:p>
            <a:pPr algn="just">
              <a:buNone/>
            </a:pPr>
            <a:r>
              <a:rPr lang="en-US" sz="2400" dirty="0" smtClean="0">
                <a:latin typeface="Times New Roman" pitchFamily="18" charset="0"/>
                <a:cs typeface="Times New Roman" pitchFamily="18" charset="0"/>
              </a:rPr>
              <a:t>       The actual key of DES algorithm looks like 64-bit long. But</a:t>
            </a:r>
          </a:p>
          <a:p>
            <a:pPr algn="just">
              <a:buNone/>
            </a:pPr>
            <a:r>
              <a:rPr lang="en-US" sz="2400" dirty="0" smtClean="0">
                <a:latin typeface="Times New Roman" pitchFamily="18" charset="0"/>
                <a:cs typeface="Times New Roman" pitchFamily="18" charset="0"/>
              </a:rPr>
              <a:t>each and every 8</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bit is called the odd parity. So, we exclude</a:t>
            </a:r>
          </a:p>
          <a:p>
            <a:pPr algn="just">
              <a:buNone/>
            </a:pPr>
            <a:r>
              <a:rPr lang="en-US" sz="2400" dirty="0" smtClean="0">
                <a:latin typeface="Times New Roman" pitchFamily="18" charset="0"/>
                <a:cs typeface="Times New Roman" pitchFamily="18" charset="0"/>
              </a:rPr>
              <a:t>these bits i.e., we exclude 8,16,24,32,40,48,56,64. From</a:t>
            </a:r>
          </a:p>
          <a:p>
            <a:pPr algn="just">
              <a:buNone/>
            </a:pPr>
            <a:r>
              <a:rPr lang="en-US" sz="2400" dirty="0" smtClean="0">
                <a:latin typeface="Times New Roman" pitchFamily="18" charset="0"/>
                <a:cs typeface="Times New Roman" pitchFamily="18" charset="0"/>
              </a:rPr>
              <a:t>remaining 56-bits generate the 16 sub keys.</a:t>
            </a:r>
          </a:p>
          <a:p>
            <a:pPr algn="just">
              <a:buNone/>
            </a:pPr>
            <a:r>
              <a:rPr lang="en-US" sz="2400" dirty="0" smtClean="0">
                <a:latin typeface="Times New Roman" pitchFamily="18" charset="0"/>
                <a:cs typeface="Times New Roman" pitchFamily="18" charset="0"/>
              </a:rPr>
              <a:t>       Initially the 56-bits are permutated and divided into two</a:t>
            </a:r>
          </a:p>
          <a:p>
            <a:pPr algn="just">
              <a:buNone/>
            </a:pPr>
            <a:r>
              <a:rPr lang="en-US" sz="2400" dirty="0" smtClean="0">
                <a:latin typeface="Times New Roman" pitchFamily="18" charset="0"/>
                <a:cs typeface="Times New Roman" pitchFamily="18" charset="0"/>
              </a:rPr>
              <a:t>halves (C</a:t>
            </a:r>
            <a:r>
              <a:rPr lang="en-US" sz="2400" baseline="-25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D</a:t>
            </a:r>
            <a:r>
              <a:rPr lang="en-US" sz="2400" baseline="-25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These are as given below:</a:t>
            </a:r>
          </a:p>
          <a:p>
            <a:pPr>
              <a:buNone/>
            </a:pPr>
            <a:r>
              <a:rPr lang="en-US" sz="2400" dirty="0" smtClean="0">
                <a:latin typeface="Times New Roman" pitchFamily="18" charset="0"/>
                <a:cs typeface="Times New Roman" pitchFamily="18" charset="0"/>
              </a:rPr>
              <a:t>      </a:t>
            </a:r>
          </a:p>
          <a:p>
            <a:pPr>
              <a:buNone/>
            </a:pPr>
            <a:endParaRPr lang="en-IN" sz="2400"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507288" cy="5721499"/>
          </a:xfrm>
        </p:spPr>
        <p:txBody>
          <a:bodyPr>
            <a:normAutofit/>
          </a:bodyPr>
          <a:lstStyle/>
          <a:p>
            <a:pPr>
              <a:buNone/>
            </a:pPr>
            <a:r>
              <a:rPr lang="en-US" sz="2400" dirty="0" smtClean="0">
                <a:latin typeface="Times New Roman" pitchFamily="18" charset="0"/>
                <a:cs typeface="Times New Roman" pitchFamily="18" charset="0"/>
              </a:rPr>
              <a:t>Let us consider the 56-bit key.</a:t>
            </a:r>
          </a:p>
          <a:p>
            <a:pPr>
              <a:buNone/>
            </a:pPr>
            <a:endParaRPr lang="en-US" sz="800" dirty="0" smtClean="0">
              <a:latin typeface="Times New Roman" pitchFamily="18" charset="0"/>
              <a:cs typeface="Times New Roman" pitchFamily="18" charset="0"/>
            </a:endParaRPr>
          </a:p>
          <a:p>
            <a:pPr>
              <a:lnSpc>
                <a:spcPct val="80000"/>
              </a:lnSpc>
              <a:buNone/>
            </a:pPr>
            <a:r>
              <a:rPr lang="en-US" sz="2400" dirty="0" smtClean="0">
                <a:latin typeface="Times New Roman" pitchFamily="18" charset="0"/>
                <a:cs typeface="Times New Roman" pitchFamily="18" charset="0"/>
              </a:rPr>
              <a:t>              1    2   3    4    5    6    7</a:t>
            </a:r>
          </a:p>
          <a:p>
            <a:pPr>
              <a:lnSpc>
                <a:spcPct val="80000"/>
              </a:lnSpc>
              <a:buNone/>
            </a:pPr>
            <a:r>
              <a:rPr lang="en-US" sz="2400" dirty="0" smtClean="0">
                <a:latin typeface="Times New Roman" pitchFamily="18" charset="0"/>
                <a:cs typeface="Times New Roman" pitchFamily="18" charset="0"/>
              </a:rPr>
              <a:t>              9  10  11  12  13  14  15</a:t>
            </a:r>
          </a:p>
          <a:p>
            <a:pPr>
              <a:lnSpc>
                <a:spcPct val="80000"/>
              </a:lnSpc>
              <a:buNone/>
            </a:pPr>
            <a:r>
              <a:rPr lang="en-US" sz="2400" dirty="0" smtClean="0">
                <a:latin typeface="Times New Roman" pitchFamily="18" charset="0"/>
                <a:cs typeface="Times New Roman" pitchFamily="18" charset="0"/>
              </a:rPr>
              <a:t>            17  18  19  20  21  22  23</a:t>
            </a:r>
          </a:p>
          <a:p>
            <a:pPr>
              <a:lnSpc>
                <a:spcPct val="80000"/>
              </a:lnSpc>
              <a:buNone/>
            </a:pPr>
            <a:r>
              <a:rPr lang="en-US" sz="2400" dirty="0" smtClean="0">
                <a:latin typeface="Times New Roman" pitchFamily="18" charset="0"/>
                <a:cs typeface="Times New Roman" pitchFamily="18" charset="0"/>
              </a:rPr>
              <a:t>            25  26  27  28  29  30  31</a:t>
            </a:r>
          </a:p>
          <a:p>
            <a:pPr>
              <a:lnSpc>
                <a:spcPct val="80000"/>
              </a:lnSpc>
              <a:buNone/>
            </a:pPr>
            <a:r>
              <a:rPr lang="en-US" sz="2400" dirty="0" smtClean="0">
                <a:latin typeface="Times New Roman" pitchFamily="18" charset="0"/>
                <a:cs typeface="Times New Roman" pitchFamily="18" charset="0"/>
              </a:rPr>
              <a:t>            33  34  35  36  37  38  39</a:t>
            </a:r>
          </a:p>
          <a:p>
            <a:pPr>
              <a:lnSpc>
                <a:spcPct val="80000"/>
              </a:lnSpc>
              <a:buNone/>
            </a:pPr>
            <a:r>
              <a:rPr lang="en-US" sz="2400" dirty="0" smtClean="0">
                <a:latin typeface="Times New Roman" pitchFamily="18" charset="0"/>
                <a:cs typeface="Times New Roman" pitchFamily="18" charset="0"/>
              </a:rPr>
              <a:t>            41  42  43  44  45  46  47</a:t>
            </a:r>
          </a:p>
          <a:p>
            <a:pPr>
              <a:lnSpc>
                <a:spcPct val="80000"/>
              </a:lnSpc>
              <a:buNone/>
            </a:pPr>
            <a:r>
              <a:rPr lang="en-US" sz="2400" dirty="0" smtClean="0">
                <a:latin typeface="Times New Roman" pitchFamily="18" charset="0"/>
                <a:cs typeface="Times New Roman" pitchFamily="18" charset="0"/>
              </a:rPr>
              <a:t>            49  50  51  52  53  54  55 </a:t>
            </a:r>
          </a:p>
          <a:p>
            <a:pPr>
              <a:lnSpc>
                <a:spcPct val="80000"/>
              </a:lnSpc>
              <a:buNone/>
            </a:pPr>
            <a:r>
              <a:rPr lang="en-US" sz="2400" dirty="0" smtClean="0">
                <a:latin typeface="Times New Roman" pitchFamily="18" charset="0"/>
                <a:cs typeface="Times New Roman" pitchFamily="18" charset="0"/>
              </a:rPr>
              <a:t>            57  58  59  60  61  62  63  </a:t>
            </a:r>
          </a:p>
          <a:p>
            <a:pPr>
              <a:lnSpc>
                <a:spcPct val="80000"/>
              </a:lnSpc>
              <a:buNone/>
            </a:pPr>
            <a:endParaRPr lang="en-US" sz="2400" dirty="0" smtClean="0">
              <a:latin typeface="Times New Roman" pitchFamily="18" charset="0"/>
              <a:cs typeface="Times New Roman" pitchFamily="18" charset="0"/>
            </a:endParaRPr>
          </a:p>
          <a:p>
            <a:pPr>
              <a:lnSpc>
                <a:spcPct val="80000"/>
              </a:lnSpc>
              <a:buNone/>
            </a:pPr>
            <a:r>
              <a:rPr lang="en-US" sz="2400" dirty="0" smtClean="0">
                <a:latin typeface="Times New Roman" pitchFamily="18" charset="0"/>
                <a:cs typeface="Times New Roman" pitchFamily="18" charset="0"/>
              </a:rPr>
              <a:t>           57  49  41  33  25  17   9                63  55  47  39  31  23  15</a:t>
            </a:r>
          </a:p>
          <a:p>
            <a:pPr>
              <a:lnSpc>
                <a:spcPct val="80000"/>
              </a:lnSpc>
              <a:buNone/>
            </a:pPr>
            <a:r>
              <a:rPr lang="en-US" sz="2400" dirty="0" smtClean="0">
                <a:latin typeface="Times New Roman" pitchFamily="18" charset="0"/>
                <a:cs typeface="Times New Roman" pitchFamily="18" charset="0"/>
              </a:rPr>
              <a:t> C</a:t>
            </a:r>
            <a:r>
              <a:rPr lang="en-US" sz="2400" baseline="-25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    1  58  50  42  34  26  18       D</a:t>
            </a:r>
            <a:r>
              <a:rPr lang="en-US" sz="2400" baseline="-25000" dirty="0" smtClean="0">
                <a:latin typeface="Times New Roman" pitchFamily="18" charset="0"/>
                <a:cs typeface="Times New Roman" pitchFamily="18" charset="0"/>
              </a:rPr>
              <a:t>0 </a:t>
            </a:r>
            <a:r>
              <a:rPr lang="en-US" sz="2400" dirty="0" smtClean="0">
                <a:latin typeface="Times New Roman" pitchFamily="18" charset="0"/>
                <a:cs typeface="Times New Roman" pitchFamily="18" charset="0"/>
              </a:rPr>
              <a:t> =  7   62  54  46  38  30  22</a:t>
            </a:r>
            <a:endParaRPr lang="en-US" sz="2400" baseline="-25000" dirty="0" smtClean="0">
              <a:latin typeface="Times New Roman" pitchFamily="18" charset="0"/>
              <a:cs typeface="Times New Roman" pitchFamily="18" charset="0"/>
            </a:endParaRPr>
          </a:p>
          <a:p>
            <a:pPr>
              <a:lnSpc>
                <a:spcPct val="80000"/>
              </a:lnSpc>
              <a:buNone/>
            </a:pPr>
            <a:r>
              <a:rPr lang="en-US" sz="2400" dirty="0" smtClean="0">
                <a:latin typeface="Times New Roman" pitchFamily="18" charset="0"/>
                <a:cs typeface="Times New Roman" pitchFamily="18" charset="0"/>
              </a:rPr>
              <a:t>           10   2  59  51  43  35  27                14   6   61  53  45  37  29   </a:t>
            </a:r>
          </a:p>
          <a:p>
            <a:pPr>
              <a:lnSpc>
                <a:spcPct val="80000"/>
              </a:lnSpc>
              <a:buNone/>
            </a:pPr>
            <a:r>
              <a:rPr lang="en-US" sz="2400" dirty="0" smtClean="0">
                <a:latin typeface="Times New Roman" pitchFamily="18" charset="0"/>
                <a:cs typeface="Times New Roman" pitchFamily="18" charset="0"/>
              </a:rPr>
              <a:t>           19  11  3   60  52  44  36                21  13   5   28  20  12   4 </a:t>
            </a:r>
            <a:endParaRPr lang="en-IN" sz="2400" dirty="0">
              <a:latin typeface="Times New Roman" pitchFamily="18" charset="0"/>
              <a:cs typeface="Times New Roman" pitchFamily="18" charset="0"/>
            </a:endParaRPr>
          </a:p>
        </p:txBody>
      </p:sp>
      <p:cxnSp>
        <p:nvCxnSpPr>
          <p:cNvPr id="5" name="Straight Connector 4"/>
          <p:cNvCxnSpPr/>
          <p:nvPr/>
        </p:nvCxnSpPr>
        <p:spPr>
          <a:xfrm>
            <a:off x="1331640"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35696"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39752"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848"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35896"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39952"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9087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31640" y="908720"/>
            <a:ext cx="3240360" cy="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331640" y="4005064"/>
            <a:ext cx="3240360" cy="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31640" y="134076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35696" y="17008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39752"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1800"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3848"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35896" y="17008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39952" y="1340768"/>
            <a:ext cx="4320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US" sz="2800" b="1" dirty="0">
                <a:latin typeface="Times New Roman" pitchFamily="18" charset="0"/>
                <a:cs typeface="Times New Roman" pitchFamily="18" charset="0"/>
              </a:rPr>
              <a:t>Round </a:t>
            </a:r>
            <a:r>
              <a:rPr lang="en-US" sz="2800" b="1" dirty="0" smtClean="0">
                <a:latin typeface="Times New Roman" pitchFamily="18" charset="0"/>
                <a:cs typeface="Times New Roman" pitchFamily="18" charset="0"/>
              </a:rPr>
              <a:t>Function</a:t>
            </a:r>
            <a:endParaRPr lang="en-US" sz="2800" b="1"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Each round in DES algorithm takes a 64-bit input and a 48-bit sub key to produce 64-bit output. The 64-bit input is divided into two 32-bit halves. The </a:t>
            </a:r>
            <a:r>
              <a:rPr lang="en-US" sz="2400" dirty="0">
                <a:latin typeface="Times New Roman" pitchFamily="18" charset="0"/>
                <a:cs typeface="Times New Roman" pitchFamily="18" charset="0"/>
              </a:rPr>
              <a:t>DES function applies a 48-bit key to the rightmost 32 bits to produce a 32-bit output.</a:t>
            </a:r>
          </a:p>
          <a:p>
            <a:pPr marL="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348880"/>
            <a:ext cx="4968552"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086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Times New Roman" pitchFamily="18" charset="0"/>
                <a:cs typeface="Times New Roman" pitchFamily="18" charset="0"/>
              </a:rPr>
              <a:t>AES Algorithm</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marL="0" indent="0">
              <a:buNone/>
            </a:pPr>
            <a:r>
              <a:rPr lang="en-US" sz="4000" dirty="0">
                <a:latin typeface="Times New Roman" pitchFamily="18" charset="0"/>
                <a:cs typeface="Times New Roman" pitchFamily="18" charset="0"/>
              </a:rPr>
              <a:t>Advanced Encryption </a:t>
            </a:r>
            <a:r>
              <a:rPr lang="en-US" sz="4000" dirty="0" smtClean="0">
                <a:latin typeface="Times New Roman" pitchFamily="18" charset="0"/>
                <a:cs typeface="Times New Roman" pitchFamily="18" charset="0"/>
              </a:rPr>
              <a:t>Standard</a:t>
            </a:r>
          </a:p>
          <a:p>
            <a:pPr marL="0" indent="0">
              <a:buNone/>
            </a:pPr>
            <a:r>
              <a:rPr lang="en-US" sz="3400" dirty="0" smtClean="0">
                <a:latin typeface="Times New Roman" pitchFamily="18" charset="0"/>
                <a:cs typeface="Times New Roman" pitchFamily="18" charset="0"/>
              </a:rPr>
              <a:t>   The </a:t>
            </a:r>
            <a:r>
              <a:rPr lang="en-US" sz="3400" dirty="0">
                <a:latin typeface="Times New Roman" pitchFamily="18" charset="0"/>
                <a:cs typeface="Times New Roman" pitchFamily="18" charset="0"/>
              </a:rPr>
              <a:t>features of AES are as follows −</a:t>
            </a:r>
          </a:p>
          <a:p>
            <a:r>
              <a:rPr lang="en-US" sz="3400" dirty="0" smtClean="0">
                <a:latin typeface="Times New Roman" pitchFamily="18" charset="0"/>
                <a:cs typeface="Times New Roman" pitchFamily="18" charset="0"/>
              </a:rPr>
              <a:t>Symmetric </a:t>
            </a:r>
            <a:r>
              <a:rPr lang="en-US" sz="3400" dirty="0">
                <a:latin typeface="Times New Roman" pitchFamily="18" charset="0"/>
                <a:cs typeface="Times New Roman" pitchFamily="18" charset="0"/>
              </a:rPr>
              <a:t>key symmetric block cipher</a:t>
            </a:r>
          </a:p>
          <a:p>
            <a:r>
              <a:rPr lang="en-US" sz="3400" dirty="0">
                <a:latin typeface="Times New Roman" pitchFamily="18" charset="0"/>
                <a:cs typeface="Times New Roman" pitchFamily="18" charset="0"/>
              </a:rPr>
              <a:t>128-bit data, 128/192/256-bit keys</a:t>
            </a:r>
          </a:p>
          <a:p>
            <a:r>
              <a:rPr lang="en-US" sz="3400" dirty="0">
                <a:latin typeface="Times New Roman" pitchFamily="18" charset="0"/>
                <a:cs typeface="Times New Roman" pitchFamily="18" charset="0"/>
              </a:rPr>
              <a:t>Stronger and faster than Triple-DES</a:t>
            </a:r>
          </a:p>
          <a:p>
            <a:r>
              <a:rPr lang="en-US" sz="3400" dirty="0">
                <a:latin typeface="Times New Roman" pitchFamily="18" charset="0"/>
                <a:cs typeface="Times New Roman" pitchFamily="18" charset="0"/>
              </a:rPr>
              <a:t>Provide full specification and design details</a:t>
            </a:r>
          </a:p>
          <a:p>
            <a:r>
              <a:rPr lang="en-US" sz="3400" dirty="0">
                <a:latin typeface="Times New Roman" pitchFamily="18" charset="0"/>
                <a:cs typeface="Times New Roman" pitchFamily="18" charset="0"/>
              </a:rPr>
              <a:t>Software implementable in C and </a:t>
            </a:r>
            <a:r>
              <a:rPr lang="en-US" sz="3400" dirty="0" smtClean="0">
                <a:latin typeface="Times New Roman" pitchFamily="18" charset="0"/>
                <a:cs typeface="Times New Roman" pitchFamily="18" charset="0"/>
              </a:rPr>
              <a:t>Java</a:t>
            </a:r>
          </a:p>
          <a:p>
            <a:pPr marL="0" indent="0">
              <a:buNone/>
            </a:pPr>
            <a:endParaRPr lang="en-US" sz="1300" dirty="0">
              <a:latin typeface="Times New Roman" pitchFamily="18" charset="0"/>
              <a:cs typeface="Times New Roman" pitchFamily="18" charset="0"/>
            </a:endParaRPr>
          </a:p>
          <a:p>
            <a:pPr marL="0" indent="0">
              <a:buNone/>
            </a:pPr>
            <a:r>
              <a:rPr lang="en-US" sz="3400" b="1" dirty="0">
                <a:latin typeface="Times New Roman" pitchFamily="18" charset="0"/>
                <a:cs typeface="Times New Roman" pitchFamily="18" charset="0"/>
              </a:rPr>
              <a:t>Operation of </a:t>
            </a:r>
            <a:r>
              <a:rPr lang="en-US" sz="3400" b="1" dirty="0" smtClean="0">
                <a:latin typeface="Times New Roman" pitchFamily="18" charset="0"/>
                <a:cs typeface="Times New Roman" pitchFamily="18" charset="0"/>
              </a:rPr>
              <a:t>AES</a:t>
            </a:r>
            <a:endParaRPr lang="en-US" sz="3400" b="1" dirty="0">
              <a:latin typeface="Times New Roman" pitchFamily="18" charset="0"/>
              <a:cs typeface="Times New Roman" pitchFamily="18" charset="0"/>
            </a:endParaRPr>
          </a:p>
          <a:p>
            <a:pPr marL="0" indent="0" algn="just">
              <a:buNone/>
            </a:pPr>
            <a:r>
              <a:rPr lang="en-US" sz="3100" dirty="0" smtClean="0">
                <a:latin typeface="Times New Roman" pitchFamily="18" charset="0"/>
                <a:cs typeface="Times New Roman" pitchFamily="18" charset="0"/>
              </a:rPr>
              <a:t>       AES </a:t>
            </a:r>
            <a:r>
              <a:rPr lang="en-US" sz="3100" dirty="0">
                <a:latin typeface="Times New Roman" pitchFamily="18" charset="0"/>
                <a:cs typeface="Times New Roman" pitchFamily="18" charset="0"/>
              </a:rPr>
              <a:t>is an iterative rather than </a:t>
            </a:r>
            <a:r>
              <a:rPr lang="en-US" sz="3100" dirty="0" err="1">
                <a:latin typeface="Times New Roman" pitchFamily="18" charset="0"/>
                <a:cs typeface="Times New Roman" pitchFamily="18" charset="0"/>
              </a:rPr>
              <a:t>Feistel</a:t>
            </a:r>
            <a:r>
              <a:rPr lang="en-US" sz="3100" dirty="0">
                <a:latin typeface="Times New Roman" pitchFamily="18" charset="0"/>
                <a:cs typeface="Times New Roman" pitchFamily="18" charset="0"/>
              </a:rPr>
              <a:t> cipher. It is based on ‘substitution–permutation network’. It comprises of a series of linked operations, some of which involve replacing inputs by specific outputs (substitutions) and others involve shuffling bits around (permutations</a:t>
            </a:r>
            <a:r>
              <a:rPr lang="en-US" sz="3100" dirty="0" smtClean="0">
                <a:latin typeface="Times New Roman" pitchFamily="18" charset="0"/>
                <a:cs typeface="Times New Roman" pitchFamily="18" charset="0"/>
              </a:rPr>
              <a:t>).</a:t>
            </a:r>
            <a:endParaRPr lang="en-US" sz="31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8939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a:latin typeface="Times New Roman" pitchFamily="18" charset="0"/>
                <a:cs typeface="Times New Roman" pitchFamily="18" charset="0"/>
              </a:rPr>
              <a:t>Unlike DES, the number of rounds in AES is variable and depends on the length of the key. AES uses 10 rounds for 128-bit keys, 12 rounds for 192-bit keys and 14 rounds for 256-bit keys. Each of these rounds uses a different 128-bit round key, which is calculated from the original AES key.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362200"/>
            <a:ext cx="6858000" cy="433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159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b="1" dirty="0">
                <a:latin typeface="Times New Roman" pitchFamily="18" charset="0"/>
                <a:cs typeface="Times New Roman" pitchFamily="18" charset="0"/>
              </a:rPr>
              <a:t>Encryption </a:t>
            </a:r>
            <a:r>
              <a:rPr lang="en-US" sz="2800" b="1" dirty="0" smtClean="0">
                <a:latin typeface="Times New Roman" pitchFamily="18" charset="0"/>
                <a:cs typeface="Times New Roman" pitchFamily="18" charset="0"/>
              </a:rPr>
              <a:t>Process</a:t>
            </a:r>
            <a:endParaRPr lang="en-US" sz="2800" b="1"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Here, we restrict to description of a typical round of AES encryption. Each round comprise of four sub-processes. The first round process is depicted below −</a:t>
            </a:r>
          </a:p>
          <a:p>
            <a:pPr marL="0" indent="0">
              <a:buNone/>
            </a:pPr>
            <a:endParaRPr lang="en-US"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2209800"/>
            <a:ext cx="47244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271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3600" dirty="0" smtClean="0">
                <a:latin typeface="Times New Roman" pitchFamily="18" charset="0"/>
                <a:cs typeface="Times New Roman" pitchFamily="18" charset="0"/>
              </a:rPr>
              <a:t>Symmetric Key Cryptographic Algorithms</a:t>
            </a:r>
            <a:endParaRPr lang="en-US" sz="3600" dirty="0">
              <a:latin typeface="Times New Roman" pitchFamily="18" charset="0"/>
              <a:cs typeface="Times New Roman" pitchFamily="18" charset="0"/>
            </a:endParaRPr>
          </a:p>
        </p:txBody>
      </p:sp>
      <p:sp>
        <p:nvSpPr>
          <p:cNvPr id="4" name="Content Placeholder 3"/>
          <p:cNvSpPr>
            <a:spLocks noGrp="1"/>
          </p:cNvSpPr>
          <p:nvPr>
            <p:ph idx="1"/>
          </p:nvPr>
        </p:nvSpPr>
        <p:spPr>
          <a:xfrm>
            <a:off x="395536" y="980728"/>
            <a:ext cx="8496944" cy="5688632"/>
          </a:xfrm>
        </p:spPr>
        <p:txBody>
          <a:bodyPr>
            <a:normAutofit fontScale="25000" lnSpcReduction="20000"/>
          </a:bodyPr>
          <a:lstStyle/>
          <a:p>
            <a:pPr algn="just">
              <a:buNone/>
            </a:pPr>
            <a:r>
              <a:rPr lang="en-US" sz="9600" dirty="0" smtClean="0">
                <a:latin typeface="Times New Roman" pitchFamily="18" charset="0"/>
                <a:cs typeface="Times New Roman" pitchFamily="18" charset="0"/>
              </a:rPr>
              <a:t>           Symmetric-key algorithms </a:t>
            </a:r>
            <a:r>
              <a:rPr lang="en-US" sz="9600" dirty="0">
                <a:latin typeface="Times New Roman" pitchFamily="18" charset="0"/>
                <a:cs typeface="Times New Roman" pitchFamily="18" charset="0"/>
              </a:rPr>
              <a:t>are algorithms </a:t>
            </a:r>
            <a:r>
              <a:rPr lang="en-US" sz="9600" dirty="0" smtClean="0">
                <a:latin typeface="Times New Roman" pitchFamily="18" charset="0"/>
                <a:cs typeface="Times New Roman" pitchFamily="18" charset="0"/>
              </a:rPr>
              <a:t>for cryptography </a:t>
            </a:r>
            <a:r>
              <a:rPr lang="en-US" sz="9600" dirty="0">
                <a:latin typeface="Times New Roman" pitchFamily="18" charset="0"/>
                <a:cs typeface="Times New Roman" pitchFamily="18" charset="0"/>
              </a:rPr>
              <a:t>that use the same cryptographic keys for both encryption of plaintext and decryption of </a:t>
            </a:r>
            <a:r>
              <a:rPr lang="en-US" sz="9600" dirty="0" err="1">
                <a:latin typeface="Times New Roman" pitchFamily="18" charset="0"/>
                <a:cs typeface="Times New Roman" pitchFamily="18" charset="0"/>
              </a:rPr>
              <a:t>ciphertext</a:t>
            </a:r>
            <a:r>
              <a:rPr lang="en-US" sz="9600" dirty="0">
                <a:latin typeface="Times New Roman" pitchFamily="18" charset="0"/>
                <a:cs typeface="Times New Roman" pitchFamily="18" charset="0"/>
              </a:rPr>
              <a:t>. The keys may be identical or there may be a simple transformation to go between the two keys</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The keys, in practice, represent a shared secret between two or more parties that can be used to maintain a private information link</a:t>
            </a:r>
            <a:r>
              <a:rPr lang="en-US" sz="9600" dirty="0" smtClean="0">
                <a:latin typeface="Times New Roman" pitchFamily="18" charset="0"/>
                <a:cs typeface="Times New Roman" pitchFamily="18" charset="0"/>
              </a:rPr>
              <a:t>.</a:t>
            </a:r>
          </a:p>
          <a:p>
            <a:pPr>
              <a:buNone/>
            </a:pPr>
            <a:r>
              <a:rPr lang="en-IN" sz="9600" dirty="0" smtClean="0">
                <a:latin typeface="Times New Roman" pitchFamily="18" charset="0"/>
                <a:cs typeface="Times New Roman" pitchFamily="18" charset="0"/>
              </a:rPr>
              <a:t> Some examples of symmetric encryption algorithms include:</a:t>
            </a:r>
          </a:p>
          <a:p>
            <a:r>
              <a:rPr lang="en-IN" sz="9600" dirty="0" smtClean="0">
                <a:latin typeface="Times New Roman" pitchFamily="18" charset="0"/>
                <a:cs typeface="Times New Roman" pitchFamily="18" charset="0"/>
              </a:rPr>
              <a:t>AES (Advanced Encryption Standard)</a:t>
            </a:r>
          </a:p>
          <a:p>
            <a:r>
              <a:rPr lang="en-IN" sz="9600" dirty="0" smtClean="0">
                <a:latin typeface="Times New Roman" pitchFamily="18" charset="0"/>
                <a:cs typeface="Times New Roman" pitchFamily="18" charset="0"/>
              </a:rPr>
              <a:t>DES (Data Encryption Standard)</a:t>
            </a:r>
          </a:p>
          <a:p>
            <a:r>
              <a:rPr lang="en-IN" sz="9600" dirty="0" smtClean="0">
                <a:latin typeface="Times New Roman" pitchFamily="18" charset="0"/>
                <a:cs typeface="Times New Roman" pitchFamily="18" charset="0"/>
              </a:rPr>
              <a:t>IDEA (International Data Encryption Algorithm)</a:t>
            </a:r>
          </a:p>
          <a:p>
            <a:r>
              <a:rPr lang="en-IN" sz="9600" dirty="0" smtClean="0">
                <a:latin typeface="Times New Roman" pitchFamily="18" charset="0"/>
                <a:cs typeface="Times New Roman" pitchFamily="18" charset="0"/>
              </a:rPr>
              <a:t>Blowfish (Drop-in replacement for DES or IDEA)</a:t>
            </a:r>
          </a:p>
          <a:p>
            <a:r>
              <a:rPr lang="en-IN" sz="9600" dirty="0" smtClean="0">
                <a:latin typeface="Times New Roman" pitchFamily="18" charset="0"/>
                <a:cs typeface="Times New Roman" pitchFamily="18" charset="0"/>
              </a:rPr>
              <a:t>RC4 (</a:t>
            </a:r>
            <a:r>
              <a:rPr lang="en-IN" sz="9600" dirty="0" err="1" smtClean="0">
                <a:latin typeface="Times New Roman" pitchFamily="18" charset="0"/>
                <a:cs typeface="Times New Roman" pitchFamily="18" charset="0"/>
              </a:rPr>
              <a:t>Rivest</a:t>
            </a:r>
            <a:r>
              <a:rPr lang="en-IN" sz="9600" dirty="0" smtClean="0">
                <a:latin typeface="Times New Roman" pitchFamily="18" charset="0"/>
                <a:cs typeface="Times New Roman" pitchFamily="18" charset="0"/>
              </a:rPr>
              <a:t> Cipher 4)</a:t>
            </a:r>
          </a:p>
          <a:p>
            <a:r>
              <a:rPr lang="en-IN" sz="9600" dirty="0" smtClean="0">
                <a:latin typeface="Times New Roman" pitchFamily="18" charset="0"/>
                <a:cs typeface="Times New Roman" pitchFamily="18" charset="0"/>
              </a:rPr>
              <a:t>RC5 (</a:t>
            </a:r>
            <a:r>
              <a:rPr lang="en-IN" sz="9600" dirty="0" err="1" smtClean="0">
                <a:latin typeface="Times New Roman" pitchFamily="18" charset="0"/>
                <a:cs typeface="Times New Roman" pitchFamily="18" charset="0"/>
              </a:rPr>
              <a:t>Rivest</a:t>
            </a:r>
            <a:r>
              <a:rPr lang="en-IN" sz="9600" dirty="0" smtClean="0">
                <a:latin typeface="Times New Roman" pitchFamily="18" charset="0"/>
                <a:cs typeface="Times New Roman" pitchFamily="18" charset="0"/>
              </a:rPr>
              <a:t> Cipher 5)</a:t>
            </a:r>
          </a:p>
          <a:p>
            <a:r>
              <a:rPr lang="en-IN" sz="9600" dirty="0" smtClean="0">
                <a:latin typeface="Times New Roman" pitchFamily="18" charset="0"/>
                <a:cs typeface="Times New Roman" pitchFamily="18" charset="0"/>
              </a:rPr>
              <a:t>RC6 (</a:t>
            </a:r>
            <a:r>
              <a:rPr lang="en-IN" sz="9600" dirty="0" err="1" smtClean="0">
                <a:latin typeface="Times New Roman" pitchFamily="18" charset="0"/>
                <a:cs typeface="Times New Roman" pitchFamily="18" charset="0"/>
              </a:rPr>
              <a:t>Rivest</a:t>
            </a:r>
            <a:r>
              <a:rPr lang="en-IN" sz="9600" dirty="0" smtClean="0">
                <a:latin typeface="Times New Roman" pitchFamily="18" charset="0"/>
                <a:cs typeface="Times New Roman" pitchFamily="18" charset="0"/>
              </a:rPr>
              <a:t> Cipher 6)</a:t>
            </a:r>
          </a:p>
          <a:p>
            <a:pPr>
              <a:buNone/>
            </a:pPr>
            <a:r>
              <a:rPr lang="en-IN" sz="9600" dirty="0" smtClean="0">
                <a:latin typeface="Times New Roman" pitchFamily="18" charset="0"/>
                <a:cs typeface="Times New Roman" pitchFamily="18" charset="0"/>
              </a:rPr>
              <a:t>AES, DES, IDEA, Blowfish, RC5 and RC6 are block ciphers. RC4 is stream cipher.</a:t>
            </a:r>
          </a:p>
          <a:p>
            <a:pPr algn="just">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5626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2800" b="1" dirty="0">
                <a:latin typeface="Times New Roman" pitchFamily="18" charset="0"/>
                <a:cs typeface="Times New Roman" pitchFamily="18" charset="0"/>
              </a:rPr>
              <a:t>Decryption </a:t>
            </a:r>
            <a:r>
              <a:rPr lang="en-US" sz="2800" b="1" dirty="0" smtClean="0">
                <a:latin typeface="Times New Roman" pitchFamily="18" charset="0"/>
                <a:cs typeface="Times New Roman" pitchFamily="18" charset="0"/>
              </a:rPr>
              <a:t>Process</a:t>
            </a:r>
            <a:endParaRPr lang="en-US" sz="2800" b="1"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The process of decryption of an AES </a:t>
            </a:r>
            <a:r>
              <a:rPr lang="en-US" sz="2400" dirty="0" err="1">
                <a:latin typeface="Times New Roman" pitchFamily="18" charset="0"/>
                <a:cs typeface="Times New Roman" pitchFamily="18" charset="0"/>
              </a:rPr>
              <a:t>ciphertext</a:t>
            </a:r>
            <a:r>
              <a:rPr lang="en-US" sz="2400" dirty="0">
                <a:latin typeface="Times New Roman" pitchFamily="18" charset="0"/>
                <a:cs typeface="Times New Roman" pitchFamily="18" charset="0"/>
              </a:rPr>
              <a:t> is similar to the encryption process in the reverse order. Each round consists of the four processes conducted in the reverse order −</a:t>
            </a:r>
          </a:p>
          <a:p>
            <a:pPr algn="just"/>
            <a:r>
              <a:rPr lang="en-US" sz="2400" dirty="0">
                <a:latin typeface="Times New Roman" pitchFamily="18" charset="0"/>
                <a:cs typeface="Times New Roman" pitchFamily="18" charset="0"/>
              </a:rPr>
              <a:t>Add round key</a:t>
            </a:r>
          </a:p>
          <a:p>
            <a:pPr algn="just"/>
            <a:r>
              <a:rPr lang="en-US" sz="2400" dirty="0">
                <a:latin typeface="Times New Roman" pitchFamily="18" charset="0"/>
                <a:cs typeface="Times New Roman" pitchFamily="18" charset="0"/>
              </a:rPr>
              <a:t>Mix columns</a:t>
            </a:r>
          </a:p>
          <a:p>
            <a:pPr algn="just"/>
            <a:r>
              <a:rPr lang="en-US" sz="2400" dirty="0">
                <a:latin typeface="Times New Roman" pitchFamily="18" charset="0"/>
                <a:cs typeface="Times New Roman" pitchFamily="18" charset="0"/>
              </a:rPr>
              <a:t>Shift rows</a:t>
            </a:r>
          </a:p>
          <a:p>
            <a:pPr algn="just"/>
            <a:r>
              <a:rPr lang="en-US" sz="2400" dirty="0">
                <a:latin typeface="Times New Roman" pitchFamily="18" charset="0"/>
                <a:cs typeface="Times New Roman" pitchFamily="18" charset="0"/>
              </a:rPr>
              <a:t>Byte substitution</a:t>
            </a:r>
          </a:p>
          <a:p>
            <a:pPr marL="0" indent="0" algn="just">
              <a:buNone/>
            </a:pPr>
            <a:endParaRPr lang="en-US" sz="9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Since sub-processes in each round are in reverse manner, unlike for a </a:t>
            </a:r>
            <a:r>
              <a:rPr lang="en-US" sz="2400" dirty="0" err="1">
                <a:latin typeface="Times New Roman" pitchFamily="18" charset="0"/>
                <a:cs typeface="Times New Roman" pitchFamily="18" charset="0"/>
              </a:rPr>
              <a:t>Feistel</a:t>
            </a:r>
            <a:r>
              <a:rPr lang="en-US" sz="2400" dirty="0">
                <a:latin typeface="Times New Roman" pitchFamily="18" charset="0"/>
                <a:cs typeface="Times New Roman" pitchFamily="18" charset="0"/>
              </a:rPr>
              <a:t> Cipher, the encryption and decryption algorithms needs to be separately implemented, although they are very closely related.</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7024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oAutofit/>
          </a:bodyPr>
          <a:lstStyle/>
          <a:p>
            <a:r>
              <a:rPr lang="en-US" sz="3600" dirty="0" smtClean="0">
                <a:latin typeface="Times New Roman" pitchFamily="18" charset="0"/>
                <a:cs typeface="Times New Roman" pitchFamily="18" charset="0"/>
              </a:rPr>
              <a:t>Asymmetric Key Cryptographic Algorithms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073427"/>
          </a:xfrm>
        </p:spPr>
        <p:txBody>
          <a:bodyPr>
            <a:normAutofit fontScale="25000" lnSpcReduction="20000"/>
          </a:bodyPr>
          <a:lstStyle/>
          <a:p>
            <a:pPr marL="0" indent="0" algn="just">
              <a:buNone/>
            </a:pPr>
            <a:r>
              <a:rPr lang="en-US" sz="2400" dirty="0" smtClean="0">
                <a:latin typeface="Times New Roman" pitchFamily="18" charset="0"/>
                <a:cs typeface="Times New Roman" pitchFamily="18" charset="0"/>
              </a:rPr>
              <a:t>                          </a:t>
            </a:r>
          </a:p>
          <a:p>
            <a:pPr marL="0" indent="0" algn="just">
              <a:buNone/>
            </a:pPr>
            <a:endParaRPr lang="en-US" sz="2400" dirty="0" smtClean="0">
              <a:latin typeface="Times New Roman" pitchFamily="18" charset="0"/>
              <a:cs typeface="Times New Roman" pitchFamily="18" charset="0"/>
            </a:endParaRPr>
          </a:p>
          <a:p>
            <a:pPr marL="0" indent="0" algn="just">
              <a:buNone/>
            </a:pPr>
            <a:r>
              <a:rPr lang="en-US" sz="9600" b="1" dirty="0" smtClean="0">
                <a:latin typeface="Times New Roman" pitchFamily="18" charset="0"/>
                <a:cs typeface="Times New Roman" pitchFamily="18" charset="0"/>
              </a:rPr>
              <a:t>Overview of Asymmetric key Cryptography</a:t>
            </a:r>
            <a:endParaRPr lang="en-IN" sz="9600" dirty="0" smtClean="0">
              <a:latin typeface="Times New Roman" pitchFamily="18" charset="0"/>
              <a:cs typeface="Times New Roman" pitchFamily="18" charset="0"/>
            </a:endParaRPr>
          </a:p>
          <a:p>
            <a:pPr marL="0" indent="0" algn="just">
              <a:buNone/>
            </a:pPr>
            <a:r>
              <a:rPr lang="en-IN" sz="9600" dirty="0" smtClean="0">
                <a:latin typeface="Times New Roman" pitchFamily="18" charset="0"/>
                <a:cs typeface="Times New Roman" pitchFamily="18" charset="0"/>
              </a:rPr>
              <a:t>        The encryption process where different keys are used for encrypting and decrypting the information is known as Asymmetric Key Encryption.  This is also called Public Key Cryptography. In this two key are used, Public Key and Private Key. Though the keys are different, they are mathematically related and hence, retrieving the plaintext by decrypting </a:t>
            </a:r>
            <a:r>
              <a:rPr lang="en-IN" sz="9600" dirty="0" err="1" smtClean="0">
                <a:latin typeface="Times New Roman" pitchFamily="18" charset="0"/>
                <a:cs typeface="Times New Roman" pitchFamily="18" charset="0"/>
              </a:rPr>
              <a:t>ciphertext</a:t>
            </a:r>
            <a:r>
              <a:rPr lang="en-IN" sz="9600" dirty="0" smtClean="0">
                <a:latin typeface="Times New Roman" pitchFamily="18" charset="0"/>
                <a:cs typeface="Times New Roman" pitchFamily="18" charset="0"/>
              </a:rPr>
              <a:t> is feasible. </a:t>
            </a:r>
            <a:endParaRPr lang="en-US" sz="9600" dirty="0" smtClean="0">
              <a:latin typeface="Times New Roman" pitchFamily="18" charset="0"/>
              <a:cs typeface="Times New Roman" pitchFamily="18" charset="0"/>
            </a:endParaRPr>
          </a:p>
          <a:p>
            <a:pPr marL="0" indent="0" algn="just">
              <a:buNone/>
            </a:pPr>
            <a:endParaRPr lang="en-US" sz="3600" dirty="0" smtClean="0">
              <a:latin typeface="Times New Roman" pitchFamily="18" charset="0"/>
              <a:cs typeface="Times New Roman" pitchFamily="18" charset="0"/>
            </a:endParaRPr>
          </a:p>
          <a:p>
            <a:pPr marL="0" indent="0" algn="just">
              <a:buNone/>
            </a:pPr>
            <a:r>
              <a:rPr lang="en-US" sz="9600" dirty="0" smtClean="0">
                <a:latin typeface="Times New Roman" pitchFamily="18" charset="0"/>
                <a:cs typeface="Times New Roman" pitchFamily="18" charset="0"/>
              </a:rPr>
              <a:t>      Asymmetric </a:t>
            </a:r>
            <a:r>
              <a:rPr lang="en-US" sz="9600" dirty="0">
                <a:latin typeface="Times New Roman" pitchFamily="18" charset="0"/>
                <a:cs typeface="Times New Roman" pitchFamily="18" charset="0"/>
              </a:rPr>
              <a:t>key </a:t>
            </a:r>
            <a:r>
              <a:rPr lang="en-US" sz="9600" dirty="0" smtClean="0">
                <a:latin typeface="Times New Roman" pitchFamily="18" charset="0"/>
                <a:cs typeface="Times New Roman" pitchFamily="18" charset="0"/>
              </a:rPr>
              <a:t>algorithms </a:t>
            </a:r>
            <a:r>
              <a:rPr lang="en-US" sz="9600" dirty="0">
                <a:latin typeface="Times New Roman" pitchFamily="18" charset="0"/>
                <a:cs typeface="Times New Roman" pitchFamily="18" charset="0"/>
              </a:rPr>
              <a:t>are not quite as fast as symmetric key algorithms. This is partially due to the fact that asymmetric key algorithms are generally more complex, using a more sophisticated set of functions</a:t>
            </a:r>
            <a:r>
              <a:rPr lang="en-US" sz="9600" dirty="0" smtClean="0">
                <a:latin typeface="Times New Roman" pitchFamily="18" charset="0"/>
                <a:cs typeface="Times New Roman" pitchFamily="18" charset="0"/>
              </a:rPr>
              <a:t>.</a:t>
            </a:r>
          </a:p>
          <a:p>
            <a:pPr marL="0" indent="0" algn="just">
              <a:buNone/>
            </a:pPr>
            <a:r>
              <a:rPr lang="en-US" sz="9600" dirty="0">
                <a:latin typeface="Times New Roman" pitchFamily="18" charset="0"/>
                <a:cs typeface="Times New Roman" pitchFamily="18" charset="0"/>
              </a:rPr>
              <a:t>Asymmetric Key </a:t>
            </a:r>
            <a:r>
              <a:rPr lang="en-US" sz="9600" dirty="0" smtClean="0">
                <a:latin typeface="Times New Roman" pitchFamily="18" charset="0"/>
                <a:cs typeface="Times New Roman" pitchFamily="18" charset="0"/>
              </a:rPr>
              <a:t>Algorithms</a:t>
            </a:r>
            <a:endParaRPr lang="en-US" sz="9600" dirty="0">
              <a:latin typeface="Times New Roman" pitchFamily="18" charset="0"/>
              <a:cs typeface="Times New Roman" pitchFamily="18" charset="0"/>
            </a:endParaRPr>
          </a:p>
          <a:p>
            <a:pPr marL="0" indent="0" algn="just">
              <a:buNone/>
            </a:pPr>
            <a:r>
              <a:rPr lang="en-US" sz="9600" dirty="0" smtClean="0">
                <a:latin typeface="Times New Roman" pitchFamily="18" charset="0"/>
                <a:cs typeface="Times New Roman" pitchFamily="18" charset="0"/>
              </a:rPr>
              <a:t>        Asymmetric </a:t>
            </a:r>
            <a:r>
              <a:rPr lang="en-US" sz="9600" dirty="0">
                <a:latin typeface="Times New Roman" pitchFamily="18" charset="0"/>
                <a:cs typeface="Times New Roman" pitchFamily="18" charset="0"/>
              </a:rPr>
              <a:t>key algorithms aren't as widely used as their symmetric counterparts. So we'll just go over two of the big ones: </a:t>
            </a:r>
            <a:r>
              <a:rPr lang="en-US" sz="9600" dirty="0" err="1">
                <a:latin typeface="Times New Roman" pitchFamily="18" charset="0"/>
                <a:cs typeface="Times New Roman" pitchFamily="18" charset="0"/>
              </a:rPr>
              <a:t>Diffie</a:t>
            </a:r>
            <a:r>
              <a:rPr lang="en-US" sz="9600" dirty="0">
                <a:latin typeface="Times New Roman" pitchFamily="18" charset="0"/>
                <a:cs typeface="Times New Roman" pitchFamily="18" charset="0"/>
              </a:rPr>
              <a:t>-Hellman and RSA.</a:t>
            </a:r>
          </a:p>
          <a:p>
            <a:pPr marL="0" indent="0">
              <a:buNone/>
            </a:pPr>
            <a:endParaRPr lang="en-US" dirty="0"/>
          </a:p>
        </p:txBody>
      </p:sp>
    </p:spTree>
    <p:extLst>
      <p:ext uri="{BB962C8B-B14F-4D97-AF65-F5344CB8AC3E}">
        <p14:creationId xmlns:p14="http://schemas.microsoft.com/office/powerpoint/2010/main" xmlns="" val="419761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normAutofit/>
          </a:bodyPr>
          <a:lstStyle/>
          <a:p>
            <a:pPr algn="l"/>
            <a:r>
              <a:rPr lang="en-US" sz="2400" dirty="0" smtClean="0">
                <a:latin typeface="Times New Roman" pitchFamily="18" charset="0"/>
                <a:cs typeface="Times New Roman" pitchFamily="18" charset="0"/>
              </a:rPr>
              <a:t>Fig: Asymmetric key Cryptography</a:t>
            </a:r>
            <a:endParaRPr lang="en-IN" sz="2400" dirty="0">
              <a:latin typeface="Times New Roman" pitchFamily="18" charset="0"/>
              <a:cs typeface="Times New Roman" pitchFamily="18" charset="0"/>
            </a:endParaRPr>
          </a:p>
        </p:txBody>
      </p:sp>
      <p:pic>
        <p:nvPicPr>
          <p:cNvPr id="8194" name="Picture 2" descr="Asymmetric Key Encryption"/>
          <p:cNvPicPr>
            <a:picLocks noChangeAspect="1" noChangeArrowheads="1"/>
          </p:cNvPicPr>
          <p:nvPr/>
        </p:nvPicPr>
        <p:blipFill>
          <a:blip r:embed="rId2" cstate="print"/>
          <a:srcRect/>
          <a:stretch>
            <a:fillRect/>
          </a:stretch>
        </p:blipFill>
        <p:spPr bwMode="auto">
          <a:xfrm>
            <a:off x="683568" y="1196752"/>
            <a:ext cx="7704856" cy="504056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Times New Roman" pitchFamily="18" charset="0"/>
                <a:cs typeface="Times New Roman" pitchFamily="18" charset="0"/>
              </a:rPr>
              <a:t>RSA Algorithm</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pPr marL="0" indent="0" algn="just">
              <a:buNone/>
            </a:pPr>
            <a:r>
              <a:rPr lang="en-US" sz="2400" b="1" dirty="0">
                <a:latin typeface="Times New Roman" pitchFamily="18" charset="0"/>
                <a:cs typeface="Times New Roman" pitchFamily="18" charset="0"/>
              </a:rPr>
              <a:t>RSA (</a:t>
            </a:r>
            <a:r>
              <a:rPr lang="en-US" sz="2400" b="1" dirty="0" err="1">
                <a:latin typeface="Times New Roman" pitchFamily="18" charset="0"/>
                <a:cs typeface="Times New Roman" pitchFamily="18" charset="0"/>
              </a:rPr>
              <a:t>Rivest</a:t>
            </a:r>
            <a:r>
              <a:rPr lang="en-US" sz="2400" b="1" dirty="0">
                <a:latin typeface="Times New Roman" pitchFamily="18" charset="0"/>
                <a:cs typeface="Times New Roman" pitchFamily="18" charset="0"/>
              </a:rPr>
              <a:t>–Shamir–</a:t>
            </a:r>
            <a:r>
              <a:rPr lang="en-US" sz="2400" b="1" dirty="0" err="1">
                <a:latin typeface="Times New Roman" pitchFamily="18" charset="0"/>
                <a:cs typeface="Times New Roman" pitchFamily="18" charset="0"/>
              </a:rPr>
              <a:t>Adleman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is an algorithm used by modern computers to encrypt and decrypt messages. It is an asymmetric cryptographic algorithm. Asymmetric means that there are two different keys. This is also called public key cryptography, because one of the keys can be given to anyone</a:t>
            </a:r>
            <a:r>
              <a:rPr lang="en-US" sz="2400" dirty="0" smtClean="0">
                <a:latin typeface="Times New Roman" pitchFamily="18" charset="0"/>
                <a:cs typeface="Times New Roman" pitchFamily="18" charset="0"/>
              </a:rPr>
              <a:t>.</a:t>
            </a:r>
          </a:p>
          <a:p>
            <a:pPr marL="0" indent="0" algn="just">
              <a:buNone/>
            </a:pPr>
            <a:endParaRPr lang="en-US" sz="9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The public and private key generation algorithm is the most complex part of RSA cryptography. Two large prime numbers, p and q, are generated using the Rabin-Miller </a:t>
            </a:r>
            <a:r>
              <a:rPr lang="en-US" sz="2400" dirty="0" err="1">
                <a:latin typeface="Times New Roman" pitchFamily="18" charset="0"/>
                <a:cs typeface="Times New Roman" pitchFamily="18" charset="0"/>
              </a:rPr>
              <a:t>primality</a:t>
            </a:r>
            <a:r>
              <a:rPr lang="en-US" sz="2400" dirty="0">
                <a:latin typeface="Times New Roman" pitchFamily="18" charset="0"/>
                <a:cs typeface="Times New Roman" pitchFamily="18" charset="0"/>
              </a:rPr>
              <a:t> test algorithm. A modulus, n, is calculated by multiplying p and q. This number is used by both the public and private keys and provides the link between them. Its length, usually expressed in bits, is called the key length.</a:t>
            </a:r>
          </a:p>
        </p:txBody>
      </p:sp>
    </p:spTree>
    <p:extLst>
      <p:ext uri="{BB962C8B-B14F-4D97-AF65-F5344CB8AC3E}">
        <p14:creationId xmlns:p14="http://schemas.microsoft.com/office/powerpoint/2010/main" xmlns="" val="102613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914400"/>
            <a:ext cx="7010400" cy="548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14400" y="492034"/>
            <a:ext cx="2438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RSA Algorithm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37360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Symmetric and asymmetric key cryptography together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648200"/>
          </a:xfrm>
        </p:spPr>
        <p:txBody>
          <a:bodyPr>
            <a:normAutofit/>
          </a:bodyPr>
          <a:lstStyle/>
          <a:p>
            <a:pPr marL="0" indent="0" algn="just">
              <a:buNone/>
            </a:pPr>
            <a:r>
              <a:rPr lang="en-US" sz="2400" dirty="0" smtClean="0">
                <a:solidFill>
                  <a:srgbClr val="282828"/>
                </a:solidFill>
                <a:latin typeface="Times New Roman" pitchFamily="18" charset="0"/>
                <a:cs typeface="Times New Roman" pitchFamily="18" charset="0"/>
              </a:rPr>
              <a:t>Symmetric-key </a:t>
            </a:r>
            <a:r>
              <a:rPr lang="en-US" sz="2400" dirty="0">
                <a:solidFill>
                  <a:srgbClr val="282828"/>
                </a:solidFill>
                <a:latin typeface="Times New Roman" pitchFamily="18" charset="0"/>
                <a:cs typeface="Times New Roman" pitchFamily="18" charset="0"/>
              </a:rPr>
              <a:t>cryptography and asymmetric-key cryptography are combined to have a very efficient security solution. The way it works is as follows, assuming that A is the sender of message and B is its receiver.</a:t>
            </a:r>
          </a:p>
          <a:p>
            <a:pPr marL="0" indent="0" algn="just">
              <a:buNone/>
            </a:pPr>
            <a:r>
              <a:rPr lang="en-US" sz="2400" dirty="0">
                <a:solidFill>
                  <a:srgbClr val="282828"/>
                </a:solidFill>
                <a:latin typeface="Raleway"/>
              </a:rPr>
              <a:t/>
            </a:r>
            <a:br>
              <a:rPr lang="en-US" sz="2400" dirty="0">
                <a:solidFill>
                  <a:srgbClr val="282828"/>
                </a:solidFill>
                <a:latin typeface="Raleway"/>
              </a:rPr>
            </a:br>
            <a:r>
              <a:rPr lang="en-US" sz="2400" dirty="0" smtClean="0">
                <a:solidFill>
                  <a:srgbClr val="282828"/>
                </a:solidFill>
                <a:latin typeface="Raleway"/>
              </a:rPr>
              <a:t>1.  </a:t>
            </a:r>
            <a:r>
              <a:rPr lang="en-US" sz="2400" dirty="0" smtClean="0">
                <a:solidFill>
                  <a:srgbClr val="282828"/>
                </a:solidFill>
                <a:latin typeface="Times New Roman" pitchFamily="18" charset="0"/>
                <a:cs typeface="Times New Roman" pitchFamily="18" charset="0"/>
              </a:rPr>
              <a:t>A’s </a:t>
            </a:r>
            <a:r>
              <a:rPr lang="en-US" sz="2400" dirty="0">
                <a:solidFill>
                  <a:srgbClr val="282828"/>
                </a:solidFill>
                <a:latin typeface="Times New Roman" pitchFamily="18" charset="0"/>
                <a:cs typeface="Times New Roman" pitchFamily="18" charset="0"/>
              </a:rPr>
              <a:t>computer encrypts the original plain-text message (PT) with the help of a standard symmetric key cryptography algorithm, such DES, IDEA or RC5, etc. this produces a cipher-text message (CT) as shown in Fig. below. The key used in this operation (K1) is called one-time symmetric key, as it is used once and then discarded.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19367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09601"/>
            <a:ext cx="8229600" cy="354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008313"/>
            <a:ext cx="82296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964" y="683275"/>
            <a:ext cx="7010400" cy="4650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595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a:bodyPr>
          <a:lstStyle/>
          <a:p>
            <a:pPr marL="0" indent="0" algn="just">
              <a:buNone/>
            </a:pPr>
            <a:r>
              <a:rPr lang="en-US" sz="2200" dirty="0" smtClean="0">
                <a:solidFill>
                  <a:srgbClr val="282828"/>
                </a:solidFill>
                <a:latin typeface="Times New Roman" pitchFamily="18" charset="0"/>
                <a:cs typeface="Times New Roman" pitchFamily="18" charset="0"/>
              </a:rPr>
              <a:t>2. We </a:t>
            </a:r>
            <a:r>
              <a:rPr lang="en-US" sz="2200" dirty="0">
                <a:solidFill>
                  <a:srgbClr val="282828"/>
                </a:solidFill>
                <a:latin typeface="Times New Roman" pitchFamily="18" charset="0"/>
                <a:cs typeface="Times New Roman" pitchFamily="18" charset="0"/>
              </a:rPr>
              <a:t>would now think, we are back to square one! We have encrypted the plain text (PT) with a symmetric-key operation. We must now transport this one-time symmetric key (K1) to the server so that the server can decrypt the cipher text (CT) to get back the original plain-text message (PT). Does this not again lead us to the key-exchange problem? Well, a novel concept is used now. A now takes the one-time symmetric key of step 1 (i.e. K1), and encrypts K1 with B’s public key (K2). This process is called key wrapping of the symmetric key, and is shown in fig. below. We have shown that the symmetric key K1 goes inside a logical box, which is sealed by B’s public key (i.e. K2).   </a:t>
            </a:r>
            <a:endParaRPr lang="en-US"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3657600"/>
            <a:ext cx="64770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1848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smtClean="0">
                <a:latin typeface="Times New Roman" pitchFamily="18" charset="0"/>
                <a:cs typeface="Times New Roman" pitchFamily="18" charset="0"/>
              </a:rPr>
              <a:t>3. Now</a:t>
            </a:r>
            <a:r>
              <a:rPr lang="en-US" sz="2400" dirty="0">
                <a:latin typeface="Times New Roman" pitchFamily="18" charset="0"/>
                <a:cs typeface="Times New Roman" pitchFamily="18" charset="0"/>
              </a:rPr>
              <a:t>, A puts the cipher text CT1 and the encrypted symmetric key together inside a digital envelope. This is shown in fig. below</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752600"/>
            <a:ext cx="68580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341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just">
              <a:buNone/>
            </a:pPr>
            <a:r>
              <a:rPr lang="en-US" sz="2400" dirty="0" smtClean="0">
                <a:latin typeface="Times New Roman" pitchFamily="18" charset="0"/>
                <a:cs typeface="Times New Roman" pitchFamily="18" charset="0"/>
              </a:rPr>
              <a:t>4. The </a:t>
            </a:r>
            <a:r>
              <a:rPr lang="en-US" sz="2400" dirty="0">
                <a:latin typeface="Times New Roman" pitchFamily="18" charset="0"/>
                <a:cs typeface="Times New Roman" pitchFamily="18" charset="0"/>
              </a:rPr>
              <a:t>sender (A) now sends the digital envelope [which contains the cipher text (CT) and the onetime symmetric key (K1) encrypted with B’s public key, (K2)] to B using the underlying transport mechanism (network). This is shown in fig .we do not show the contents of the envelope, and assume that the envelope contains the two entities, as discussed.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667000"/>
            <a:ext cx="71628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471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6672"/>
            <a:ext cx="8352928" cy="5904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6099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lgn="just">
              <a:buNone/>
            </a:pPr>
            <a:r>
              <a:rPr lang="en-US" sz="2400" dirty="0" smtClean="0">
                <a:latin typeface="Times New Roman" pitchFamily="18" charset="0"/>
                <a:cs typeface="Times New Roman" pitchFamily="18" charset="0"/>
              </a:rPr>
              <a:t>5</a:t>
            </a:r>
            <a:r>
              <a:rPr lang="en-US" dirty="0" smtClean="0"/>
              <a:t>. </a:t>
            </a:r>
            <a:r>
              <a:rPr lang="en-US" sz="2400" dirty="0" smtClean="0">
                <a:latin typeface="Times New Roman" pitchFamily="18" charset="0"/>
                <a:cs typeface="Times New Roman" pitchFamily="18" charset="0"/>
              </a:rPr>
              <a:t>B </a:t>
            </a:r>
            <a:r>
              <a:rPr lang="en-US" sz="2400" dirty="0">
                <a:latin typeface="Times New Roman" pitchFamily="18" charset="0"/>
                <a:cs typeface="Times New Roman" pitchFamily="18" charset="0"/>
              </a:rPr>
              <a:t>receives digital envelope and opens it . After B opens this digital envelope, he gets 2 things  first is cipher text (CT) and another one is the one-time session key (K1) which is encrypted using B’s public  key (K2). This is shown in fig. below.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133600"/>
            <a:ext cx="66294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3200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just">
              <a:buNone/>
            </a:pPr>
            <a:r>
              <a:rPr lang="en-US" sz="2400" dirty="0" smtClean="0">
                <a:latin typeface="Times New Roman" pitchFamily="18" charset="0"/>
                <a:cs typeface="Times New Roman" pitchFamily="18" charset="0"/>
              </a:rPr>
              <a:t>6. B </a:t>
            </a:r>
            <a:r>
              <a:rPr lang="en-US" sz="2400" dirty="0">
                <a:latin typeface="Times New Roman" pitchFamily="18" charset="0"/>
                <a:cs typeface="Times New Roman" pitchFamily="18" charset="0"/>
              </a:rPr>
              <a:t>now uses the same asymmetric-key algorithm as was used by A and her private key (K3) to decrypt (i.e. open up) the logical box that contains the symmetric key (K1), which was encrypted with B’s public key (K2). This is shown in fig. below. This the output of the process is the one-time symmetric key K1.</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209800"/>
            <a:ext cx="75438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0718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just">
              <a:buNone/>
            </a:pPr>
            <a:r>
              <a:rPr lang="en-US" sz="2400" dirty="0" smtClean="0">
                <a:latin typeface="Times New Roman" pitchFamily="18" charset="0"/>
                <a:cs typeface="Times New Roman" pitchFamily="18" charset="0"/>
              </a:rPr>
              <a:t>7.</a:t>
            </a:r>
            <a:r>
              <a:rPr lang="en-US" dirty="0" smtClean="0"/>
              <a:t> </a:t>
            </a:r>
            <a:r>
              <a:rPr lang="en-US" sz="2400" dirty="0" smtClean="0">
                <a:latin typeface="Times New Roman" pitchFamily="18" charset="0"/>
                <a:cs typeface="Times New Roman" pitchFamily="18" charset="0"/>
              </a:rPr>
              <a:t>Finally</a:t>
            </a:r>
            <a:r>
              <a:rPr lang="en-US" sz="2400" dirty="0">
                <a:latin typeface="Times New Roman" pitchFamily="18" charset="0"/>
                <a:cs typeface="Times New Roman" pitchFamily="18" charset="0"/>
              </a:rPr>
              <a:t>, B applies the same symmetric-key algorithm as was used by A, and the symmetric key K1 to decrypt the cipher text (C1). This process yields the original plain text (PT), as shown in fig. below.</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209800"/>
            <a:ext cx="7620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476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itchFamily="18" charset="0"/>
                <a:cs typeface="Times New Roman" pitchFamily="18" charset="0"/>
              </a:rPr>
              <a:t>Introduction to Digital Signatures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1143000"/>
            <a:ext cx="8077200" cy="5257800"/>
          </a:xfrm>
        </p:spPr>
        <p:txBody>
          <a:bodyPr>
            <a:normAutofit/>
          </a:bodyPr>
          <a:lstStyle/>
          <a:p>
            <a:pPr marL="0" indent="0" algn="just">
              <a:buNone/>
            </a:pPr>
            <a:r>
              <a:rPr lang="en-US" dirty="0">
                <a:latin typeface="Times New Roman" pitchFamily="18" charset="0"/>
                <a:cs typeface="Times New Roman" pitchFamily="18" charset="0"/>
              </a:rPr>
              <a:t>Digital Signature</a:t>
            </a:r>
          </a:p>
          <a:p>
            <a:pPr marL="0" indent="0" algn="just">
              <a:buNone/>
            </a:pPr>
            <a:r>
              <a:rPr lang="en-US" sz="2400" dirty="0">
                <a:latin typeface="Times New Roman" pitchFamily="18" charset="0"/>
                <a:cs typeface="Times New Roman" pitchFamily="18" charset="0"/>
              </a:rPr>
              <a:t>A digital signature is proof of the authenticity  of digital messages, files, </a:t>
            </a:r>
            <a:r>
              <a:rPr lang="en-US" sz="2400" dirty="0" err="1">
                <a:latin typeface="Times New Roman" pitchFamily="18" charset="0"/>
                <a:cs typeface="Times New Roman" pitchFamily="18" charset="0"/>
              </a:rPr>
              <a:t>executables</a:t>
            </a:r>
            <a:r>
              <a:rPr lang="en-US" sz="2400" dirty="0">
                <a:latin typeface="Times New Roman" pitchFamily="18" charset="0"/>
                <a:cs typeface="Times New Roman" pitchFamily="18" charset="0"/>
              </a:rPr>
              <a:t>, and documents etc. in modern communication - by employing strong cryptographic techniques such as encryption and hashing. A unique digital ID (and a signing key) is required to create a digital signature. Digital IDs or certificates are based on asymmetric (or public key) cryptography which use key pairs (combination of public and private keys). Public keys are openly distributed among the communicating entities and the private (signing) keys are kept secret. The most common public key algorithm used is RSA.</a:t>
            </a:r>
          </a:p>
        </p:txBody>
      </p:sp>
    </p:spTree>
    <p:extLst>
      <p:ext uri="{BB962C8B-B14F-4D97-AF65-F5344CB8AC3E}">
        <p14:creationId xmlns:p14="http://schemas.microsoft.com/office/powerpoint/2010/main" xmlns="" val="3106523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2800" b="1" dirty="0">
                <a:latin typeface="Times New Roman" pitchFamily="18" charset="0"/>
                <a:cs typeface="Times New Roman" pitchFamily="18" charset="0"/>
              </a:rPr>
              <a:t>Digital Certificate</a:t>
            </a:r>
          </a:p>
          <a:p>
            <a:pPr marL="0" indent="0" algn="just">
              <a:buNone/>
            </a:pPr>
            <a:r>
              <a:rPr lang="en-US" sz="2400" dirty="0">
                <a:latin typeface="Times New Roman" pitchFamily="18" charset="0"/>
                <a:cs typeface="Times New Roman" pitchFamily="18" charset="0"/>
              </a:rPr>
              <a:t>A digital certificate is an electronic document used to prove ownership of a public key. The certificate includes the public key, information about its owner's identity and associated permissions. Certificates provide the foundation for a PKI (Public Key Infrastructure). Certificates are electronic representations of users, computers, network devices, or services, issued by a CA (Certificate Authority), that are associated with a public and private key pair. The current standard being used for digital certificates is X.509 defined in RFC 5280. Some main parameters that exist in a certificate are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Certificate serial number</a:t>
            </a:r>
          </a:p>
          <a:p>
            <a:pPr algn="just"/>
            <a:r>
              <a:rPr lang="en-US" sz="2400" dirty="0">
                <a:latin typeface="Times New Roman" pitchFamily="18" charset="0"/>
                <a:cs typeface="Times New Roman" pitchFamily="18" charset="0"/>
              </a:rPr>
              <a:t>      Name of the certificate issuer</a:t>
            </a:r>
          </a:p>
          <a:p>
            <a:pPr algn="just"/>
            <a:r>
              <a:rPr lang="en-US" sz="2400" dirty="0">
                <a:latin typeface="Times New Roman" pitchFamily="18" charset="0"/>
                <a:cs typeface="Times New Roman" pitchFamily="18" charset="0"/>
              </a:rPr>
              <a:t>      Certificate issuer’s signature algorithm identifier</a:t>
            </a:r>
          </a:p>
          <a:p>
            <a:pPr algn="just"/>
            <a:r>
              <a:rPr lang="en-US" sz="2400" dirty="0">
                <a:latin typeface="Times New Roman" pitchFamily="18" charset="0"/>
                <a:cs typeface="Times New Roman" pitchFamily="18" charset="0"/>
              </a:rPr>
              <a:t>      Validity period</a:t>
            </a:r>
          </a:p>
          <a:p>
            <a:pPr algn="just"/>
            <a:r>
              <a:rPr lang="en-US" sz="2400" dirty="0">
                <a:latin typeface="Times New Roman" pitchFamily="18" charset="0"/>
                <a:cs typeface="Times New Roman" pitchFamily="18" charset="0"/>
              </a:rPr>
              <a:t>      Public key</a:t>
            </a:r>
          </a:p>
        </p:txBody>
      </p:sp>
    </p:spTree>
    <p:extLst>
      <p:ext uri="{BB962C8B-B14F-4D97-AF65-F5344CB8AC3E}">
        <p14:creationId xmlns:p14="http://schemas.microsoft.com/office/powerpoint/2010/main" xmlns="" val="121300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marL="0" indent="0" algn="just">
              <a:buNone/>
            </a:pPr>
            <a:r>
              <a:rPr lang="en-US" sz="2800" b="1" dirty="0">
                <a:latin typeface="Times New Roman" pitchFamily="18" charset="0"/>
                <a:cs typeface="Times New Roman" pitchFamily="18" charset="0"/>
              </a:rPr>
              <a:t>Services provided by Digital </a:t>
            </a:r>
            <a:r>
              <a:rPr lang="en-US" sz="2800" b="1" dirty="0" smtClean="0">
                <a:latin typeface="Times New Roman" pitchFamily="18" charset="0"/>
                <a:cs typeface="Times New Roman" pitchFamily="18" charset="0"/>
              </a:rPr>
              <a:t>Signature</a:t>
            </a:r>
          </a:p>
          <a:p>
            <a:pPr algn="just"/>
            <a:r>
              <a:rPr lang="en-US" sz="2400" dirty="0" smtClean="0">
                <a:latin typeface="Times New Roman" pitchFamily="18" charset="0"/>
                <a:cs typeface="Times New Roman" pitchFamily="18" charset="0"/>
              </a:rPr>
              <a:t>Sender/Source Authentication</a:t>
            </a:r>
          </a:p>
          <a:p>
            <a:pPr algn="just"/>
            <a:r>
              <a:rPr lang="en-US" sz="2400" dirty="0">
                <a:latin typeface="Times New Roman" pitchFamily="18" charset="0"/>
                <a:cs typeface="Times New Roman" pitchFamily="18" charset="0"/>
              </a:rPr>
              <a:t>Message </a:t>
            </a:r>
            <a:r>
              <a:rPr lang="en-US" sz="2400" dirty="0" smtClean="0">
                <a:latin typeface="Times New Roman" pitchFamily="18" charset="0"/>
                <a:cs typeface="Times New Roman" pitchFamily="18" charset="0"/>
              </a:rPr>
              <a:t>Integrity</a:t>
            </a:r>
          </a:p>
          <a:p>
            <a:pPr algn="just"/>
            <a:r>
              <a:rPr lang="en-US" sz="2400" dirty="0" smtClean="0">
                <a:latin typeface="Times New Roman" pitchFamily="18" charset="0"/>
                <a:cs typeface="Times New Roman" pitchFamily="18" charset="0"/>
              </a:rPr>
              <a:t>Non-Repudiation</a:t>
            </a:r>
          </a:p>
          <a:p>
            <a:pPr marL="0" indent="0" algn="just">
              <a:buNone/>
            </a:pPr>
            <a:endParaRPr lang="en-US" sz="1000" dirty="0" smtClean="0">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Process of Digital Signing and </a:t>
            </a:r>
            <a:r>
              <a:rPr lang="en-US" sz="2800" dirty="0" smtClean="0">
                <a:latin typeface="Times New Roman" pitchFamily="18" charset="0"/>
                <a:cs typeface="Times New Roman" pitchFamily="18" charset="0"/>
              </a:rPr>
              <a:t>Verification </a:t>
            </a:r>
          </a:p>
          <a:p>
            <a:pPr marL="0" indent="0" algn="just">
              <a:buNone/>
            </a:pPr>
            <a:r>
              <a:rPr lang="en-US" sz="2400" b="1" dirty="0">
                <a:latin typeface="Times New Roman" pitchFamily="18" charset="0"/>
                <a:cs typeface="Times New Roman" pitchFamily="18" charset="0"/>
              </a:rPr>
              <a:t>Key Generation</a:t>
            </a:r>
            <a:r>
              <a:rPr lang="en-US" sz="2400" dirty="0">
                <a:latin typeface="Times New Roman" pitchFamily="18" charset="0"/>
                <a:cs typeface="Times New Roman" pitchFamily="18" charset="0"/>
              </a:rPr>
              <a:t>:  A key pair (private and public key) is generated by employing a public key algorithm such as RSA.</a:t>
            </a:r>
          </a:p>
          <a:p>
            <a:pPr marL="0" indent="0" algn="just">
              <a:buNone/>
            </a:pPr>
            <a:r>
              <a:rPr lang="en-US" sz="2400" b="1" dirty="0">
                <a:latin typeface="Times New Roman" pitchFamily="18" charset="0"/>
                <a:cs typeface="Times New Roman" pitchFamily="18" charset="0"/>
              </a:rPr>
              <a:t>Digital Signature Generation</a:t>
            </a:r>
            <a:r>
              <a:rPr lang="en-US" sz="2400" dirty="0">
                <a:latin typeface="Times New Roman" pitchFamily="18" charset="0"/>
                <a:cs typeface="Times New Roman" pitchFamily="18" charset="0"/>
              </a:rPr>
              <a:t>: Compute the cryptographic hash of the input file or message by using a secure hashing algorithm such as SHA-256, SHA-384, SHA-512 or Whirlpool etc. The computed hash is encrypted by the private key of sender resulting in the digital signature. The digital signature is sent along with the original file for its verification by the receiver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49396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003232" cy="5361459"/>
          </a:xfrm>
        </p:spPr>
        <p:txBody>
          <a:bodyPr>
            <a:normAutofit/>
          </a:bodyPr>
          <a:lstStyle/>
          <a:p>
            <a:pPr algn="just"/>
            <a:r>
              <a:rPr lang="en-US" sz="2400" b="1" dirty="0">
                <a:latin typeface="Times New Roman" pitchFamily="18" charset="0"/>
                <a:cs typeface="Times New Roman" pitchFamily="18" charset="0"/>
              </a:rPr>
              <a:t>Digital Signature Verification</a:t>
            </a:r>
            <a:r>
              <a:rPr lang="en-US" sz="2400" dirty="0">
                <a:latin typeface="Times New Roman" pitchFamily="18" charset="0"/>
                <a:cs typeface="Times New Roman" pitchFamily="18" charset="0"/>
              </a:rPr>
              <a:t>:  Sender computes the cryptographic hash of the received file or message by using the same hashing algorithm. Sender decrypts the digital signature by using the public key of the sender to get the hash sent by the sender. If the decrypted hash is exactly same as the computed hash of the received file, it means that digital signature is verified and data was not tampered with during transit.</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617892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296144"/>
          </a:xfrm>
        </p:spPr>
        <p:txBody>
          <a:bodyPr>
            <a:normAutofit/>
          </a:bodyPr>
          <a:lstStyle/>
          <a:p>
            <a:r>
              <a:rPr lang="en-US" sz="4000" b="1" dirty="0" smtClean="0">
                <a:solidFill>
                  <a:srgbClr val="7030A0"/>
                </a:solidFill>
                <a:latin typeface="Times New Roman" pitchFamily="18" charset="0"/>
                <a:cs typeface="Times New Roman" pitchFamily="18" charset="0"/>
              </a:rPr>
              <a:t>THANK YOU</a:t>
            </a:r>
            <a:endParaRPr lang="en-IN" sz="4000" b="1" dirty="0">
              <a:solidFill>
                <a:srgbClr val="7030A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fontScale="77500" lnSpcReduction="20000"/>
          </a:bodyPr>
          <a:lstStyle/>
          <a:p>
            <a:pPr>
              <a:buNone/>
            </a:pPr>
            <a:r>
              <a:rPr lang="en-IN" b="1" dirty="0" smtClean="0">
                <a:latin typeface="Times New Roman" pitchFamily="18" charset="0"/>
                <a:cs typeface="Times New Roman" pitchFamily="18" charset="0"/>
              </a:rPr>
              <a:t>    Symmetric Algorithms Modes or Block Cipher Modes of Operations</a:t>
            </a:r>
          </a:p>
          <a:p>
            <a:pPr>
              <a:buNone/>
            </a:pPr>
            <a:endParaRPr lang="en-IN" sz="1000"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         </a:t>
            </a:r>
            <a:r>
              <a:rPr lang="en-IN" sz="3100" dirty="0" smtClean="0">
                <a:latin typeface="Times New Roman" pitchFamily="18" charset="0"/>
                <a:cs typeface="Times New Roman" pitchFamily="18" charset="0"/>
              </a:rPr>
              <a:t>The modes of operation of a block cipher. These are procedural rules for a generic block cipher. Interestingly, the different modes result in different properties being achieved which add to the security of the underlying block cipher.</a:t>
            </a:r>
          </a:p>
          <a:p>
            <a:pPr>
              <a:buNone/>
            </a:pPr>
            <a:r>
              <a:rPr lang="en-IN" sz="3100" dirty="0" smtClean="0">
                <a:latin typeface="Times New Roman" pitchFamily="18" charset="0"/>
                <a:cs typeface="Times New Roman" pitchFamily="18" charset="0"/>
              </a:rPr>
              <a:t>          A block cipher processes the data blocks of fixed size. Usually, the size of a message is larger than the block size. Hence, the long message is divided into a series of sequential message blocks, and the cipher operates on these blocks one at a time.</a:t>
            </a:r>
          </a:p>
          <a:p>
            <a:pPr lvl="0"/>
            <a:r>
              <a:rPr lang="en-IN" sz="3100" dirty="0" smtClean="0">
                <a:latin typeface="Times New Roman" pitchFamily="18" charset="0"/>
                <a:cs typeface="Times New Roman" pitchFamily="18" charset="0"/>
              </a:rPr>
              <a:t>Electronic Code Book (ECB) Mode</a:t>
            </a:r>
          </a:p>
          <a:p>
            <a:pPr lvl="0"/>
            <a:r>
              <a:rPr lang="en-IN" sz="3100" dirty="0" smtClean="0">
                <a:latin typeface="Times New Roman" pitchFamily="18" charset="0"/>
                <a:cs typeface="Times New Roman" pitchFamily="18" charset="0"/>
              </a:rPr>
              <a:t>Cipher Block Chaining (CBC) Mode</a:t>
            </a:r>
            <a:endParaRPr lang="en-IN" sz="3100" b="1" dirty="0" smtClean="0">
              <a:latin typeface="Times New Roman" pitchFamily="18" charset="0"/>
              <a:cs typeface="Times New Roman" pitchFamily="18" charset="0"/>
            </a:endParaRPr>
          </a:p>
          <a:p>
            <a:pPr lvl="0"/>
            <a:r>
              <a:rPr lang="en-IN" sz="3100" dirty="0" smtClean="0">
                <a:latin typeface="Times New Roman" pitchFamily="18" charset="0"/>
                <a:cs typeface="Times New Roman" pitchFamily="18" charset="0"/>
              </a:rPr>
              <a:t>Cipher Feedback (CFB) Mode</a:t>
            </a:r>
            <a:endParaRPr lang="en-IN" sz="3100" b="1" dirty="0" smtClean="0">
              <a:latin typeface="Times New Roman" pitchFamily="18" charset="0"/>
              <a:cs typeface="Times New Roman" pitchFamily="18" charset="0"/>
            </a:endParaRPr>
          </a:p>
          <a:p>
            <a:pPr lvl="0"/>
            <a:r>
              <a:rPr lang="en-IN" sz="3100" dirty="0" smtClean="0">
                <a:latin typeface="Times New Roman" pitchFamily="18" charset="0"/>
                <a:cs typeface="Times New Roman" pitchFamily="18" charset="0"/>
              </a:rPr>
              <a:t>Output Feedback (OFB) Mode</a:t>
            </a:r>
            <a:endParaRPr lang="en-IN" sz="3100" b="1" dirty="0" smtClean="0">
              <a:latin typeface="Times New Roman" pitchFamily="18" charset="0"/>
              <a:cs typeface="Times New Roman" pitchFamily="18" charset="0"/>
            </a:endParaRPr>
          </a:p>
          <a:p>
            <a:pPr lvl="0"/>
            <a:r>
              <a:rPr lang="en-IN" sz="3100" dirty="0" smtClean="0">
                <a:latin typeface="Times New Roman" pitchFamily="18" charset="0"/>
                <a:cs typeface="Times New Roman" pitchFamily="18" charset="0"/>
              </a:rPr>
              <a:t>Counter (CTR) Mode</a:t>
            </a:r>
            <a:endParaRPr lang="en-IN"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a:buNone/>
            </a:pPr>
            <a:r>
              <a:rPr lang="en-IN" sz="2400" b="1" dirty="0" smtClean="0">
                <a:latin typeface="Times New Roman" pitchFamily="18" charset="0"/>
                <a:cs typeface="Times New Roman" pitchFamily="18" charset="0"/>
              </a:rPr>
              <a:t>Electronic Code Book (ECB) Mode</a:t>
            </a:r>
          </a:p>
          <a:p>
            <a:pPr>
              <a:buNone/>
            </a:pPr>
            <a:r>
              <a:rPr lang="en-IN" sz="2400" dirty="0" smtClean="0">
                <a:latin typeface="Times New Roman" pitchFamily="18" charset="0"/>
                <a:cs typeface="Times New Roman" pitchFamily="18" charset="0"/>
              </a:rPr>
              <a:t>This mode is a most straightforward way of processing a series of sequentially listed message blocks.</a:t>
            </a:r>
          </a:p>
          <a:p>
            <a:pPr>
              <a:buNone/>
            </a:pPr>
            <a:r>
              <a:rPr lang="en-IN" sz="2400" dirty="0" smtClean="0">
                <a:latin typeface="Times New Roman" pitchFamily="18" charset="0"/>
                <a:cs typeface="Times New Roman" pitchFamily="18" charset="0"/>
              </a:rPr>
              <a:t>Operation</a:t>
            </a:r>
            <a:endParaRPr lang="en-IN" sz="2400" b="1"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 The user takes the first block of plaintext and encrypts it with the key to produce the first block of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a:t>
            </a:r>
          </a:p>
          <a:p>
            <a:r>
              <a:rPr lang="en-IN" sz="2400" dirty="0" smtClean="0">
                <a:latin typeface="Times New Roman" pitchFamily="18" charset="0"/>
                <a:cs typeface="Times New Roman" pitchFamily="18" charset="0"/>
              </a:rPr>
              <a:t>He then takes the second block of plaintext and follows the same process with same key and so on so forth.</a:t>
            </a:r>
          </a:p>
          <a:p>
            <a:pPr>
              <a:buNone/>
            </a:pPr>
            <a:r>
              <a:rPr lang="en-IN" sz="2400" dirty="0" smtClean="0">
                <a:latin typeface="Times New Roman" pitchFamily="18" charset="0"/>
                <a:cs typeface="Times New Roman" pitchFamily="18" charset="0"/>
              </a:rPr>
              <a:t>          The ECB mode is </a:t>
            </a:r>
            <a:r>
              <a:rPr lang="en-IN" sz="2400" b="1" dirty="0" smtClean="0">
                <a:latin typeface="Times New Roman" pitchFamily="18" charset="0"/>
                <a:cs typeface="Times New Roman" pitchFamily="18" charset="0"/>
              </a:rPr>
              <a:t>deterministic</a:t>
            </a:r>
            <a:r>
              <a:rPr lang="en-IN" sz="2400" dirty="0" smtClean="0">
                <a:latin typeface="Times New Roman" pitchFamily="18" charset="0"/>
                <a:cs typeface="Times New Roman" pitchFamily="18" charset="0"/>
              </a:rPr>
              <a:t>, that is, if plaintext block P1, P2,…, Pm are encrypted twice under the same key, the output </a:t>
            </a:r>
            <a:r>
              <a:rPr lang="en-IN" sz="2400" dirty="0" err="1" smtClean="0">
                <a:latin typeface="Times New Roman" pitchFamily="18" charset="0"/>
                <a:cs typeface="Times New Roman" pitchFamily="18" charset="0"/>
              </a:rPr>
              <a:t>ciphertext</a:t>
            </a:r>
            <a:r>
              <a:rPr lang="en-IN" sz="2400" dirty="0" smtClean="0">
                <a:latin typeface="Times New Roman" pitchFamily="18" charset="0"/>
                <a:cs typeface="Times New Roman" pitchFamily="18" charset="0"/>
              </a:rPr>
              <a:t> blocks will be the same.</a:t>
            </a:r>
          </a:p>
          <a:p>
            <a:endParaRPr lang="en-IN"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488832" cy="2520280"/>
          </a:xfrm>
        </p:spPr>
        <p:txBody>
          <a:bodyPr>
            <a:normAutofit fontScale="70000" lnSpcReduction="20000"/>
          </a:bodyPr>
          <a:lstStyle/>
          <a:p>
            <a:pPr algn="just">
              <a:buNone/>
            </a:pPr>
            <a:r>
              <a:rPr lang="en-IN" dirty="0" smtClean="0">
                <a:latin typeface="Times New Roman" pitchFamily="18" charset="0"/>
                <a:cs typeface="Times New Roman" pitchFamily="18" charset="0"/>
              </a:rPr>
              <a:t> </a:t>
            </a:r>
            <a:r>
              <a:rPr lang="en-IN" sz="3400" dirty="0" smtClean="0">
                <a:latin typeface="Times New Roman" pitchFamily="18" charset="0"/>
                <a:cs typeface="Times New Roman" pitchFamily="18" charset="0"/>
              </a:rPr>
              <a:t>In fact, for a given key technically we can create a codebook of </a:t>
            </a:r>
            <a:r>
              <a:rPr lang="en-IN" sz="3400" dirty="0" err="1" smtClean="0">
                <a:latin typeface="Times New Roman" pitchFamily="18" charset="0"/>
                <a:cs typeface="Times New Roman" pitchFamily="18" charset="0"/>
              </a:rPr>
              <a:t>ciphertexts</a:t>
            </a:r>
            <a:r>
              <a:rPr lang="en-IN" sz="3400" dirty="0" smtClean="0">
                <a:latin typeface="Times New Roman" pitchFamily="18" charset="0"/>
                <a:cs typeface="Times New Roman" pitchFamily="18" charset="0"/>
              </a:rPr>
              <a:t> for all possible plaintext blocks. Encryption would then entail only looking up for required plaintext and select the corresponding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Thus, the operation is analogous to the assignment of code words in a codebook, and hence gets an official name − Electronic Codebook mode of operation (ECB). It is illustrated as follows –</a:t>
            </a:r>
            <a:endParaRPr lang="en-IN" sz="3400" dirty="0"/>
          </a:p>
        </p:txBody>
      </p:sp>
      <p:pic>
        <p:nvPicPr>
          <p:cNvPr id="1026" name="Picture 2" descr="ECB Mode"/>
          <p:cNvPicPr>
            <a:picLocks noChangeAspect="1" noChangeArrowheads="1"/>
          </p:cNvPicPr>
          <p:nvPr/>
        </p:nvPicPr>
        <p:blipFill>
          <a:blip r:embed="rId2" cstate="print"/>
          <a:srcRect/>
          <a:stretch>
            <a:fillRect/>
          </a:stretch>
        </p:blipFill>
        <p:spPr bwMode="auto">
          <a:xfrm>
            <a:off x="683568" y="2996952"/>
            <a:ext cx="7416824" cy="33843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0000" lnSpcReduction="20000"/>
          </a:bodyPr>
          <a:lstStyle/>
          <a:p>
            <a:pPr>
              <a:buNone/>
            </a:pPr>
            <a:r>
              <a:rPr lang="en-IN" sz="3400" b="1" dirty="0" smtClean="0">
                <a:latin typeface="Times New Roman" pitchFamily="18" charset="0"/>
                <a:cs typeface="Times New Roman" pitchFamily="18" charset="0"/>
              </a:rPr>
              <a:t>Cipher Block Chaining (CBC) Mode</a:t>
            </a:r>
          </a:p>
          <a:p>
            <a:pPr algn="just">
              <a:buNone/>
            </a:pPr>
            <a:r>
              <a:rPr lang="en-IN" sz="3400" dirty="0" smtClean="0">
                <a:latin typeface="Times New Roman" pitchFamily="18" charset="0"/>
                <a:cs typeface="Times New Roman" pitchFamily="18" charset="0"/>
              </a:rPr>
              <a:t>          CBC mode of operation provides message dependence for generating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and makes the system non-deterministic.</a:t>
            </a:r>
          </a:p>
          <a:p>
            <a:pPr algn="just">
              <a:buNone/>
            </a:pPr>
            <a:r>
              <a:rPr lang="en-IN" sz="3400" dirty="0" smtClean="0">
                <a:latin typeface="Times New Roman" pitchFamily="18" charset="0"/>
                <a:cs typeface="Times New Roman" pitchFamily="18" charset="0"/>
              </a:rPr>
              <a:t>Operation</a:t>
            </a:r>
            <a:endParaRPr lang="en-IN" sz="3400" b="1" dirty="0" smtClean="0">
              <a:latin typeface="Times New Roman" pitchFamily="18" charset="0"/>
              <a:cs typeface="Times New Roman" pitchFamily="18" charset="0"/>
            </a:endParaRPr>
          </a:p>
          <a:p>
            <a:pPr algn="just">
              <a:buNone/>
            </a:pPr>
            <a:r>
              <a:rPr lang="en-IN" sz="3400" dirty="0" smtClean="0">
                <a:latin typeface="Times New Roman" pitchFamily="18" charset="0"/>
                <a:cs typeface="Times New Roman" pitchFamily="18" charset="0"/>
              </a:rPr>
              <a:t>          The operation of CBC mode is depicted in the following illustration. The steps are as follows −</a:t>
            </a:r>
          </a:p>
          <a:p>
            <a:pPr algn="just"/>
            <a:r>
              <a:rPr lang="en-IN" sz="3400" dirty="0" smtClean="0">
                <a:latin typeface="Times New Roman" pitchFamily="18" charset="0"/>
                <a:cs typeface="Times New Roman" pitchFamily="18" charset="0"/>
              </a:rPr>
              <a:t>Load the n-bit Initialization Vector (IV) in the top register.</a:t>
            </a:r>
          </a:p>
          <a:p>
            <a:pPr algn="just"/>
            <a:r>
              <a:rPr lang="en-IN" sz="3400" dirty="0" smtClean="0">
                <a:latin typeface="Times New Roman" pitchFamily="18" charset="0"/>
                <a:cs typeface="Times New Roman" pitchFamily="18" charset="0"/>
              </a:rPr>
              <a:t>XOR the n-bit plaintext block with data value in top register.</a:t>
            </a:r>
          </a:p>
          <a:p>
            <a:pPr algn="just"/>
            <a:r>
              <a:rPr lang="en-IN" sz="3400" dirty="0" smtClean="0">
                <a:latin typeface="Times New Roman" pitchFamily="18" charset="0"/>
                <a:cs typeface="Times New Roman" pitchFamily="18" charset="0"/>
              </a:rPr>
              <a:t>Encrypt the result of XOR operation with underlying block cipher with key K.</a:t>
            </a:r>
          </a:p>
          <a:p>
            <a:pPr algn="just"/>
            <a:r>
              <a:rPr lang="en-IN" sz="3400" dirty="0" smtClean="0">
                <a:latin typeface="Times New Roman" pitchFamily="18" charset="0"/>
                <a:cs typeface="Times New Roman" pitchFamily="18" charset="0"/>
              </a:rPr>
              <a:t>Feed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block into top register and continue the operation till all plaintext blocks are processed.</a:t>
            </a:r>
          </a:p>
          <a:p>
            <a:pPr algn="just"/>
            <a:r>
              <a:rPr lang="en-IN" sz="3400" dirty="0" smtClean="0">
                <a:latin typeface="Times New Roman" pitchFamily="18" charset="0"/>
                <a:cs typeface="Times New Roman" pitchFamily="18" charset="0"/>
              </a:rPr>
              <a:t>For decryption, IV data is </a:t>
            </a:r>
            <a:r>
              <a:rPr lang="en-IN" sz="3400" dirty="0" err="1" smtClean="0">
                <a:latin typeface="Times New Roman" pitchFamily="18" charset="0"/>
                <a:cs typeface="Times New Roman" pitchFamily="18" charset="0"/>
              </a:rPr>
              <a:t>XORed</a:t>
            </a:r>
            <a:r>
              <a:rPr lang="en-IN" sz="3400" dirty="0" smtClean="0">
                <a:latin typeface="Times New Roman" pitchFamily="18" charset="0"/>
                <a:cs typeface="Times New Roman" pitchFamily="18" charset="0"/>
              </a:rPr>
              <a:t> with first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block decrypted. The first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block is also fed into to register replacing IV for decrypting next </a:t>
            </a:r>
            <a:r>
              <a:rPr lang="en-IN" sz="3400" dirty="0" err="1" smtClean="0">
                <a:latin typeface="Times New Roman" pitchFamily="18" charset="0"/>
                <a:cs typeface="Times New Roman" pitchFamily="18" charset="0"/>
              </a:rPr>
              <a:t>ciphertext</a:t>
            </a:r>
            <a:r>
              <a:rPr lang="en-IN" sz="3400" dirty="0" smtClean="0">
                <a:latin typeface="Times New Roman" pitchFamily="18" charset="0"/>
                <a:cs typeface="Times New Roman" pitchFamily="18" charset="0"/>
              </a:rPr>
              <a:t> block.</a:t>
            </a:r>
          </a:p>
          <a:p>
            <a:pPr algn="just">
              <a:buNone/>
            </a:pPr>
            <a:r>
              <a:rPr lang="en-IN" sz="3400" dirty="0" smtClean="0">
                <a:latin typeface="Times New Roman" pitchFamily="18" charset="0"/>
                <a:cs typeface="Times New Roman" pitchFamily="18" charset="0"/>
              </a:rPr>
              <a:t> </a:t>
            </a:r>
          </a:p>
          <a:p>
            <a:pPr algn="just"/>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BC Mode"/>
          <p:cNvPicPr>
            <a:picLocks noChangeAspect="1" noChangeArrowheads="1"/>
          </p:cNvPicPr>
          <p:nvPr/>
        </p:nvPicPr>
        <p:blipFill>
          <a:blip r:embed="rId2" cstate="print"/>
          <a:srcRect/>
          <a:stretch>
            <a:fillRect/>
          </a:stretch>
        </p:blipFill>
        <p:spPr bwMode="auto">
          <a:xfrm>
            <a:off x="611560" y="764705"/>
            <a:ext cx="7920880" cy="50405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3227</Words>
  <Application>Microsoft Office PowerPoint</Application>
  <PresentationFormat>On-screen Show (4:3)</PresentationFormat>
  <Paragraphs>202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DNR COLLEGE, PG COURSES BHIMAVARAM  INFORMATION SECURITY AND CRYPTOGRAPHY</vt:lpstr>
      <vt:lpstr>UNIT-II</vt:lpstr>
      <vt:lpstr>Symmetric Key Cryptographic Algorithms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DES Algorithm</vt:lpstr>
      <vt:lpstr>Slide 21</vt:lpstr>
      <vt:lpstr>Slide 22</vt:lpstr>
      <vt:lpstr>Slide 23</vt:lpstr>
      <vt:lpstr>Slide 24</vt:lpstr>
      <vt:lpstr>Slide 25</vt:lpstr>
      <vt:lpstr>Slide 26</vt:lpstr>
      <vt:lpstr>AES Algorithm</vt:lpstr>
      <vt:lpstr>Slide 28</vt:lpstr>
      <vt:lpstr>Slide 29</vt:lpstr>
      <vt:lpstr>Slide 30</vt:lpstr>
      <vt:lpstr>Asymmetric Key Cryptographic Algorithms</vt:lpstr>
      <vt:lpstr>Fig: Asymmetric key Cryptography</vt:lpstr>
      <vt:lpstr>RSA Algorithm</vt:lpstr>
      <vt:lpstr>Slide 34</vt:lpstr>
      <vt:lpstr>Symmetric and asymmetric key cryptography together</vt:lpstr>
      <vt:lpstr>Slide 36</vt:lpstr>
      <vt:lpstr>Slide 37</vt:lpstr>
      <vt:lpstr>Slide 38</vt:lpstr>
      <vt:lpstr>Slide 39</vt:lpstr>
      <vt:lpstr>Slide 40</vt:lpstr>
      <vt:lpstr>Slide 41</vt:lpstr>
      <vt:lpstr>Slide 42</vt:lpstr>
      <vt:lpstr>Introduction to Digital Signatures</vt:lpstr>
      <vt:lpstr>Slide 44</vt:lpstr>
      <vt:lpstr>Slide 45</vt:lpstr>
      <vt:lpstr>Slide 46</vt:lpstr>
      <vt:lpstr>THANK YOU</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DNR COLLEGE, PG COURSES BHIMAVARAM  INFORMATION SECURITY AND CRYPTOGRAPHY</dc:title>
  <dc:creator>MCA Computers</dc:creator>
  <cp:lastModifiedBy>MCA Computers</cp:lastModifiedBy>
  <cp:revision>59</cp:revision>
  <dcterms:created xsi:type="dcterms:W3CDTF">2020-08-26T06:41:11Z</dcterms:created>
  <dcterms:modified xsi:type="dcterms:W3CDTF">2020-09-10T05:55:33Z</dcterms:modified>
</cp:coreProperties>
</file>