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6"/>
      </p:cViewPr>
      <p:guideLst>
        <p:guide orient="horz" pos="217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DE1E0E7-B90B-4FBB-A5A0-C6DEEACBFC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DDE1E0E7-B90B-4FBB-A5A0-C6DEEACBFC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DDE1E0E7-B90B-4FBB-A5A0-C6DEEACBFC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10"/>
          </p:nvPr>
        </p:nvSpPr>
        <p:spPr/>
        <p:txBody>
          <a:bodyPr/>
          <a:lstStyle/>
          <a:p>
            <a:fld id="{DDE1E0E7-B90B-4FBB-A5A0-C6DEEACBFC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DE1E0E7-B90B-4FBB-A5A0-C6DEEACBFC6D}"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Date Placeholder 4"/>
          <p:cNvSpPr>
            <a:spLocks noGrp="1"/>
          </p:cNvSpPr>
          <p:nvPr>
            <p:ph type="dt" sz="half" idx="10"/>
          </p:nvPr>
        </p:nvSpPr>
        <p:spPr/>
        <p:txBody>
          <a:bodyPr/>
          <a:lstStyle/>
          <a:p>
            <a:fld id="{DDE1E0E7-B90B-4FBB-A5A0-C6DEEACBFC6D}"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7" name="Date Placeholder 6"/>
          <p:cNvSpPr>
            <a:spLocks noGrp="1"/>
          </p:cNvSpPr>
          <p:nvPr>
            <p:ph type="dt" sz="half" idx="10"/>
          </p:nvPr>
        </p:nvSpPr>
        <p:spPr/>
        <p:txBody>
          <a:bodyPr/>
          <a:lstStyle/>
          <a:p>
            <a:fld id="{DDE1E0E7-B90B-4FBB-A5A0-C6DEEACBFC6D}"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DE1E0E7-B90B-4FBB-A5A0-C6DEEACBFC6D}"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1E0E7-B90B-4FBB-A5A0-C6DEEACBFC6D}"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DE1E0E7-B90B-4FBB-A5A0-C6DEEACBFC6D}"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DE1E0E7-B90B-4FBB-A5A0-C6DEEACBFC6D}"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FC29CA-2EFC-4DCC-ABB1-BFF7D6C0A9A7}"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1E0E7-B90B-4FBB-A5A0-C6DEEACBFC6D}" type="datetimeFigureOut">
              <a:rPr lang="en-IN" smtClean="0"/>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C29CA-2EFC-4DCC-ABB1-BFF7D6C0A9A7}"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600199"/>
          </a:xfrm>
        </p:spPr>
        <p:txBody>
          <a:bodyPr>
            <a:noAutofit/>
          </a:bodyPr>
          <a:lstStyle/>
          <a:p>
            <a:r>
              <a:rPr lang="en-US" sz="3600" b="1" i="1" dirty="0" smtClean="0">
                <a:solidFill>
                  <a:srgbClr val="006600"/>
                </a:solidFill>
                <a:latin typeface="Times New Roman" panose="02020603050405020304" pitchFamily="18" charset="0"/>
                <a:cs typeface="Times New Roman" panose="02020603050405020304" pitchFamily="18" charset="0"/>
              </a:rPr>
              <a:t>DNR COLLEGE, PG COURSES</a:t>
            </a:r>
            <a:br>
              <a:rPr lang="en-US" sz="3600" b="1" i="1" dirty="0" smtClean="0">
                <a:solidFill>
                  <a:srgbClr val="006600"/>
                </a:solidFill>
                <a:latin typeface="Times New Roman" panose="02020603050405020304" pitchFamily="18" charset="0"/>
                <a:cs typeface="Times New Roman" panose="02020603050405020304" pitchFamily="18" charset="0"/>
              </a:rPr>
            </a:br>
            <a:r>
              <a:rPr lang="en-US" sz="3600" b="1" i="1" dirty="0" smtClean="0">
                <a:solidFill>
                  <a:srgbClr val="006600"/>
                </a:solidFill>
                <a:latin typeface="Times New Roman" panose="02020603050405020304" pitchFamily="18" charset="0"/>
                <a:cs typeface="Times New Roman" panose="02020603050405020304" pitchFamily="18" charset="0"/>
              </a:rPr>
              <a:t>BHIMAVARAM</a:t>
            </a:r>
            <a:br>
              <a:rPr lang="en-US" sz="3600" b="1" i="1" dirty="0" smtClean="0">
                <a:solidFill>
                  <a:srgbClr val="3333CC"/>
                </a:solidFill>
                <a:latin typeface="Times New Roman" panose="02020603050405020304" pitchFamily="18" charset="0"/>
                <a:cs typeface="Times New Roman" panose="02020603050405020304" pitchFamily="18" charset="0"/>
              </a:rPr>
            </a:br>
            <a:r>
              <a:rPr lang="en-US" sz="3600" b="1" i="1" dirty="0" smtClean="0">
                <a:solidFill>
                  <a:srgbClr val="3333CC"/>
                </a:solidFill>
                <a:latin typeface="Times New Roman" panose="02020603050405020304" pitchFamily="18" charset="0"/>
                <a:cs typeface="Times New Roman" panose="02020603050405020304" pitchFamily="18" charset="0"/>
              </a:rPr>
              <a:t>INFORMATION </a:t>
            </a:r>
            <a:r>
              <a:rPr lang="en-US" sz="3600" b="1" i="1" dirty="0" smtClean="0">
                <a:solidFill>
                  <a:srgbClr val="3333CC"/>
                </a:solidFill>
                <a:latin typeface="Times New Roman" panose="02020603050405020304" pitchFamily="18" charset="0"/>
                <a:cs typeface="Times New Roman" panose="02020603050405020304" pitchFamily="18" charset="0"/>
              </a:rPr>
              <a:t>SECURITY AND CRYPTOGRAPHY</a:t>
            </a:r>
            <a:endParaRPr lang="en-US" sz="3600" b="1" i="1" dirty="0">
              <a:solidFill>
                <a:srgbClr val="3333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52600" y="4191000"/>
            <a:ext cx="6934200" cy="1447800"/>
          </a:xfrm>
        </p:spPr>
        <p:txBody>
          <a:bodyPr>
            <a:normAutofit/>
          </a:bodyPr>
          <a:lstStyle/>
          <a:p>
            <a:pPr algn="l"/>
            <a:r>
              <a:rPr lang="en-US" sz="2800" dirty="0" smtClean="0">
                <a:solidFill>
                  <a:srgbClr val="A50021"/>
                </a:solidFill>
                <a:latin typeface="Times New Roman" panose="02020603050405020304" pitchFamily="18" charset="0"/>
                <a:cs typeface="Times New Roman" panose="02020603050405020304" pitchFamily="18" charset="0"/>
              </a:rPr>
              <a:t>Class   : </a:t>
            </a:r>
            <a:r>
              <a:rPr lang="en-US" sz="2800" dirty="0" err="1" smtClean="0">
                <a:solidFill>
                  <a:srgbClr val="A50021"/>
                </a:solidFill>
                <a:latin typeface="Times New Roman" panose="02020603050405020304" pitchFamily="18" charset="0"/>
                <a:cs typeface="Times New Roman" panose="02020603050405020304" pitchFamily="18" charset="0"/>
              </a:rPr>
              <a:t>M.Sc</a:t>
            </a:r>
            <a:r>
              <a:rPr lang="en-US" sz="2800" dirty="0" smtClean="0">
                <a:solidFill>
                  <a:srgbClr val="A50021"/>
                </a:solidFill>
                <a:latin typeface="Times New Roman" panose="02020603050405020304" pitchFamily="18" charset="0"/>
                <a:cs typeface="Times New Roman" panose="02020603050405020304" pitchFamily="18" charset="0"/>
              </a:rPr>
              <a:t>(Computer Science) III-Semester</a:t>
            </a:r>
            <a:endParaRPr lang="en-US" sz="2800" dirty="0" smtClean="0">
              <a:solidFill>
                <a:srgbClr val="A50021"/>
              </a:solidFill>
              <a:latin typeface="Times New Roman" panose="02020603050405020304" pitchFamily="18" charset="0"/>
              <a:cs typeface="Times New Roman" panose="02020603050405020304" pitchFamily="18" charset="0"/>
            </a:endParaRPr>
          </a:p>
          <a:p>
            <a:pPr algn="l"/>
            <a:r>
              <a:rPr lang="en-US" sz="2800" dirty="0" smtClean="0">
                <a:solidFill>
                  <a:srgbClr val="A50021"/>
                </a:solidFill>
                <a:latin typeface="Times New Roman" panose="02020603050405020304" pitchFamily="18" charset="0"/>
                <a:cs typeface="Times New Roman" panose="02020603050405020304" pitchFamily="18" charset="0"/>
              </a:rPr>
              <a:t>Faculty: V.SARALA</a:t>
            </a:r>
            <a:endParaRPr lang="en-US" sz="2800" dirty="0">
              <a:solidFill>
                <a:srgbClr val="A5002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sz="2600" b="1" dirty="0">
                <a:latin typeface="Times New Roman" panose="02020603050405020304" pitchFamily="18" charset="0"/>
                <a:cs typeface="Times New Roman" panose="02020603050405020304" pitchFamily="18" charset="0"/>
              </a:rPr>
              <a:t>Alert Protocol:</a:t>
            </a:r>
            <a:endParaRPr lang="en-US" sz="2600" b="1"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This protocol is used to convey SSL-related alerts to the peer entity. Each message in this protocol contain 2 bytes</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Level is further classified into two parts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Warning:</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smtClean="0">
                <a:latin typeface="Times New Roman" panose="02020603050405020304" pitchFamily="18" charset="0"/>
                <a:cs typeface="Times New Roman" panose="02020603050405020304" pitchFamily="18" charset="0"/>
              </a:rPr>
              <a:t>        This </a:t>
            </a:r>
            <a:r>
              <a:rPr lang="en-US" sz="2800" dirty="0">
                <a:latin typeface="Times New Roman" panose="02020603050405020304" pitchFamily="18" charset="0"/>
                <a:cs typeface="Times New Roman" panose="02020603050405020304" pitchFamily="18" charset="0"/>
              </a:rPr>
              <a:t>Alert have no impact on the connection </a:t>
            </a:r>
            <a:r>
              <a:rPr lang="en-US" sz="2800" dirty="0" smtClean="0">
                <a:latin typeface="Times New Roman" panose="02020603050405020304" pitchFamily="18" charset="0"/>
                <a:cs typeface="Times New Roman" panose="02020603050405020304" pitchFamily="18" charset="0"/>
              </a:rPr>
              <a:t>between</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sender </a:t>
            </a:r>
            <a:r>
              <a:rPr lang="en-US" sz="2800" dirty="0">
                <a:latin typeface="Times New Roman" panose="02020603050405020304" pitchFamily="18" charset="0"/>
                <a:cs typeface="Times New Roman" panose="02020603050405020304" pitchFamily="18" charset="0"/>
              </a:rPr>
              <a:t>and receiver.</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Fatal Error:</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smtClean="0">
                <a:latin typeface="Times New Roman" panose="02020603050405020304" pitchFamily="18" charset="0"/>
                <a:cs typeface="Times New Roman" panose="02020603050405020304" pitchFamily="18" charset="0"/>
              </a:rPr>
              <a:t>          This </a:t>
            </a:r>
            <a:r>
              <a:rPr lang="en-US" sz="2800" dirty="0">
                <a:latin typeface="Times New Roman" panose="02020603050405020304" pitchFamily="18" charset="0"/>
                <a:cs typeface="Times New Roman" panose="02020603050405020304" pitchFamily="18" charset="0"/>
              </a:rPr>
              <a:t>Alert breaks the connection between sender and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receiver</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23071" y="1905000"/>
            <a:ext cx="71532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Features of Secure Socket Layer</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Advantage of this approach is that the service can be tailored to the specific needs of the given application.</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Secure Socket Layer was originated by Netscape.</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SSL is designed to make use of TCP to provide reliable end-to-end secure service.</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This is two-layered protocol.</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anose="02020603050405020304" pitchFamily="18" charset="0"/>
                <a:cs typeface="Times New Roman" panose="02020603050405020304" pitchFamily="18" charset="0"/>
              </a:rPr>
              <a:t>SHTTP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5257800"/>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Secure Hypertext Transfer Protocol (S-HTTP) is an obsolete alternative to the HTTPS protocol for encrypting web communications carried over HTTP. It was developed by Eric </a:t>
            </a:r>
            <a:r>
              <a:rPr lang="en-US" sz="2400" dirty="0" err="1">
                <a:latin typeface="Times New Roman" panose="02020603050405020304" pitchFamily="18" charset="0"/>
                <a:cs typeface="Times New Roman" panose="02020603050405020304" pitchFamily="18" charset="0"/>
              </a:rPr>
              <a:t>Rescorla</a:t>
            </a:r>
            <a:r>
              <a:rPr lang="en-US" sz="2400" dirty="0">
                <a:latin typeface="Times New Roman" panose="02020603050405020304" pitchFamily="18" charset="0"/>
                <a:cs typeface="Times New Roman" panose="02020603050405020304" pitchFamily="18" charset="0"/>
              </a:rPr>
              <a:t> and Allan M. </a:t>
            </a:r>
            <a:r>
              <a:rPr lang="en-US" sz="2400" dirty="0" err="1">
                <a:latin typeface="Times New Roman" panose="02020603050405020304" pitchFamily="18" charset="0"/>
                <a:cs typeface="Times New Roman" panose="02020603050405020304" pitchFamily="18" charset="0"/>
              </a:rPr>
              <a:t>Schiffman</a:t>
            </a:r>
            <a:r>
              <a:rPr lang="en-US" sz="2400" dirty="0">
                <a:latin typeface="Times New Roman" panose="02020603050405020304" pitchFamily="18" charset="0"/>
                <a:cs typeface="Times New Roman" panose="02020603050405020304" pitchFamily="18" charset="0"/>
              </a:rPr>
              <a:t>, and published in 1999 as RFC </a:t>
            </a:r>
            <a:r>
              <a:rPr lang="en-US" sz="2400" dirty="0" smtClean="0">
                <a:latin typeface="Times New Roman" panose="02020603050405020304" pitchFamily="18" charset="0"/>
                <a:cs typeface="Times New Roman" panose="02020603050405020304" pitchFamily="18" charset="0"/>
              </a:rPr>
              <a:t>2660.</a:t>
            </a:r>
            <a:endParaRPr lang="en-US" sz="2400"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WebBrowser</a:t>
            </a:r>
            <a:r>
              <a:rPr lang="en-US" sz="2400" dirty="0" smtClean="0">
                <a:latin typeface="Times New Roman" panose="02020603050405020304" pitchFamily="18" charset="0"/>
                <a:cs typeface="Times New Roman" panose="02020603050405020304" pitchFamily="18" charset="0"/>
              </a:rPr>
              <a:t> typically </a:t>
            </a:r>
            <a:r>
              <a:rPr lang="en-US" sz="2400" dirty="0">
                <a:latin typeface="Times New Roman" panose="02020603050405020304" pitchFamily="18" charset="0"/>
                <a:cs typeface="Times New Roman" panose="02020603050405020304" pitchFamily="18" charset="0"/>
              </a:rPr>
              <a:t>use HTTP to communicate with web servers, sending and receiving information without encrypting it. For sensitive transactions, such as Internet e-commerce or online access to financial accounts, the browser and server must encrypt this information. HTTPS and S-HTTP were both defined in the mid-1990s to address this need. S-HTTP was used by Spyglass's web server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while Netscape and Microsoft supported HTTPS rather than S-HTTP, leading to HTTPS becoming the de facto standard mechanism for securing web communications.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HTTPS Defined</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Hyper Text Transfer Protocol (HTTP) protocol is used for web browsing. The function of HTTPS is similar to HTTP. The only difference is that HTTPS provides “secure” web browsing. HTTPS stands for HTTP over SSL. This protocol is used to provide the encrypted and authenticated connection between the client web browser and the website server.</a:t>
            </a:r>
            <a:endParaRPr lang="en-US"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14500" y="3124200"/>
            <a:ext cx="57150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anose="02020603050405020304" pitchFamily="18" charset="0"/>
                <a:cs typeface="Times New Roman" panose="02020603050405020304" pitchFamily="18" charset="0"/>
              </a:rPr>
              <a:t>TSP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059363"/>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Tunnel Setup Protocol (TSP) is a networking control protocol used to negotiate IP tunnel setup parameters between a tunnel client host and a tunnel broker server, the tunnel end-points. The protocol is defined in RFC 5572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major use of TSP is in IPv6 transition mechanisms.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1722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Parameter negotiation</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TSP protocol performs negotiation of the following parameters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User authentication using the Simple Authentication and Security Layer (SASL) protocol (RFC 4422</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Tunnel encapsulation for a variety of tunneling scenarios: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IPv6 </a:t>
            </a:r>
            <a:r>
              <a:rPr lang="en-US" sz="2400" dirty="0">
                <a:latin typeface="Times New Roman" panose="02020603050405020304" pitchFamily="18" charset="0"/>
                <a:cs typeface="Times New Roman" panose="02020603050405020304" pitchFamily="18" charset="0"/>
              </a:rPr>
              <a:t>over IPv4 tunnels (RFC 4213)</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IPv4 </a:t>
            </a:r>
            <a:r>
              <a:rPr lang="en-US" sz="2400" dirty="0">
                <a:latin typeface="Times New Roman" panose="02020603050405020304" pitchFamily="18" charset="0"/>
                <a:cs typeface="Times New Roman" panose="02020603050405020304" pitchFamily="18" charset="0"/>
              </a:rPr>
              <a:t>over IPv6 tunnels (RFC 2473)</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IPv6 </a:t>
            </a:r>
            <a:r>
              <a:rPr lang="en-US" sz="2400" dirty="0">
                <a:latin typeface="Times New Roman" panose="02020603050405020304" pitchFamily="18" charset="0"/>
                <a:cs typeface="Times New Roman" panose="02020603050405020304" pitchFamily="18" charset="0"/>
              </a:rPr>
              <a:t>over UDP/IPv4 tunnels for built-in traversal of </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network </a:t>
            </a:r>
            <a:r>
              <a:rPr lang="en-US" sz="2400" dirty="0">
                <a:latin typeface="Times New Roman" panose="02020603050405020304" pitchFamily="18" charset="0"/>
                <a:cs typeface="Times New Roman" panose="02020603050405020304" pitchFamily="18" charset="0"/>
              </a:rPr>
              <a:t>address translators (NAT)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IP address assignment for both tunnel endpoints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Domain Name System (DNS) registration of end point </a:t>
            </a:r>
            <a:r>
              <a:rPr lang="en-US" sz="2400" dirty="0" smtClean="0">
                <a:latin typeface="Times New Roman" panose="02020603050405020304" pitchFamily="18" charset="0"/>
                <a:cs typeface="Times New Roman" panose="02020603050405020304" pitchFamily="18" charset="0"/>
              </a:rPr>
              <a:t>addresses</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Tunnel </a:t>
            </a:r>
            <a:r>
              <a:rPr lang="en-US" sz="2400" dirty="0">
                <a:latin typeface="Times New Roman" panose="02020603050405020304" pitchFamily="18" charset="0"/>
                <a:cs typeface="Times New Roman" panose="02020603050405020304" pitchFamily="18" charset="0"/>
              </a:rPr>
              <a:t>keep-alive mechanism as needed</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IPv6 address prefix assignment for routers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Routing protocols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6248400"/>
          </a:xfrm>
        </p:spPr>
        <p:txBody>
          <a:bodyPr>
            <a:normAutofit fontScale="70000" lnSpcReduction="20000"/>
          </a:bodyPr>
          <a:lstStyle/>
          <a:p>
            <a:pPr marL="0" indent="0" algn="just">
              <a:buNone/>
            </a:pPr>
            <a:r>
              <a:rPr lang="en-US" sz="3400" dirty="0" smtClean="0">
                <a:latin typeface="Times New Roman" panose="02020603050405020304" pitchFamily="18" charset="0"/>
                <a:cs typeface="Times New Roman" panose="02020603050405020304" pitchFamily="18" charset="0"/>
              </a:rPr>
              <a:t>Application of TSP</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TSP can be used in many security related application </a:t>
            </a:r>
            <a:r>
              <a:rPr lang="en-US" sz="3400" dirty="0" smtClean="0">
                <a:latin typeface="Times New Roman" panose="02020603050405020304" pitchFamily="18" charset="0"/>
                <a:cs typeface="Times New Roman" panose="02020603050405020304" pitchFamily="18" charset="0"/>
              </a:rPr>
              <a:t>areas</a:t>
            </a:r>
            <a:endParaRPr lang="en-US" sz="3400" dirty="0" smtClean="0">
              <a:latin typeface="Times New Roman" panose="02020603050405020304" pitchFamily="18" charset="0"/>
              <a:cs typeface="Times New Roman" panose="02020603050405020304" pitchFamily="18" charset="0"/>
            </a:endParaRPr>
          </a:p>
          <a:p>
            <a:pPr algn="just"/>
            <a:r>
              <a:rPr lang="en-US" sz="3400" dirty="0" smtClean="0">
                <a:latin typeface="Times New Roman" panose="02020603050405020304" pitchFamily="18" charset="0"/>
                <a:cs typeface="Times New Roman" panose="02020603050405020304" pitchFamily="18" charset="0"/>
              </a:rPr>
              <a:t> General WWW Security Mechanism</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1. IP </a:t>
            </a:r>
            <a:r>
              <a:rPr lang="en-US" sz="3400" dirty="0" err="1" smtClean="0">
                <a:latin typeface="Times New Roman" panose="02020603050405020304" pitchFamily="18" charset="0"/>
                <a:cs typeface="Times New Roman" panose="02020603050405020304" pitchFamily="18" charset="0"/>
              </a:rPr>
              <a:t>Adress</a:t>
            </a:r>
            <a:r>
              <a:rPr lang="en-US" sz="3400" dirty="0" smtClean="0">
                <a:latin typeface="Times New Roman" panose="02020603050405020304" pitchFamily="18" charset="0"/>
                <a:cs typeface="Times New Roman" panose="02020603050405020304" pitchFamily="18" charset="0"/>
              </a:rPr>
              <a:t> Authentication</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2. Basic Authentication</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3. install NCSA Server</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4.  install CERN Server</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5. Message Digest Authentication</a:t>
            </a:r>
            <a:endParaRPr lang="en-US" sz="3400" dirty="0" smtClean="0">
              <a:latin typeface="Times New Roman" panose="02020603050405020304" pitchFamily="18" charset="0"/>
              <a:cs typeface="Times New Roman" panose="02020603050405020304" pitchFamily="18" charset="0"/>
            </a:endParaRPr>
          </a:p>
          <a:p>
            <a:pPr algn="just"/>
            <a:r>
              <a:rPr lang="en-US" sz="3400" dirty="0" smtClean="0">
                <a:latin typeface="Times New Roman" panose="02020603050405020304" pitchFamily="18" charset="0"/>
                <a:cs typeface="Times New Roman" panose="02020603050405020304" pitchFamily="18" charset="0"/>
              </a:rPr>
              <a:t>PGP / PEM mail</a:t>
            </a:r>
            <a:endParaRPr lang="en-US" sz="3400" dirty="0" smtClean="0">
              <a:latin typeface="Times New Roman" panose="02020603050405020304" pitchFamily="18" charset="0"/>
              <a:cs typeface="Times New Roman" panose="02020603050405020304" pitchFamily="18" charset="0"/>
            </a:endParaRPr>
          </a:p>
          <a:p>
            <a:pPr algn="just"/>
            <a:r>
              <a:rPr lang="en-US" sz="3400" dirty="0" smtClean="0">
                <a:latin typeface="Times New Roman" panose="02020603050405020304" pitchFamily="18" charset="0"/>
                <a:cs typeface="Times New Roman" panose="02020603050405020304" pitchFamily="18" charset="0"/>
              </a:rPr>
              <a:t>S-HTTP (Secure-HTTP)</a:t>
            </a:r>
            <a:endParaRPr lang="en-US" sz="3400" dirty="0" smtClean="0">
              <a:latin typeface="Times New Roman" panose="02020603050405020304" pitchFamily="18" charset="0"/>
              <a:cs typeface="Times New Roman" panose="02020603050405020304" pitchFamily="18" charset="0"/>
            </a:endParaRPr>
          </a:p>
          <a:p>
            <a:pPr algn="just"/>
            <a:r>
              <a:rPr lang="en-US" sz="3400" dirty="0" smtClean="0">
                <a:latin typeface="Times New Roman" panose="02020603050405020304" pitchFamily="18" charset="0"/>
                <a:cs typeface="Times New Roman" panose="02020603050405020304" pitchFamily="18" charset="0"/>
              </a:rPr>
              <a:t> SSL / </a:t>
            </a:r>
            <a:r>
              <a:rPr lang="en-US" sz="3400" dirty="0" err="1" smtClean="0">
                <a:latin typeface="Times New Roman" panose="02020603050405020304" pitchFamily="18" charset="0"/>
                <a:cs typeface="Times New Roman" panose="02020603050405020304" pitchFamily="18" charset="0"/>
              </a:rPr>
              <a:t>SSLeay</a:t>
            </a:r>
            <a:r>
              <a:rPr lang="en-US" sz="3400" dirty="0" smtClean="0">
                <a:latin typeface="Times New Roman" panose="02020603050405020304" pitchFamily="18" charset="0"/>
                <a:cs typeface="Times New Roman" panose="02020603050405020304" pitchFamily="18" charset="0"/>
              </a:rPr>
              <a:t>: Transport Layer Security</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1. secure channel</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2.any TCP-based protocol: HTTP, NNTP, telnet, ftp, </a:t>
            </a:r>
            <a:r>
              <a:rPr lang="en-US" sz="3400" dirty="0" err="1" smtClean="0">
                <a:latin typeface="Times New Roman" panose="02020603050405020304" pitchFamily="18" charset="0"/>
                <a:cs typeface="Times New Roman" panose="02020603050405020304" pitchFamily="18" charset="0"/>
              </a:rPr>
              <a:t>etc</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3.optional public key server / client authentication ( by using</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RSA, DSS, X509 )</a:t>
            </a:r>
            <a:endParaRPr lang="en-US" sz="3400" dirty="0" smtClean="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4.hash</a:t>
            </a:r>
            <a:r>
              <a:rPr lang="en-US" sz="3400" dirty="0">
                <a:latin typeface="Times New Roman" panose="02020603050405020304" pitchFamily="18" charset="0"/>
                <a:cs typeface="Times New Roman" panose="02020603050405020304" pitchFamily="18" charset="0"/>
              </a:rPr>
              <a:t>: combined MD5 &amp; SHA</a:t>
            </a:r>
            <a:endParaRPr lang="en-US" sz="3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944562"/>
          </a:xfrm>
        </p:spPr>
        <p:txBody>
          <a:bodyPr/>
          <a:lstStyle/>
          <a:p>
            <a:r>
              <a:rPr lang="en-US" dirty="0" smtClean="0">
                <a:latin typeface="Times New Roman" panose="02020603050405020304" pitchFamily="18" charset="0"/>
                <a:cs typeface="Times New Roman" panose="02020603050405020304" pitchFamily="18" charset="0"/>
              </a:rPr>
              <a:t>SET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486400"/>
          </a:xfrm>
        </p:spPr>
        <p:txBody>
          <a:bodyPr>
            <a:normAutofit/>
          </a:bodyPr>
          <a:lstStyle/>
          <a:p>
            <a:pPr algn="just"/>
            <a:r>
              <a:rPr lang="en-US" sz="2400" b="1" dirty="0" smtClean="0">
                <a:latin typeface="Times New Roman" panose="02020603050405020304" pitchFamily="18" charset="0"/>
                <a:cs typeface="Times New Roman" panose="02020603050405020304" pitchFamily="18" charset="0"/>
              </a:rPr>
              <a:t>Secure Electronic Transaction or </a:t>
            </a:r>
            <a:r>
              <a:rPr lang="en-US" sz="2400" b="1" dirty="0">
                <a:latin typeface="Times New Roman" panose="02020603050405020304" pitchFamily="18" charset="0"/>
                <a:cs typeface="Times New Roman" panose="02020603050405020304" pitchFamily="18" charset="0"/>
              </a:rPr>
              <a:t>SET</a:t>
            </a:r>
            <a:r>
              <a:rPr lang="en-US" sz="2400" dirty="0">
                <a:latin typeface="Times New Roman" panose="02020603050405020304" pitchFamily="18" charset="0"/>
                <a:cs typeface="Times New Roman" panose="02020603050405020304" pitchFamily="18" charset="0"/>
              </a:rPr>
              <a:t> is a system which ensures security and integrity of electronic transactions done using credit cards in a scenario. SET is not some system that enables payment but it is a security protocol applied on those payments. It uses different encryption and hashing techniques to secure payments over internet done through credit cards. SET protocol was supported in development by major organizations like Visa, </a:t>
            </a:r>
            <a:r>
              <a:rPr lang="en-US" sz="2400" dirty="0" err="1">
                <a:latin typeface="Times New Roman" panose="02020603050405020304" pitchFamily="18" charset="0"/>
                <a:cs typeface="Times New Roman" panose="02020603050405020304" pitchFamily="18" charset="0"/>
              </a:rPr>
              <a:t>Mastercard</a:t>
            </a:r>
            <a:r>
              <a:rPr lang="en-US" sz="2400" dirty="0">
                <a:latin typeface="Times New Roman" panose="02020603050405020304" pitchFamily="18" charset="0"/>
                <a:cs typeface="Times New Roman" panose="02020603050405020304" pitchFamily="18" charset="0"/>
              </a:rPr>
              <a:t>, Microsoft which provided its Secure Transaction Technology (STT) and </a:t>
            </a:r>
            <a:r>
              <a:rPr lang="en-US" sz="2400" dirty="0" err="1">
                <a:latin typeface="Times New Roman" panose="02020603050405020304" pitchFamily="18" charset="0"/>
                <a:cs typeface="Times New Roman" panose="02020603050405020304" pitchFamily="18" charset="0"/>
              </a:rPr>
              <a:t>NetScape</a:t>
            </a:r>
            <a:r>
              <a:rPr lang="en-US" sz="2400" dirty="0">
                <a:latin typeface="Times New Roman" panose="02020603050405020304" pitchFamily="18" charset="0"/>
                <a:cs typeface="Times New Roman" panose="02020603050405020304" pitchFamily="18" charset="0"/>
              </a:rPr>
              <a:t> which provided technology of Secure Socket Layer (</a:t>
            </a:r>
            <a:r>
              <a:rPr lang="en-US" sz="2400" dirty="0" smtClean="0">
                <a:latin typeface="Times New Roman" panose="02020603050405020304" pitchFamily="18" charset="0"/>
                <a:cs typeface="Times New Roman" panose="02020603050405020304" pitchFamily="18" charset="0"/>
              </a:rPr>
              <a:t>SSL).</a:t>
            </a:r>
            <a:endParaRPr lang="en-US" sz="2400" dirty="0" smtClean="0">
              <a:latin typeface="Times New Roman" panose="02020603050405020304" pitchFamily="18" charset="0"/>
              <a:cs typeface="Times New Roman" panose="02020603050405020304" pitchFamily="18" charset="0"/>
            </a:endParaRPr>
          </a:p>
          <a:p>
            <a:pPr algn="just"/>
            <a:endParaRPr lang="en-US" sz="10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Before discussing SET further, let’s see a general scenario of electronic transaction, which includes client, payment gateway, client financial institution, merchant and merchant financial institution.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671512" y="838200"/>
            <a:ext cx="7862888" cy="5215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marL="0" indent="0" algn="just">
              <a:buNone/>
            </a:pPr>
            <a:r>
              <a:rPr lang="en-US" sz="2600" dirty="0" smtClean="0">
                <a:latin typeface="Times New Roman" panose="02020603050405020304" pitchFamily="18" charset="0"/>
                <a:cs typeface="Times New Roman" panose="02020603050405020304" pitchFamily="18" charset="0"/>
              </a:rPr>
              <a:t>Requirements in SET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SET protocol has some requirements to meet, some of the important requirements are :</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It has to provide mutual authentication i.e., customer (or cardholder) authentication by confirming if the customer is intended user or not and merchant authentication.</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It has to keep the PI (Payment Information) and OI (Order Information) confidential by appropriate encryptions.</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It has to be resistive against message modifications i.e., no changes should be allowed in the content being transmitted.</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SET also needs to provide interoperability and make use of best security mechanisms.</a:t>
            </a:r>
            <a:endParaRPr lang="en-US" sz="2600" dirty="0">
              <a:latin typeface="Times New Roman" panose="02020603050405020304" pitchFamily="18" charset="0"/>
              <a:cs typeface="Times New Roman" panose="02020603050405020304" pitchFamily="18" charset="0"/>
            </a:endParaRPr>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1143000"/>
          </a:xfrm>
        </p:spPr>
        <p:txBody>
          <a:bodyPr/>
          <a:lstStyle/>
          <a:p>
            <a:r>
              <a:rPr lang="en-US" b="1" dirty="0" smtClean="0">
                <a:latin typeface="Times New Roman" panose="02020603050405020304" pitchFamily="18" charset="0"/>
                <a:cs typeface="Times New Roman" panose="02020603050405020304" pitchFamily="18" charset="0"/>
              </a:rPr>
              <a:t>UNIT-IV</a:t>
            </a:r>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Participants in SET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the general scenario of online transaction, SET includes similar participants: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Cardholder – customer</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Issuer – customer financial institution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Merchant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Acquirer – Merchant financial</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Certificate authority – Authority which follows certain standards and issues certificates(like X.509V3) to all other participants</a:t>
            </a:r>
            <a:r>
              <a:rPr lang="en-US" dirty="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p:cNvPicPr/>
          <p:nvPr/>
        </p:nvPicPr>
        <p:blipFill>
          <a:blip r:embed="rId1"/>
        </p:blipFill>
        <p:spPr>
          <a:xfrm>
            <a:off x="225425" y="274955"/>
            <a:ext cx="8634730" cy="63671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fontScale="70000" lnSpcReduction="20000"/>
          </a:bodyPr>
          <a:lstStyle/>
          <a:p>
            <a:pPr marL="0" indent="0">
              <a:buNone/>
            </a:pPr>
            <a:r>
              <a:rPr lang="en-US" sz="3400" dirty="0">
                <a:latin typeface="Times New Roman" panose="02020603050405020304" pitchFamily="18" charset="0"/>
                <a:cs typeface="Times New Roman" panose="02020603050405020304" pitchFamily="18" charset="0"/>
              </a:rPr>
              <a:t>SET</a:t>
            </a:r>
            <a:r>
              <a:rPr lang="en-US" sz="3400" dirty="0"/>
              <a:t> </a:t>
            </a:r>
            <a:r>
              <a:rPr lang="en-US" sz="3400" dirty="0">
                <a:latin typeface="Times New Roman" panose="02020603050405020304" pitchFamily="18" charset="0"/>
                <a:cs typeface="Times New Roman" panose="02020603050405020304" pitchFamily="18" charset="0"/>
              </a:rPr>
              <a:t>functionalities :</a:t>
            </a:r>
            <a:endParaRPr lang="en-US" sz="34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Provide Authentication</a:t>
            </a:r>
            <a:endParaRPr lang="en-US" sz="3400" dirty="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1. Merchant Authentication </a:t>
            </a:r>
            <a:r>
              <a:rPr lang="en-US" sz="3400" dirty="0">
                <a:latin typeface="Times New Roman" panose="02020603050405020304" pitchFamily="18" charset="0"/>
                <a:cs typeface="Times New Roman" panose="02020603050405020304" pitchFamily="18" charset="0"/>
              </a:rPr>
              <a:t>– To prevent theft, SET allows </a:t>
            </a:r>
            <a:r>
              <a:rPr lang="en-US" sz="3400" dirty="0" smtClean="0">
                <a:latin typeface="Times New Roman" panose="02020603050405020304" pitchFamily="18" charset="0"/>
                <a:cs typeface="Times New Roman" panose="02020603050405020304" pitchFamily="18" charset="0"/>
              </a:rPr>
              <a:t>  customers </a:t>
            </a:r>
            <a:r>
              <a:rPr lang="en-US" sz="3400" dirty="0">
                <a:latin typeface="Times New Roman" panose="02020603050405020304" pitchFamily="18" charset="0"/>
                <a:cs typeface="Times New Roman" panose="02020603050405020304" pitchFamily="18" charset="0"/>
              </a:rPr>
              <a:t>to check previous relationships between merchant and financial institution. Standard X.509V3 certificates are used for this verification.</a:t>
            </a:r>
            <a:endParaRPr lang="en-US" sz="3400" dirty="0">
              <a:latin typeface="Times New Roman" panose="02020603050405020304" pitchFamily="18" charset="0"/>
              <a:cs typeface="Times New Roman" panose="02020603050405020304" pitchFamily="18" charset="0"/>
            </a:endParaRPr>
          </a:p>
          <a:p>
            <a:pPr marL="0" indent="0" algn="just">
              <a:buNone/>
            </a:pPr>
            <a:r>
              <a:rPr lang="en-US" sz="3400" dirty="0" smtClean="0">
                <a:latin typeface="Times New Roman" panose="02020603050405020304" pitchFamily="18" charset="0"/>
                <a:cs typeface="Times New Roman" panose="02020603050405020304" pitchFamily="18" charset="0"/>
              </a:rPr>
              <a:t>     2. Customer </a:t>
            </a:r>
            <a:r>
              <a:rPr lang="en-US" sz="3400" dirty="0">
                <a:latin typeface="Times New Roman" panose="02020603050405020304" pitchFamily="18" charset="0"/>
                <a:cs typeface="Times New Roman" panose="02020603050405020304" pitchFamily="18" charset="0"/>
              </a:rPr>
              <a:t>/ Cardholder Authentication – SET checks if use of credit card is done by an authorized user or not using X.509V3 certificates.</a:t>
            </a:r>
            <a:endParaRPr lang="en-US" sz="34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Provide Message Confidentiality : Confidentiality refers to preventing unintended people from reading the message being transferred. SET implements confidentiality by using encryption techniques. Traditionally DES is used for encryption purpose.</a:t>
            </a:r>
            <a:endParaRPr lang="en-US" sz="34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Provide Message Integrity : SET doesn’t allow message modification with the help of signatures. Messages are protected against unauthorized modification using RSA digital signatures with SHA-1 and some using HMAC with SHA-1,</a:t>
            </a:r>
            <a:endParaRPr lang="en-US" sz="3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Dual Signature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dual signature is a concept introduced with SET, which aims at connecting two information pieces meant for two different receivers :</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Order Information (OI) for merchant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Payment Information (PI) for </a:t>
            </a:r>
            <a:r>
              <a:rPr lang="en-US" sz="2400" dirty="0" smtClean="0">
                <a:latin typeface="Times New Roman" panose="02020603050405020304" pitchFamily="18" charset="0"/>
                <a:cs typeface="Times New Roman" panose="02020603050405020304" pitchFamily="18" charset="0"/>
              </a:rPr>
              <a:t>bank</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You might think sending them separately is an easy and more secure way, but sending them in a connected form resolves any future dispute possible. Here is the generation of dual signature:</a:t>
            </a:r>
            <a:endParaRPr lang="en-US"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4400" y="4191000"/>
            <a:ext cx="6858000" cy="234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anose="02020603050405020304" pitchFamily="18" charset="0"/>
                <a:cs typeface="Times New Roman" panose="02020603050405020304" pitchFamily="18" charset="0"/>
              </a:rPr>
              <a:t>SSL versus SET</a:t>
            </a:r>
            <a:endParaRPr lang="en-US"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457200" y="1066800"/>
            <a:ext cx="8153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403648" y="609600"/>
            <a:ext cx="6408712" cy="49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838200" y="533400"/>
            <a:ext cx="754379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Times New Roman" panose="02020603050405020304" pitchFamily="18" charset="0"/>
                <a:cs typeface="Times New Roman" panose="02020603050405020304" pitchFamily="18" charset="0"/>
              </a:rPr>
              <a:t>3D Secure Protocol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lgn="just"/>
            <a:r>
              <a:rPr lang="en-US" sz="2400" dirty="0">
                <a:latin typeface="Times New Roman" panose="02020603050405020304" pitchFamily="18" charset="0"/>
                <a:cs typeface="Times New Roman" panose="02020603050405020304" pitchFamily="18" charset="0"/>
              </a:rPr>
              <a:t>3-D Secure is an XML-based protocol designed to be an additional security layer for online credit and debit card transactions. It was originally developed by </a:t>
            </a:r>
            <a:r>
              <a:rPr lang="en-US" sz="2400" dirty="0" err="1">
                <a:latin typeface="Times New Roman" panose="02020603050405020304" pitchFamily="18" charset="0"/>
                <a:cs typeface="Times New Roman" panose="02020603050405020304" pitchFamily="18" charset="0"/>
              </a:rPr>
              <a:t>Arcot</a:t>
            </a:r>
            <a:r>
              <a:rPr lang="en-US" sz="2400" dirty="0">
                <a:latin typeface="Times New Roman" panose="02020603050405020304" pitchFamily="18" charset="0"/>
                <a:cs typeface="Times New Roman" panose="02020603050405020304" pitchFamily="18" charset="0"/>
              </a:rPr>
              <a:t> Systems (now CA Technologies) and first </a:t>
            </a:r>
            <a:r>
              <a:rPr lang="en-US" sz="2400" dirty="0" smtClean="0">
                <a:latin typeface="Times New Roman" panose="02020603050405020304" pitchFamily="18" charset="0"/>
                <a:cs typeface="Times New Roman" panose="02020603050405020304" pitchFamily="18" charset="0"/>
              </a:rPr>
              <a:t>deployed by </a:t>
            </a:r>
            <a:r>
              <a:rPr lang="en-US" sz="2400" dirty="0">
                <a:latin typeface="Times New Roman" panose="02020603050405020304" pitchFamily="18" charset="0"/>
                <a:cs typeface="Times New Roman" panose="02020603050405020304" pitchFamily="18" charset="0"/>
              </a:rPr>
              <a:t>Visa with the intention of improving the security of Internet payments, and is offered to customers under the Verified by Visa/Visa Secure brands. Services based on the protocol have also been adopted by </a:t>
            </a:r>
            <a:r>
              <a:rPr lang="en-US" sz="2400" dirty="0" err="1">
                <a:latin typeface="Times New Roman" panose="02020603050405020304" pitchFamily="18" charset="0"/>
                <a:cs typeface="Times New Roman" panose="02020603050405020304" pitchFamily="18" charset="0"/>
              </a:rPr>
              <a:t>Mastercard</a:t>
            </a:r>
            <a:r>
              <a:rPr lang="en-US" sz="2400" dirty="0">
                <a:latin typeface="Times New Roman" panose="02020603050405020304" pitchFamily="18" charset="0"/>
                <a:cs typeface="Times New Roman" panose="02020603050405020304" pitchFamily="18" charset="0"/>
              </a:rPr>
              <a:t> as </a:t>
            </a:r>
            <a:r>
              <a:rPr lang="en-US" sz="2400" dirty="0" err="1">
                <a:latin typeface="Times New Roman" panose="02020603050405020304" pitchFamily="18" charset="0"/>
                <a:cs typeface="Times New Roman" panose="02020603050405020304" pitchFamily="18" charset="0"/>
              </a:rPr>
              <a:t>SecureCode</a:t>
            </a:r>
            <a:r>
              <a:rPr lang="en-US" sz="2400" dirty="0">
                <a:latin typeface="Times New Roman" panose="02020603050405020304" pitchFamily="18" charset="0"/>
                <a:cs typeface="Times New Roman" panose="02020603050405020304" pitchFamily="18" charset="0"/>
              </a:rPr>
              <a:t>, Discover as </a:t>
            </a:r>
            <a:r>
              <a:rPr lang="en-US" sz="2400" dirty="0" err="1" smtClean="0">
                <a:latin typeface="Times New Roman" panose="02020603050405020304" pitchFamily="18" charset="0"/>
                <a:cs typeface="Times New Roman" panose="02020603050405020304" pitchFamily="18" charset="0"/>
              </a:rPr>
              <a:t>ProtectBuy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by JCB International as J/Secure. American Express added 3-D Secure in selected markets on November 8, 2010 as American Express </a:t>
            </a:r>
            <a:r>
              <a:rPr lang="en-US" sz="2400" dirty="0" err="1">
                <a:latin typeface="Times New Roman" panose="02020603050405020304" pitchFamily="18" charset="0"/>
                <a:cs typeface="Times New Roman" panose="02020603050405020304" pitchFamily="18" charset="0"/>
              </a:rPr>
              <a:t>SafeKey</a:t>
            </a:r>
            <a:r>
              <a:rPr lang="en-US" sz="2400" dirty="0">
                <a:latin typeface="Times New Roman" panose="02020603050405020304" pitchFamily="18" charset="0"/>
                <a:cs typeface="Times New Roman" panose="02020603050405020304" pitchFamily="18" charset="0"/>
              </a:rPr>
              <a:t>, and continues to launch additional markets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382000" cy="6019800"/>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The basic concept of the protocol is to tie the financial authorization process with online authentication. This additional security authentication is based on a three-domain model (hence the 3-D in the name itself). The three domains are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Acquirer domain (the bank and the merchant to which the money is being paid).</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Issuer domain (the bank which issued the card being used).</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Interoperability domain (the infrastructure provided by the card scheme, credit, debit, prepaid or other types of a payment card, to support the 3-D Secure protocol). It includes the Internet, merchant plug-in, access control server, and other software providers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protocol uses XML messages sent over SSL connections with client authentication[6] (this ensures the authenticity of both peers, the server and the client, using digital certificates).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92763"/>
          </a:xfrm>
        </p:spPr>
        <p:txBody>
          <a:bodyPr>
            <a:noAutofit/>
          </a:bodyPr>
          <a:lstStyle/>
          <a:p>
            <a:r>
              <a:rPr lang="en-US" sz="2400" dirty="0">
                <a:latin typeface="Times New Roman" panose="02020603050405020304" pitchFamily="18" charset="0"/>
                <a:cs typeface="Times New Roman" panose="02020603050405020304" pitchFamily="18" charset="0"/>
              </a:rPr>
              <a:t>ACS providers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the 3-D Secure protocol, the ACS (access control server) is on the issuer side (banks). Currently, most banks outsource ACS to a third party. Commonly, the buyer's web browser shows the domain name of the ACS provider, rather than the bank's domain name; however, this is not required by the protocol. Dependent on the ACS provider, it is possible to specify a bank-owned domain name for use by the ACS.</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05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MPI providers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Each 3-D Secure version 1 transaction involves two Internet request/response pairs: </a:t>
            </a:r>
            <a:r>
              <a:rPr lang="en-US" sz="2400" dirty="0" err="1">
                <a:latin typeface="Times New Roman" panose="02020603050405020304" pitchFamily="18" charset="0"/>
                <a:cs typeface="Times New Roman" panose="02020603050405020304" pitchFamily="18" charset="0"/>
              </a:rPr>
              <a:t>VEReq</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VERes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PAReq</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PARes</a:t>
            </a:r>
            <a:r>
              <a:rPr lang="en-US" sz="2400" dirty="0">
                <a:latin typeface="Times New Roman" panose="02020603050405020304" pitchFamily="18" charset="0"/>
                <a:cs typeface="Times New Roman" panose="02020603050405020304" pitchFamily="18" charset="0"/>
              </a:rPr>
              <a:t>.[7] Visa and </a:t>
            </a:r>
            <a:r>
              <a:rPr lang="en-US" sz="2400" dirty="0" err="1">
                <a:latin typeface="Times New Roman" panose="02020603050405020304" pitchFamily="18" charset="0"/>
                <a:cs typeface="Times New Roman" panose="02020603050405020304" pitchFamily="18" charset="0"/>
              </a:rPr>
              <a:t>Mastercard</a:t>
            </a:r>
            <a:r>
              <a:rPr lang="en-US" sz="2400" dirty="0">
                <a:latin typeface="Times New Roman" panose="02020603050405020304" pitchFamily="18" charset="0"/>
                <a:cs typeface="Times New Roman" panose="02020603050405020304" pitchFamily="18" charset="0"/>
              </a:rPr>
              <a:t> do not permit merchants to send requests directly to their servers. Merchants must instead use MPI (merchant plug-in) providers.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r>
              <a:rPr lang="en-US" b="1" dirty="0" smtClean="0">
                <a:latin typeface="Times New Roman" panose="02020603050405020304" pitchFamily="18" charset="0"/>
                <a:cs typeface="Times New Roman" panose="02020603050405020304" pitchFamily="18" charset="0"/>
              </a:rPr>
              <a:t>Internet Security Protocols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135563"/>
          </a:xfrm>
        </p:spPr>
        <p:txBody>
          <a:bodyPr>
            <a:noAutofit/>
          </a:bodyPr>
          <a:lstStyle/>
          <a:p>
            <a:pPr marL="0" indent="0" algn="ctr">
              <a:buNone/>
            </a:pPr>
            <a:r>
              <a:rPr lang="en-US" sz="3600" dirty="0" smtClean="0">
                <a:latin typeface="Times New Roman" panose="02020603050405020304" pitchFamily="18" charset="0"/>
                <a:cs typeface="Times New Roman" panose="02020603050405020304" pitchFamily="18" charset="0"/>
              </a:rPr>
              <a:t>Basic Concepts</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Internet security refers to securing communication over the internet. It includes specific security protocols such as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Internet </a:t>
            </a:r>
            <a:r>
              <a:rPr lang="en-US" sz="2400" dirty="0">
                <a:latin typeface="Times New Roman" panose="02020603050405020304" pitchFamily="18" charset="0"/>
                <a:cs typeface="Times New Roman" panose="02020603050405020304" pitchFamily="18" charset="0"/>
              </a:rPr>
              <a:t>Security Protocol (</a:t>
            </a:r>
            <a:r>
              <a:rPr lang="en-US" sz="2400" dirty="0" err="1">
                <a:latin typeface="Times New Roman" panose="02020603050405020304" pitchFamily="18" charset="0"/>
                <a:cs typeface="Times New Roman" panose="02020603050405020304" pitchFamily="18" charset="0"/>
              </a:rPr>
              <a:t>IPSec</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Secure </a:t>
            </a:r>
            <a:r>
              <a:rPr lang="en-US" sz="2400" dirty="0">
                <a:latin typeface="Times New Roman" panose="02020603050405020304" pitchFamily="18" charset="0"/>
                <a:cs typeface="Times New Roman" panose="02020603050405020304" pitchFamily="18" charset="0"/>
              </a:rPr>
              <a:t>Socket Layer (SSL</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Internet Security Protocol (</a:t>
            </a:r>
            <a:r>
              <a:rPr lang="en-US" sz="2400" dirty="0" err="1">
                <a:latin typeface="Times New Roman" panose="02020603050405020304" pitchFamily="18" charset="0"/>
                <a:cs typeface="Times New Roman" panose="02020603050405020304" pitchFamily="18" charset="0"/>
              </a:rPr>
              <a:t>IPSec</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It consists of a set of protocols designed by Internet Engineering Task Force (IETF). It provides security at network level and helps to create authenticated and confidential packets for IP layer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Secure Socket Layer (SSL)</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It is a security protocol developed by Netscape Communications Corporation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provides security at transport layer. It addresses the following security issues</a:t>
            </a:r>
            <a:r>
              <a:rPr lang="en-US" sz="2400" dirty="0" smtClean="0">
                <a:latin typeface="Times New Roman" panose="02020603050405020304" pitchFamily="18" charset="0"/>
                <a:cs typeface="Times New Roman" panose="02020603050405020304" pitchFamily="18" charset="0"/>
              </a:rPr>
              <a:t>: Privacy, Integrity, Authentication</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smtClean="0">
                <a:latin typeface="Times New Roman" panose="02020603050405020304" pitchFamily="18" charset="0"/>
                <a:cs typeface="Times New Roman" panose="02020603050405020304" pitchFamily="18" charset="0"/>
              </a:rPr>
              <a:t>Electronic money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4830763"/>
          </a:xfrm>
        </p:spPr>
        <p:txBody>
          <a:bodyPr>
            <a:normAutofit/>
          </a:bodyPr>
          <a:lstStyle/>
          <a:p>
            <a:pPr algn="just"/>
            <a:r>
              <a:rPr lang="en-US" sz="2400" dirty="0">
                <a:latin typeface="Times New Roman" panose="02020603050405020304" pitchFamily="18" charset="0"/>
                <a:cs typeface="Times New Roman" panose="02020603050405020304" pitchFamily="18" charset="0"/>
              </a:rPr>
              <a:t>Electronic money is referred to as the form of currency that is electronically stored in devices, such as the banking computer systems. Unlike the </a:t>
            </a:r>
            <a:r>
              <a:rPr lang="en-US" sz="2400" dirty="0" err="1">
                <a:latin typeface="Times New Roman" panose="02020603050405020304" pitchFamily="18" charset="0"/>
                <a:cs typeface="Times New Roman" panose="02020603050405020304" pitchFamily="18" charset="0"/>
              </a:rPr>
              <a:t>decentralised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cryptocurrency</a:t>
            </a:r>
            <a:r>
              <a:rPr lang="en-US" sz="2400" dirty="0">
                <a:latin typeface="Times New Roman" panose="02020603050405020304" pitchFamily="18" charset="0"/>
                <a:cs typeface="Times New Roman" panose="02020603050405020304" pitchFamily="18" charset="0"/>
              </a:rPr>
              <a:t>, electronic money is backed by a fiat currency; meaning they are regulated by a central authority</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Electronic </a:t>
            </a:r>
            <a:r>
              <a:rPr lang="en-US" sz="2400" dirty="0">
                <a:latin typeface="Times New Roman" panose="02020603050405020304" pitchFamily="18" charset="0"/>
                <a:cs typeface="Times New Roman" panose="02020603050405020304" pitchFamily="18" charset="0"/>
              </a:rPr>
              <a:t>money </a:t>
            </a:r>
            <a:r>
              <a:rPr lang="en-US" sz="2400" dirty="0" err="1">
                <a:latin typeface="Times New Roman" panose="02020603050405020304" pitchFamily="18" charset="0"/>
                <a:cs typeface="Times New Roman" panose="02020603050405020304" pitchFamily="18" charset="0"/>
              </a:rPr>
              <a:t>a.k.a</a:t>
            </a:r>
            <a:r>
              <a:rPr lang="en-US" sz="2400" dirty="0">
                <a:latin typeface="Times New Roman" panose="02020603050405020304" pitchFamily="18" charset="0"/>
                <a:cs typeface="Times New Roman" panose="02020603050405020304" pitchFamily="18" charset="0"/>
              </a:rPr>
              <a:t> e-money can be transferred through smart cards (credit or debit cards), smartphones, and computer systems, among others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order to facilitate transactions from bank accounts, financial firms and banks sign deals with e-money networking processors to give customers access to smart cards with which electronic transactions will be possible.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marL="0" indent="0">
              <a:buNone/>
            </a:pPr>
            <a:r>
              <a:rPr lang="en-US" sz="2200" b="1" dirty="0">
                <a:latin typeface="Times New Roman" panose="02020603050405020304" pitchFamily="18" charset="0"/>
                <a:cs typeface="Times New Roman" panose="02020603050405020304" pitchFamily="18" charset="0"/>
              </a:rPr>
              <a:t>Types of electronic </a:t>
            </a:r>
            <a:r>
              <a:rPr lang="en-US" sz="2200" b="1" dirty="0" smtClean="0">
                <a:latin typeface="Times New Roman" panose="02020603050405020304" pitchFamily="18" charset="0"/>
                <a:cs typeface="Times New Roman" panose="02020603050405020304" pitchFamily="18" charset="0"/>
              </a:rPr>
              <a:t>money</a:t>
            </a:r>
            <a:endParaRPr lang="en-US" sz="2200" b="1" dirty="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E-money is usually issued by an institution upon receipt of funds and </a:t>
            </a:r>
            <a:r>
              <a:rPr lang="en-US" sz="2200" dirty="0">
                <a:latin typeface="Times New Roman" panose="02020603050405020304" pitchFamily="18" charset="0"/>
                <a:cs typeface="Times New Roman" panose="02020603050405020304" pitchFamily="18" charset="0"/>
              </a:rPr>
              <a:t>is given a value in a national currency like Rupee. Basically, money is of three types with the first two being the most important. The first category is stored value cards that contain prepaid money. Smart cards, prepaid cards and cards used in bus like </a:t>
            </a:r>
            <a:r>
              <a:rPr lang="en-US" sz="2200" dirty="0" err="1">
                <a:latin typeface="Times New Roman" panose="02020603050405020304" pitchFamily="18" charset="0"/>
                <a:cs typeface="Times New Roman" panose="02020603050405020304" pitchFamily="18" charset="0"/>
              </a:rPr>
              <a:t>Mybus</a:t>
            </a:r>
            <a:r>
              <a:rPr lang="en-US" sz="2200" dirty="0">
                <a:latin typeface="Times New Roman" panose="02020603050405020304" pitchFamily="18" charset="0"/>
                <a:cs typeface="Times New Roman" panose="02020603050405020304" pitchFamily="18" charset="0"/>
              </a:rPr>
              <a:t> card, are examples of this prepaid payment cards. Second is the software based electronic money where money is kept online in servers. Here, account balances are kept at online service providers such as </a:t>
            </a:r>
            <a:r>
              <a:rPr lang="en-US" sz="2200" dirty="0" err="1">
                <a:latin typeface="Times New Roman" panose="02020603050405020304" pitchFamily="18" charset="0"/>
                <a:cs typeface="Times New Roman" panose="02020603050405020304" pitchFamily="18" charset="0"/>
              </a:rPr>
              <a:t>Paytm</a:t>
            </a:r>
            <a:r>
              <a:rPr lang="en-US"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Another type of e-money is virtual currencies without an issuer and that not denominated in national currencies. But there are several conditions that makes virtual currencies to be counted as electronic money. The ECB itself gives three areas of electronic money</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Empirically, the stored value cards like smart cards are used for standard retail payment transactions. On the other hand, the software based online payments supported by software based mobile wallets and digital wallets.</a:t>
            </a:r>
            <a:endParaRPr lang="en-US" sz="2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latin typeface="Times New Roman" panose="02020603050405020304" pitchFamily="18" charset="0"/>
                <a:cs typeface="Times New Roman" panose="02020603050405020304" pitchFamily="18" charset="0"/>
              </a:rPr>
              <a:t>Email Security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135563"/>
          </a:xfrm>
        </p:spPr>
        <p:txBody>
          <a:bodyPr>
            <a:normAutofit/>
          </a:bodyPr>
          <a:lstStyle/>
          <a:p>
            <a:pPr marL="0" indent="0" algn="ctr">
              <a:buNone/>
            </a:pPr>
            <a:r>
              <a:rPr lang="en-US" sz="3600" dirty="0" smtClean="0">
                <a:latin typeface="Times New Roman" panose="02020603050405020304" pitchFamily="18" charset="0"/>
                <a:cs typeface="Times New Roman" panose="02020603050405020304" pitchFamily="18" charset="0"/>
              </a:rPr>
              <a:t>PGP</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PGP (Pretty Good Privacy), </a:t>
            </a:r>
            <a:r>
              <a:rPr lang="en-US" sz="2400" dirty="0">
                <a:latin typeface="Times New Roman" panose="02020603050405020304" pitchFamily="18" charset="0"/>
                <a:cs typeface="Times New Roman" panose="02020603050405020304" pitchFamily="18" charset="0"/>
              </a:rPr>
              <a:t>is a popular program that is used to provide confidentiality and authentication services for electronic mail and file storage. It was designed by Phil Zimmermann way back in 1991. He designed it in such a way, that the best cryptographic algorithms such as RSA, </a:t>
            </a:r>
            <a:r>
              <a:rPr lang="en-US" sz="2400" dirty="0" err="1">
                <a:latin typeface="Times New Roman" panose="02020603050405020304" pitchFamily="18" charset="0"/>
                <a:cs typeface="Times New Roman" panose="02020603050405020304" pitchFamily="18" charset="0"/>
              </a:rPr>
              <a:t>Diffie</a:t>
            </a:r>
            <a:r>
              <a:rPr lang="en-US" sz="2400" dirty="0">
                <a:latin typeface="Times New Roman" panose="02020603050405020304" pitchFamily="18" charset="0"/>
                <a:cs typeface="Times New Roman" panose="02020603050405020304" pitchFamily="18" charset="0"/>
              </a:rPr>
              <a:t>-Hellman key exchange, DSS are used for the public-key encryption (or) asymmetric encryption; CAST-128, 3DES, IDEA are used for symmetric encryption and SHA-1 is used for hashing purposes. PGP software is an open source one and is not dependent on either of the OS (Operating System) or the processor. The application is based on a few commands which are very easy to use.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6172200"/>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following are the services offered by PGP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1. Authentication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2. Confidentiality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3. Compression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4. Email Compatibility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5. Segmentation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1. Authentication: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Authentication basically means something that is used to validate something as true or real. To login into some sites sometimes we give our account name and password, that is an authentication verification procedure.</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5800" y="5029200"/>
            <a:ext cx="7848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3246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2. Confidentiality:</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Sometimes we see some packages </a:t>
            </a:r>
            <a:r>
              <a:rPr lang="en-US" sz="2400" dirty="0" err="1">
                <a:latin typeface="Times New Roman" panose="02020603050405020304" pitchFamily="18" charset="0"/>
                <a:cs typeface="Times New Roman" panose="02020603050405020304" pitchFamily="18" charset="0"/>
              </a:rPr>
              <a:t>labelled</a:t>
            </a:r>
            <a:r>
              <a:rPr lang="en-US" sz="2400" dirty="0">
                <a:latin typeface="Times New Roman" panose="02020603050405020304" pitchFamily="18" charset="0"/>
                <a:cs typeface="Times New Roman" panose="02020603050405020304" pitchFamily="18" charset="0"/>
              </a:rPr>
              <a:t> as ‘Confidential’, which means that those packages are not meant for all the people and only selected persons can see them. The same applies to the email confidentiality as well. Here, in the email service, only the sender and the receiver should be able to read the message, that means the contents have to be kept secret from every other person, except for those two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PGP provides that Confidentiality service in the following manner:</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1000" y="4038600"/>
            <a:ext cx="8229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1272" cy="5592763"/>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message is first compressed and a 128 bit session key (Ks), generated by the PGP, is used to encrypt the message through symmetric encryption. Then, the session key (Ks) itself gets encrypted through public key encryption (EP) using receiver’s public key(</a:t>
            </a:r>
            <a:r>
              <a:rPr lang="en-US" sz="2400" dirty="0" err="1">
                <a:latin typeface="Times New Roman" panose="02020603050405020304" pitchFamily="18" charset="0"/>
                <a:cs typeface="Times New Roman" panose="02020603050405020304" pitchFamily="18" charset="0"/>
              </a:rPr>
              <a:t>KUb</a:t>
            </a:r>
            <a:r>
              <a:rPr lang="en-US" sz="2400" dirty="0">
                <a:latin typeface="Times New Roman" panose="02020603050405020304" pitchFamily="18" charset="0"/>
                <a:cs typeface="Times New Roman" panose="02020603050405020304" pitchFamily="18" charset="0"/>
              </a:rPr>
              <a:t>) . Both the encrypted entities are now concatenated and sent to the receiver</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105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Practically</a:t>
            </a:r>
            <a:r>
              <a:rPr lang="en-US" sz="2400" dirty="0">
                <a:latin typeface="Times New Roman" panose="02020603050405020304" pitchFamily="18" charset="0"/>
                <a:cs typeface="Times New Roman" panose="02020603050405020304" pitchFamily="18" charset="0"/>
              </a:rPr>
              <a:t>, both the Authentication and Confidentiality services are provided in parallel as follows </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4800" y="3733800"/>
            <a:ext cx="8610600"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5821363"/>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Note:</a:t>
            </a:r>
            <a:endParaRPr lang="en-US" sz="24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M – Message</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H – Hash Function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Ks – A random Session Key created for Symmetric Encryption purpose</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DP – Public-Key Decryption Algorithm</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EP – Public-Key Encryption Algorithm</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DC – Asymmetric Encryption Algorithm</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EC – Symmetric Encryption Algorithm</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KPb</a:t>
            </a:r>
            <a:r>
              <a:rPr lang="en-US" sz="2200" dirty="0">
                <a:latin typeface="Times New Roman" panose="02020603050405020304" pitchFamily="18" charset="0"/>
                <a:cs typeface="Times New Roman" panose="02020603050405020304" pitchFamily="18" charset="0"/>
              </a:rPr>
              <a:t> – A private key of user B used in Public-key encryption process</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KPa</a:t>
            </a:r>
            <a:r>
              <a:rPr lang="en-US" sz="2200" dirty="0">
                <a:latin typeface="Times New Roman" panose="02020603050405020304" pitchFamily="18" charset="0"/>
                <a:cs typeface="Times New Roman" panose="02020603050405020304" pitchFamily="18" charset="0"/>
              </a:rPr>
              <a:t> – A private key of user A used in Public-key encryption process</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PUa</a:t>
            </a:r>
            <a:r>
              <a:rPr lang="en-US" sz="2200" dirty="0">
                <a:latin typeface="Times New Roman" panose="02020603050405020304" pitchFamily="18" charset="0"/>
                <a:cs typeface="Times New Roman" panose="02020603050405020304" pitchFamily="18" charset="0"/>
              </a:rPr>
              <a:t> – A private key of user A used in Public-key encryption process</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KUb</a:t>
            </a:r>
            <a:r>
              <a:rPr lang="en-US" sz="2200" dirty="0">
                <a:latin typeface="Times New Roman" panose="02020603050405020304" pitchFamily="18" charset="0"/>
                <a:cs typeface="Times New Roman" panose="02020603050405020304" pitchFamily="18" charset="0"/>
              </a:rPr>
              <a:t> – A private key of user B used in Public-key encryption process</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 Concatenation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Z – Compression Function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Z-1 – Decompression Function</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3. Compression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As a default, PGP compresses the message after applying the signature but </a:t>
            </a:r>
            <a:r>
              <a:rPr lang="en-US" sz="2400" dirty="0" smtClean="0">
                <a:latin typeface="Times New Roman" panose="02020603050405020304" pitchFamily="18" charset="0"/>
                <a:cs typeface="Times New Roman" panose="02020603050405020304" pitchFamily="18" charset="0"/>
              </a:rPr>
              <a:t>before encryption</a:t>
            </a:r>
            <a:r>
              <a:rPr lang="en-US" sz="2400" dirty="0">
                <a:latin typeface="Times New Roman" panose="02020603050405020304" pitchFamily="18" charset="0"/>
                <a:cs typeface="Times New Roman" panose="02020603050405020304" pitchFamily="18" charset="0"/>
              </a:rPr>
              <a:t>. This has the benefit of saving space both for e-mail transmission and </a:t>
            </a:r>
            <a:r>
              <a:rPr lang="en-US" sz="2400" dirty="0" smtClean="0">
                <a:latin typeface="Times New Roman" panose="02020603050405020304" pitchFamily="18" charset="0"/>
                <a:cs typeface="Times New Roman" panose="02020603050405020304" pitchFamily="18" charset="0"/>
              </a:rPr>
              <a:t>for file </a:t>
            </a:r>
            <a:r>
              <a:rPr lang="en-US" sz="2400" dirty="0">
                <a:latin typeface="Times New Roman" panose="02020603050405020304" pitchFamily="18" charset="0"/>
                <a:cs typeface="Times New Roman" panose="02020603050405020304" pitchFamily="18" charset="0"/>
              </a:rPr>
              <a:t>storage.</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placement of the compression algorithm, indicated by Z for compression and Z−</a:t>
            </a:r>
            <a:r>
              <a:rPr lang="en-US" sz="2400" dirty="0" smtClean="0">
                <a:latin typeface="Times New Roman" panose="02020603050405020304" pitchFamily="18" charset="0"/>
                <a:cs typeface="Times New Roman" panose="02020603050405020304" pitchFamily="18" charset="0"/>
              </a:rPr>
              <a:t>1 for decompression.</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4. E-mail compatibility</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Many electronic mail systems only permit the use of blocks consisting of ASCII text. When PGP is used, at least part of the block to be transmitted is encrypted. This basically produces a sequence of arbitrary binary words which some mail systems won’t accept. To accommodate this restriction PGP uses and algorithm known as radix64 which maps 6 bits of a binary data into and 8 bit ASCII character. </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Segmentation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E-mail facilities are often restricted to a maximum message length. For example, </a:t>
            </a:r>
            <a:r>
              <a:rPr lang="en-US" sz="2400" dirty="0" smtClean="0">
                <a:latin typeface="Times New Roman" panose="02020603050405020304" pitchFamily="18" charset="0"/>
                <a:cs typeface="Times New Roman" panose="02020603050405020304" pitchFamily="18" charset="0"/>
              </a:rPr>
              <a:t>many of </a:t>
            </a:r>
            <a:r>
              <a:rPr lang="en-US" sz="2400" dirty="0">
                <a:latin typeface="Times New Roman" panose="02020603050405020304" pitchFamily="18" charset="0"/>
                <a:cs typeface="Times New Roman" panose="02020603050405020304" pitchFamily="18" charset="0"/>
              </a:rPr>
              <a:t>the facilities accessible throughout the Internet impose a maximum length of </a:t>
            </a:r>
            <a:r>
              <a:rPr lang="en-US" sz="2400" dirty="0" smtClean="0">
                <a:latin typeface="Times New Roman" panose="02020603050405020304" pitchFamily="18" charset="0"/>
                <a:cs typeface="Times New Roman" panose="02020603050405020304" pitchFamily="18" charset="0"/>
              </a:rPr>
              <a:t>50,000 octets</a:t>
            </a:r>
            <a:r>
              <a:rPr lang="en-US" sz="2400" dirty="0">
                <a:latin typeface="Times New Roman" panose="02020603050405020304" pitchFamily="18" charset="0"/>
                <a:cs typeface="Times New Roman" panose="02020603050405020304" pitchFamily="18" charset="0"/>
              </a:rPr>
              <a:t>. Any message longer than that must be broken up into smaller segments, </a:t>
            </a:r>
            <a:r>
              <a:rPr lang="en-US" sz="2400" dirty="0" smtClean="0">
                <a:latin typeface="Times New Roman" panose="02020603050405020304" pitchFamily="18" charset="0"/>
                <a:cs typeface="Times New Roman" panose="02020603050405020304" pitchFamily="18" charset="0"/>
              </a:rPr>
              <a:t>each of </a:t>
            </a:r>
            <a:r>
              <a:rPr lang="en-US" sz="2400" dirty="0">
                <a:latin typeface="Times New Roman" panose="02020603050405020304" pitchFamily="18" charset="0"/>
                <a:cs typeface="Times New Roman" panose="02020603050405020304" pitchFamily="18" charset="0"/>
              </a:rPr>
              <a:t>which is mailed </a:t>
            </a:r>
            <a:r>
              <a:rPr lang="en-US" sz="2400" dirty="0" smtClean="0">
                <a:latin typeface="Times New Roman" panose="02020603050405020304" pitchFamily="18" charset="0"/>
                <a:cs typeface="Times New Roman" panose="02020603050405020304" pitchFamily="18" charset="0"/>
              </a:rPr>
              <a:t>separately.</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0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Cryptographic Keys and Key Rings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PGP </a:t>
            </a:r>
            <a:r>
              <a:rPr lang="en-US" sz="2400" dirty="0">
                <a:latin typeface="Times New Roman" panose="02020603050405020304" pitchFamily="18" charset="0"/>
                <a:cs typeface="Times New Roman" panose="02020603050405020304" pitchFamily="18" charset="0"/>
              </a:rPr>
              <a:t>makes use of four types of keys: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One-time session symmetric keys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Public keys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Private keys</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Passphrase based symmetric keys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     Figure: </a:t>
            </a:r>
            <a:r>
              <a:rPr lang="en-US" sz="2400" dirty="0">
                <a:latin typeface="Times New Roman" panose="02020603050405020304" pitchFamily="18" charset="0"/>
                <a:cs typeface="Times New Roman" panose="02020603050405020304" pitchFamily="18" charset="0"/>
              </a:rPr>
              <a:t>General format of PGP message (from A to B).</a:t>
            </a: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8200" y="838200"/>
            <a:ext cx="7391400" cy="599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dirty="0" smtClean="0">
                <a:latin typeface="Times New Roman" panose="02020603050405020304" pitchFamily="18" charset="0"/>
                <a:cs typeface="Times New Roman" panose="02020603050405020304" pitchFamily="18" charset="0"/>
              </a:rPr>
              <a:t>SSL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143000"/>
            <a:ext cx="8229600" cy="5077691"/>
          </a:xfrm>
        </p:spPr>
        <p:txBody>
          <a:bodyPr>
            <a:normAutofit fontScale="92500" lnSpcReduction="20000"/>
          </a:bodyPr>
          <a:lstStyle/>
          <a:p>
            <a:pPr algn="just"/>
            <a:r>
              <a:rPr lang="en-US" sz="2600" b="1" dirty="0">
                <a:latin typeface="Times New Roman" panose="02020603050405020304" pitchFamily="18" charset="0"/>
                <a:cs typeface="Times New Roman" panose="02020603050405020304" pitchFamily="18" charset="0"/>
              </a:rPr>
              <a:t>Secure Sockets Layer (SSL) </a:t>
            </a:r>
            <a:r>
              <a:rPr lang="en-US" sz="2600" dirty="0">
                <a:latin typeface="Times New Roman" panose="02020603050405020304" pitchFamily="18" charset="0"/>
                <a:cs typeface="Times New Roman" panose="02020603050405020304" pitchFamily="18" charset="0"/>
              </a:rPr>
              <a:t>was the most widely deployed cryptographic protocol to provide security over internet communications before it was preceded by TLS (Transport Layer Security) in 1999. ... SSL provides a secure channel between two machines or devices operating over the internet or an internal network</a:t>
            </a:r>
            <a:r>
              <a:rPr lang="en-US"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SSL provide </a:t>
            </a:r>
            <a:r>
              <a:rPr lang="en-US" sz="2600" dirty="0">
                <a:latin typeface="Times New Roman" panose="02020603050405020304" pitchFamily="18" charset="0"/>
                <a:cs typeface="Times New Roman" panose="02020603050405020304" pitchFamily="18" charset="0"/>
              </a:rPr>
              <a:t>security to the data that is transferred between web browser and server. SSL encrypt the link between a web server and a browser which ensures that all data passed between them remain private and free from attack</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Secure Socket Layer Protocols:</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         1. SSL </a:t>
            </a:r>
            <a:r>
              <a:rPr lang="en-US" sz="2600" dirty="0">
                <a:latin typeface="Times New Roman" panose="02020603050405020304" pitchFamily="18" charset="0"/>
                <a:cs typeface="Times New Roman" panose="02020603050405020304" pitchFamily="18" charset="0"/>
              </a:rPr>
              <a:t>record protocol</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         2. Handshake </a:t>
            </a:r>
            <a:r>
              <a:rPr lang="en-US" sz="2600" dirty="0">
                <a:latin typeface="Times New Roman" panose="02020603050405020304" pitchFamily="18" charset="0"/>
                <a:cs typeface="Times New Roman" panose="02020603050405020304" pitchFamily="18" charset="0"/>
              </a:rPr>
              <a:t>protocol</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         3. Change-cipher </a:t>
            </a:r>
            <a:r>
              <a:rPr lang="en-US" sz="2600" dirty="0">
                <a:latin typeface="Times New Roman" panose="02020603050405020304" pitchFamily="18" charset="0"/>
                <a:cs typeface="Times New Roman" panose="02020603050405020304" pitchFamily="18" charset="0"/>
              </a:rPr>
              <a:t>spec protocol</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         4. Alert </a:t>
            </a:r>
            <a:r>
              <a:rPr lang="en-US" sz="2600" dirty="0">
                <a:latin typeface="Times New Roman" panose="02020603050405020304" pitchFamily="18" charset="0"/>
                <a:cs typeface="Times New Roman" panose="02020603050405020304" pitchFamily="18" charset="0"/>
              </a:rPr>
              <a:t>protocol</a:t>
            </a:r>
            <a:endParaRPr lang="en-US" sz="26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S/MIME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990600"/>
            <a:ext cx="8077200" cy="5410200"/>
          </a:xfrm>
        </p:spPr>
        <p:txBody>
          <a:bodyPr>
            <a:normAutofit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S/MIME (Secure/Multipurpose Internet Mail Extensions) </a:t>
            </a:r>
            <a:r>
              <a:rPr lang="en-US" sz="2400" dirty="0">
                <a:latin typeface="Times New Roman" panose="02020603050405020304" pitchFamily="18" charset="0"/>
                <a:cs typeface="Times New Roman" panose="02020603050405020304" pitchFamily="18" charset="0"/>
              </a:rPr>
              <a:t>is a standard for public key encryption and signing of MIME data. S/MIME is on an IETF standards track and defined in a number of documents, most importantly RFC 3369, 3370, 3850 and 3851. It was originally developed by RSA Data Security and the original specification used the IETF MIME </a:t>
            </a:r>
            <a:r>
              <a:rPr lang="en-US" sz="2400" dirty="0" smtClean="0">
                <a:latin typeface="Times New Roman" panose="02020603050405020304" pitchFamily="18" charset="0"/>
                <a:cs typeface="Times New Roman" panose="02020603050405020304" pitchFamily="18" charset="0"/>
              </a:rPr>
              <a:t>specification </a:t>
            </a:r>
            <a:r>
              <a:rPr lang="en-US" sz="2400" dirty="0">
                <a:latin typeface="Times New Roman" panose="02020603050405020304" pitchFamily="18" charset="0"/>
                <a:cs typeface="Times New Roman" panose="02020603050405020304" pitchFamily="18" charset="0"/>
              </a:rPr>
              <a:t>with the de facto industry standard PKCS#7 secure message format</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endParaRPr lang="en-US" sz="11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S/MIME provides the following cryptographic security services for electronic messaging applications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Authentication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Message integrity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Non-repudiation of origin (using digital signatures)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Privacy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Data security (using encryption)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55000" lnSpcReduction="20000"/>
          </a:bodyPr>
          <a:lstStyle/>
          <a:p>
            <a:pPr marL="0" indent="0">
              <a:buNone/>
            </a:pPr>
            <a:r>
              <a:rPr lang="en-US" sz="3800" dirty="0">
                <a:latin typeface="Times New Roman" panose="02020603050405020304" pitchFamily="18" charset="0"/>
                <a:cs typeface="Times New Roman" panose="02020603050405020304" pitchFamily="18" charset="0"/>
              </a:rPr>
              <a:t>S/MIME </a:t>
            </a:r>
            <a:r>
              <a:rPr lang="en-US" sz="3800" dirty="0" smtClean="0">
                <a:latin typeface="Times New Roman" panose="02020603050405020304" pitchFamily="18" charset="0"/>
                <a:cs typeface="Times New Roman" panose="02020603050405020304" pitchFamily="18" charset="0"/>
              </a:rPr>
              <a:t>Functionality</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In terms of general functionality, S/MIME is very similar to PGP. Both offer the ability to sign and/or encrypt messages. In this subsection, we briefly summarize S/MIME capability. We then look in more detail at this capability by examining message formats and message preparation.</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smtClean="0">
                <a:latin typeface="Times New Roman" panose="02020603050405020304" pitchFamily="18" charset="0"/>
                <a:cs typeface="Times New Roman" panose="02020603050405020304" pitchFamily="18" charset="0"/>
              </a:rPr>
              <a:t>Functions</a:t>
            </a:r>
            <a:endParaRPr lang="en-US" sz="38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S/MIME provides the following functions</a:t>
            </a:r>
            <a:r>
              <a:rPr lang="en-US" sz="3800" dirty="0" smtClean="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smtClean="0">
                <a:latin typeface="Times New Roman" panose="02020603050405020304" pitchFamily="18" charset="0"/>
                <a:cs typeface="Times New Roman" panose="02020603050405020304" pitchFamily="18" charset="0"/>
              </a:rPr>
              <a:t>      1.  </a:t>
            </a:r>
            <a:r>
              <a:rPr lang="en-US" sz="3800" dirty="0">
                <a:latin typeface="Times New Roman" panose="02020603050405020304" pitchFamily="18" charset="0"/>
                <a:cs typeface="Times New Roman" panose="02020603050405020304" pitchFamily="18" charset="0"/>
              </a:rPr>
              <a:t>Enveloped data: This consists of encrypted content of any type and encrypted-content encryption keys for one or more recipients.  </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2. </a:t>
            </a:r>
            <a:r>
              <a:rPr lang="en-US" sz="3800" dirty="0">
                <a:latin typeface="Times New Roman" panose="02020603050405020304" pitchFamily="18" charset="0"/>
                <a:cs typeface="Times New Roman" panose="02020603050405020304" pitchFamily="18" charset="0"/>
              </a:rPr>
              <a:t>Signed data: A digital signature is formed by taking the message digest of the content to be signed and then encrypting that with the private key of the signer. The content plus signature are then encoded using base64 encoding. A signed data message can only </a:t>
            </a:r>
            <a:r>
              <a:rPr lang="en-US" sz="3800" dirty="0" smtClean="0">
                <a:latin typeface="Times New Roman" panose="02020603050405020304" pitchFamily="18" charset="0"/>
                <a:cs typeface="Times New Roman" panose="02020603050405020304" pitchFamily="18" charset="0"/>
              </a:rPr>
              <a:t>be</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 3.  </a:t>
            </a:r>
            <a:r>
              <a:rPr lang="en-US" sz="3800" dirty="0">
                <a:latin typeface="Times New Roman" panose="02020603050405020304" pitchFamily="18" charset="0"/>
                <a:cs typeface="Times New Roman" panose="02020603050405020304" pitchFamily="18" charset="0"/>
              </a:rPr>
              <a:t>viewed by a recipient with S/MIME capability.  </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smtClean="0">
                <a:latin typeface="Times New Roman" panose="02020603050405020304" pitchFamily="18" charset="0"/>
                <a:cs typeface="Times New Roman" panose="02020603050405020304" pitchFamily="18" charset="0"/>
              </a:rPr>
              <a:t>      4.  Clear-signed </a:t>
            </a:r>
            <a:r>
              <a:rPr lang="en-US" sz="3800" dirty="0">
                <a:latin typeface="Times New Roman" panose="02020603050405020304" pitchFamily="18" charset="0"/>
                <a:cs typeface="Times New Roman" panose="02020603050405020304" pitchFamily="18" charset="0"/>
              </a:rPr>
              <a:t>data: As with signed data, a digital signature of the content is formed. However, in this case, only the digital signature is encoded using base64. As a result, recipients without S/MIME capability can view the message content, although they cannot verify the signature.  </a:t>
            </a:r>
            <a:endParaRPr lang="en-US" sz="3800" dirty="0">
              <a:latin typeface="Times New Roman" panose="02020603050405020304" pitchFamily="18" charset="0"/>
              <a:cs typeface="Times New Roman" panose="02020603050405020304" pitchFamily="18" charset="0"/>
            </a:endParaRPr>
          </a:p>
          <a:p>
            <a:pPr marL="0" indent="0" algn="just">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5. </a:t>
            </a:r>
            <a:r>
              <a:rPr lang="en-US" sz="3800" dirty="0">
                <a:latin typeface="Times New Roman" panose="02020603050405020304" pitchFamily="18" charset="0"/>
                <a:cs typeface="Times New Roman" panose="02020603050405020304" pitchFamily="18" charset="0"/>
              </a:rPr>
              <a:t>Signed and enveloped data: Signed-only and encrypted-only entities may be nested, so that encrypted data may be signed and signed data or clear-signed data may be encrypted.  </a:t>
            </a:r>
            <a:endParaRPr lang="en-US" sz="3800" dirty="0">
              <a:latin typeface="Times New Roman" panose="02020603050405020304" pitchFamily="18" charset="0"/>
              <a:cs typeface="Times New Roman" panose="02020603050405020304" pitchFamily="18" charset="0"/>
            </a:endParaRPr>
          </a:p>
          <a:p>
            <a:endParaRPr lang="en-US" sz="3800" dirty="0">
              <a:latin typeface="Times New Roman" panose="02020603050405020304" pitchFamily="18" charset="0"/>
              <a:cs typeface="Times New Roman" panose="02020603050405020304" pitchFamily="18" charset="0"/>
            </a:endParaRPr>
          </a:p>
          <a:p>
            <a:endParaRPr lang="en-US" sz="3800" dirty="0">
              <a:latin typeface="Times New Roman" panose="02020603050405020304" pitchFamily="18" charset="0"/>
              <a:cs typeface="Times New Roman" panose="02020603050405020304" pitchFamily="18" charset="0"/>
            </a:endParaRPr>
          </a:p>
          <a:p>
            <a:pPr marL="0" indent="0">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lnSpcReduction="10000"/>
          </a:bodyPr>
          <a:lstStyle/>
          <a:p>
            <a:pPr marL="0" indent="0" algn="just">
              <a:buNone/>
            </a:pPr>
            <a:r>
              <a:rPr lang="en-US" dirty="0"/>
              <a:t> </a:t>
            </a:r>
            <a:r>
              <a:rPr lang="en-US" sz="2600" dirty="0">
                <a:latin typeface="Times New Roman" panose="02020603050405020304" pitchFamily="18" charset="0"/>
                <a:cs typeface="Times New Roman" panose="02020603050405020304" pitchFamily="18" charset="0"/>
              </a:rPr>
              <a:t>Cryptographic </a:t>
            </a:r>
            <a:r>
              <a:rPr lang="en-US" sz="2600" dirty="0" smtClean="0">
                <a:latin typeface="Times New Roman" panose="02020603050405020304" pitchFamily="18" charset="0"/>
                <a:cs typeface="Times New Roman" panose="02020603050405020304" pitchFamily="18" charset="0"/>
              </a:rPr>
              <a:t>Algorithms</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hash functions: SHA-1 &amp; MD5</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digital signatures: DSS &amp; RSA</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session key encryption: </a:t>
            </a:r>
            <a:r>
              <a:rPr lang="en-US" sz="2600" dirty="0" err="1">
                <a:latin typeface="Times New Roman" panose="02020603050405020304" pitchFamily="18" charset="0"/>
                <a:cs typeface="Times New Roman" panose="02020603050405020304" pitchFamily="18" charset="0"/>
              </a:rPr>
              <a:t>ElGamal</a:t>
            </a:r>
            <a:r>
              <a:rPr lang="en-US" sz="2600" dirty="0">
                <a:latin typeface="Times New Roman" panose="02020603050405020304" pitchFamily="18" charset="0"/>
                <a:cs typeface="Times New Roman" panose="02020603050405020304" pitchFamily="18" charset="0"/>
              </a:rPr>
              <a:t> &amp; RSA</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message </a:t>
            </a:r>
            <a:r>
              <a:rPr lang="en-US" sz="2600" dirty="0">
                <a:latin typeface="Times New Roman" panose="02020603050405020304" pitchFamily="18" charset="0"/>
                <a:cs typeface="Times New Roman" panose="02020603050405020304" pitchFamily="18" charset="0"/>
              </a:rPr>
              <a:t>encryption: Triple-DES, RC2/40 and </a:t>
            </a:r>
            <a:r>
              <a:rPr lang="en-US" sz="2600" dirty="0" smtClean="0">
                <a:latin typeface="Times New Roman" panose="02020603050405020304" pitchFamily="18" charset="0"/>
                <a:cs typeface="Times New Roman" panose="02020603050405020304" pitchFamily="18" charset="0"/>
              </a:rPr>
              <a:t>others</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have </a:t>
            </a:r>
            <a:r>
              <a:rPr lang="en-US" sz="2600" dirty="0">
                <a:latin typeface="Times New Roman" panose="02020603050405020304" pitchFamily="18" charset="0"/>
                <a:cs typeface="Times New Roman" panose="02020603050405020304" pitchFamily="18" charset="0"/>
              </a:rPr>
              <a:t>a procedure to decide which algorithms to use</a:t>
            </a:r>
            <a:r>
              <a:rPr lang="en-US"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S/MIME uses the following terminology, taken from RFC 2119 to specify the requirement level</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b="1" dirty="0" smtClean="0">
                <a:latin typeface="Times New Roman" panose="02020603050405020304" pitchFamily="18" charset="0"/>
                <a:cs typeface="Times New Roman" panose="02020603050405020304" pitchFamily="18" charset="0"/>
              </a:rPr>
              <a:t>Must</a:t>
            </a:r>
            <a:r>
              <a:rPr lang="en-US" sz="2600" dirty="0">
                <a:latin typeface="Times New Roman" panose="02020603050405020304" pitchFamily="18" charset="0"/>
                <a:cs typeface="Times New Roman" panose="02020603050405020304" pitchFamily="18" charset="0"/>
              </a:rPr>
              <a:t>: The definition is an absolute requirement of the specification. An implementation must include this feature or function to be in conformance with the specification.  </a:t>
            </a:r>
            <a:endParaRPr lang="en-US" sz="2600" dirty="0">
              <a:latin typeface="Times New Roman" panose="02020603050405020304" pitchFamily="18" charset="0"/>
              <a:cs typeface="Times New Roman" panose="02020603050405020304" pitchFamily="18" charset="0"/>
            </a:endParaRPr>
          </a:p>
          <a:p>
            <a:pPr algn="just"/>
            <a:r>
              <a:rPr lang="en-US" sz="2600" b="1" dirty="0" smtClean="0">
                <a:latin typeface="Times New Roman" panose="02020603050405020304" pitchFamily="18" charset="0"/>
                <a:cs typeface="Times New Roman" panose="02020603050405020304" pitchFamily="18" charset="0"/>
              </a:rPr>
              <a:t>Should</a:t>
            </a:r>
            <a:r>
              <a:rPr lang="en-US" sz="2600" dirty="0">
                <a:latin typeface="Times New Roman" panose="02020603050405020304" pitchFamily="18" charset="0"/>
                <a:cs typeface="Times New Roman" panose="02020603050405020304" pitchFamily="18" charset="0"/>
              </a:rPr>
              <a:t>: There may exist valid reasons in particular circumstances to ignore this feature or function, but it is recommended that an implementation include the feature or function.</a:t>
            </a:r>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Network Security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486400"/>
          </a:xfrm>
        </p:spPr>
        <p:txBody>
          <a:bodyPr>
            <a:normAutofit fontScale="92500"/>
          </a:bodyPr>
          <a:lstStyle/>
          <a:p>
            <a:pPr marL="0" indent="0" algn="just">
              <a:buNone/>
            </a:pPr>
            <a:r>
              <a:rPr lang="en-US" sz="3500" dirty="0" smtClean="0">
                <a:latin typeface="Times New Roman" panose="02020603050405020304" pitchFamily="18" charset="0"/>
                <a:cs typeface="Times New Roman" panose="02020603050405020304" pitchFamily="18" charset="0"/>
              </a:rPr>
              <a:t>Firewalls: Firewalls Characteristics and Types of Fire walls</a:t>
            </a:r>
            <a:endParaRPr lang="en-US" sz="3500" dirty="0" smtClean="0">
              <a:latin typeface="Times New Roman" panose="02020603050405020304" pitchFamily="18" charset="0"/>
              <a:cs typeface="Times New Roman" panose="02020603050405020304" pitchFamily="18" charset="0"/>
            </a:endParaRPr>
          </a:p>
          <a:p>
            <a:pPr marL="0" indent="0" algn="just">
              <a:buNone/>
            </a:pPr>
            <a:r>
              <a:rPr lang="en-US" sz="2800" b="1" dirty="0" smtClean="0">
                <a:latin typeface="Times New Roman" panose="02020603050405020304" pitchFamily="18" charset="0"/>
                <a:cs typeface="Times New Roman" panose="02020603050405020304" pitchFamily="18" charset="0"/>
              </a:rPr>
              <a:t>Firewall</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a network security system that monitors and controls incoming and outgoing network traffic based on predetermined security rules</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firewall typically establishes a barrier between a trusted internal network and untrusted external network, such as the Internet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Firewalls are often categorized as either network firewalls or host-based firewalls. Network firewalls filter traffic between two or more networks and run on network hardware. Host-based firewalls run on host computers and control network traffic in and out of those machines.</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457200" y="838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172200"/>
          </a:xfrm>
        </p:spPr>
        <p:txBody>
          <a:bodyPr>
            <a:noAutofit/>
          </a:bodyPr>
          <a:lstStyle/>
          <a:p>
            <a:pPr marL="0" indent="0" algn="just">
              <a:buNone/>
            </a:pPr>
            <a:r>
              <a:rPr lang="en-US" sz="2400" b="1" dirty="0">
                <a:latin typeface="Times New Roman" panose="02020603050405020304" pitchFamily="18" charset="0"/>
                <a:cs typeface="Times New Roman" panose="02020603050405020304" pitchFamily="18" charset="0"/>
              </a:rPr>
              <a:t>The main characteristics of the firewall protection include the following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Different protection levels based on the location of the computer</a:t>
            </a:r>
            <a:endParaRPr lang="en-US" sz="2400" i="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When </a:t>
            </a:r>
            <a:r>
              <a:rPr lang="en-US" sz="2400" dirty="0">
                <a:latin typeface="Times New Roman" panose="02020603050405020304" pitchFamily="18" charset="0"/>
                <a:cs typeface="Times New Roman" panose="02020603050405020304" pitchFamily="18" charset="0"/>
              </a:rPr>
              <a:t>your PC connects to a network, the firewall applies a </a:t>
            </a:r>
            <a:r>
              <a:rPr lang="en-US" sz="2400" dirty="0" smtClean="0">
                <a:latin typeface="Times New Roman" panose="02020603050405020304" pitchFamily="18" charset="0"/>
                <a:cs typeface="Times New Roman" panose="02020603050405020304" pitchFamily="18" charset="0"/>
              </a:rPr>
              <a:t>  security </a:t>
            </a:r>
            <a:r>
              <a:rPr lang="en-US" sz="2400" dirty="0">
                <a:latin typeface="Times New Roman" panose="02020603050405020304" pitchFamily="18" charset="0"/>
                <a:cs typeface="Times New Roman" panose="02020603050405020304" pitchFamily="18" charset="0"/>
              </a:rPr>
              <a:t>level in accordance with the type of network. If you want to change the security level assigned initially, you can do this at any time through the firewall settings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Protection of wireless networks (Wi-Fi)</a:t>
            </a:r>
            <a:endParaRPr lang="en-US" sz="2400" i="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This </a:t>
            </a:r>
            <a:r>
              <a:rPr lang="en-US" sz="2400" dirty="0">
                <a:latin typeface="Times New Roman" panose="02020603050405020304" pitchFamily="18" charset="0"/>
                <a:cs typeface="Times New Roman" panose="02020603050405020304" pitchFamily="18" charset="0"/>
              </a:rPr>
              <a:t>blocks intrusion attempts launched through wireless networks (Wi-Fi). When an intruder attempts to access, a pop-up warning is displayed that allows you to immediately block the attack</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Access to the network and the Internet</a:t>
            </a:r>
            <a:endParaRPr lang="en-US" sz="2400" i="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specifies which programs installed on your computer can access the network or the Internet.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sz="2600" i="1" dirty="0">
                <a:latin typeface="Times New Roman" panose="02020603050405020304" pitchFamily="18" charset="0"/>
                <a:cs typeface="Times New Roman" panose="02020603050405020304" pitchFamily="18" charset="0"/>
              </a:rPr>
              <a:t>Protection against intruders</a:t>
            </a:r>
            <a:endParaRPr lang="en-US" sz="2600" i="1"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It prevents hacker attacks that try to access your computer to carry out certain actions</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i="1" dirty="0">
                <a:latin typeface="Times New Roman" panose="02020603050405020304" pitchFamily="18" charset="0"/>
                <a:cs typeface="Times New Roman" panose="02020603050405020304" pitchFamily="18" charset="0"/>
              </a:rPr>
              <a:t>Blocks</a:t>
            </a:r>
            <a:endParaRPr lang="en-US" sz="2600" i="1"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The firewall can block the access of the programs that you specify should not be able to access the local network or the Internet. It also blocks access from other computers that try to connect to programs installed on your computer.</a:t>
            </a:r>
            <a:endParaRPr lang="en-US" sz="2600" dirty="0">
              <a:latin typeface="Times New Roman" panose="02020603050405020304" pitchFamily="18" charset="0"/>
              <a:cs typeface="Times New Roman" panose="02020603050405020304" pitchFamily="18" charset="0"/>
            </a:endParaRPr>
          </a:p>
          <a:p>
            <a:pPr algn="just"/>
            <a:r>
              <a:rPr lang="en-US" sz="2600" i="1" dirty="0">
                <a:latin typeface="Times New Roman" panose="02020603050405020304" pitchFamily="18" charset="0"/>
                <a:cs typeface="Times New Roman" panose="02020603050405020304" pitchFamily="18" charset="0"/>
              </a:rPr>
              <a:t>Definition of rules</a:t>
            </a:r>
            <a:endParaRPr lang="en-US" sz="2600" i="1" dirty="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     This </a:t>
            </a:r>
            <a:r>
              <a:rPr lang="en-US" sz="2600" dirty="0">
                <a:latin typeface="Times New Roman" panose="02020603050405020304" pitchFamily="18" charset="0"/>
                <a:cs typeface="Times New Roman" panose="02020603050405020304" pitchFamily="18" charset="0"/>
              </a:rPr>
              <a:t>defines rules that you can use to specify which connections you want to allow and the ports and zones through which the connection can be established.</a:t>
            </a:r>
            <a:endParaRPr lang="en-US" sz="2600" dirty="0">
              <a:latin typeface="Times New Roman" panose="02020603050405020304" pitchFamily="18" charset="0"/>
              <a:cs typeface="Times New Roman" panose="02020603050405020304" pitchFamily="18" charset="0"/>
            </a:endParaRPr>
          </a:p>
          <a:p>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Types of Firewalls</a:t>
            </a:r>
            <a:endParaRPr lang="en-US"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five types of firewall are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Packet filtering firewall</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Circuit-level gateway</a:t>
            </a:r>
            <a:endParaRPr lang="en-US" sz="2400" dirty="0">
              <a:latin typeface="Times New Roman" panose="02020603050405020304" pitchFamily="18" charset="0"/>
              <a:cs typeface="Times New Roman" panose="02020603050405020304" pitchFamily="18" charset="0"/>
            </a:endParaRPr>
          </a:p>
          <a:p>
            <a:pPr algn="just"/>
            <a:r>
              <a:rPr lang="en-US" sz="2400" dirty="0" err="1">
                <a:latin typeface="Times New Roman" panose="02020603050405020304" pitchFamily="18" charset="0"/>
                <a:cs typeface="Times New Roman" panose="02020603050405020304" pitchFamily="18" charset="0"/>
              </a:rPr>
              <a:t>Stateful</a:t>
            </a:r>
            <a:r>
              <a:rPr lang="en-US" sz="2400" dirty="0">
                <a:latin typeface="Times New Roman" panose="02020603050405020304" pitchFamily="18" charset="0"/>
                <a:cs typeface="Times New Roman" panose="02020603050405020304" pitchFamily="18" charset="0"/>
              </a:rPr>
              <a:t> inspection firewall</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Application-level gateway (aka proxy firewall)</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Next-generation firewall (</a:t>
            </a:r>
            <a:r>
              <a:rPr lang="en-US" sz="2400" dirty="0" smtClean="0">
                <a:latin typeface="Times New Roman" panose="02020603050405020304" pitchFamily="18" charset="0"/>
                <a:cs typeface="Times New Roman" panose="02020603050405020304" pitchFamily="18" charset="0"/>
              </a:rPr>
              <a:t>NGFW)</a:t>
            </a:r>
            <a:endParaRPr lang="en-US" sz="2400" dirty="0" smtClean="0">
              <a:latin typeface="Times New Roman" panose="02020603050405020304" pitchFamily="18" charset="0"/>
              <a:cs typeface="Times New Roman" panose="02020603050405020304" pitchFamily="18" charset="0"/>
            </a:endParaRPr>
          </a:p>
          <a:p>
            <a:pPr algn="just"/>
            <a:endParaRPr lang="en-US" sz="1000" dirty="0" smtClean="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Packet filtering firewall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Packet filtering firewalls operate inline at junction points where devices such as routers and switches do their work. However, these firewalls don't route packets, but rather they compare each packet received to a set of established criteria -- such as the allowed IP addresses, packet type, port number and other aspects of the packet protocol headers.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Circuit-level gateway</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Using another relatively quick way to identify malicious content, circuit-level gateways monitor TCP handshakes and other network protocol session initiation messages across the network as they are established between the local and remote hosts to determine whether the session being initiated is legitimate -- whether the remote system is considered trusted. They don't inspect the packets themselves, however</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050" dirty="0">
              <a:latin typeface="Times New Roman" panose="02020603050405020304" pitchFamily="18" charset="0"/>
              <a:cs typeface="Times New Roman" panose="02020603050405020304" pitchFamily="18" charset="0"/>
            </a:endParaRPr>
          </a:p>
          <a:p>
            <a:pPr marL="0" indent="0" algn="just">
              <a:buNone/>
            </a:pPr>
            <a:r>
              <a:rPr lang="en-US" sz="2400" b="1" dirty="0" err="1">
                <a:latin typeface="Times New Roman" panose="02020603050405020304" pitchFamily="18" charset="0"/>
                <a:cs typeface="Times New Roman" panose="02020603050405020304" pitchFamily="18" charset="0"/>
              </a:rPr>
              <a:t>Stateful</a:t>
            </a:r>
            <a:r>
              <a:rPr lang="en-US" sz="2400" b="1" dirty="0">
                <a:latin typeface="Times New Roman" panose="02020603050405020304" pitchFamily="18" charset="0"/>
                <a:cs typeface="Times New Roman" panose="02020603050405020304" pitchFamily="18" charset="0"/>
              </a:rPr>
              <a:t> inspection firewall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State-aware devices, on the other hand, not only examine each packet, but also keep track of whether or not that packet is part of an established TCP or other network session. This offers more security than either packet filtering or circuit monitoring alone but exacts a greater toll on network performance.</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SSL </a:t>
            </a:r>
            <a:r>
              <a:rPr lang="en-US" sz="2400" dirty="0">
                <a:latin typeface="Times New Roman" panose="02020603050405020304" pitchFamily="18" charset="0"/>
                <a:cs typeface="Times New Roman" panose="02020603050405020304" pitchFamily="18" charset="0"/>
              </a:rPr>
              <a:t>Protocol Stack:</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1525" y="1524000"/>
            <a:ext cx="76009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77200" cy="55165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Application-level gateway</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This kind of device -- technically a proxy and sometimes referred to as a proxy firewall -- combines some of the attributes of packet filtering firewalls with those of circuit-level gateways. They filter packets not only according to the service for which they are intended -- as specified by the destination port -- but also by certain other characteristics, such as the HTTP request string</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Next-generation </a:t>
            </a:r>
            <a:r>
              <a:rPr lang="en-US" sz="2400" b="1" dirty="0" smtClean="0">
                <a:latin typeface="Times New Roman" panose="02020603050405020304" pitchFamily="18" charset="0"/>
                <a:cs typeface="Times New Roman" panose="02020603050405020304" pitchFamily="18" charset="0"/>
              </a:rPr>
              <a:t>firewall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typical NGFW combines packet inspection with </a:t>
            </a:r>
            <a:r>
              <a:rPr lang="en-US" sz="2400" dirty="0" err="1">
                <a:latin typeface="Times New Roman" panose="02020603050405020304" pitchFamily="18" charset="0"/>
                <a:cs typeface="Times New Roman" panose="02020603050405020304" pitchFamily="18" charset="0"/>
              </a:rPr>
              <a:t>stateful</a:t>
            </a:r>
            <a:r>
              <a:rPr lang="en-US" sz="2400" dirty="0">
                <a:latin typeface="Times New Roman" panose="02020603050405020304" pitchFamily="18" charset="0"/>
                <a:cs typeface="Times New Roman" panose="02020603050405020304" pitchFamily="18" charset="0"/>
              </a:rPr>
              <a:t> inspection and also includes some variety of deep packet inspection, as well as other network security systems, such as intrusion detection/prevention, malware filtering and antivirus.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latin typeface="Times New Roman" panose="02020603050405020304" pitchFamily="18" charset="0"/>
                <a:cs typeface="Times New Roman" panose="02020603050405020304" pitchFamily="18" charset="0"/>
              </a:rPr>
              <a:t>IP Security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5410200"/>
          </a:xfrm>
        </p:spPr>
        <p:txBody>
          <a:bodyPr>
            <a:normAutofit lnSpcReduction="10000"/>
          </a:bodyPr>
          <a:lstStyle/>
          <a:p>
            <a:pPr marL="0" indent="0" algn="just">
              <a:buNone/>
            </a:pPr>
            <a:r>
              <a:rPr lang="en-US" sz="2400" dirty="0">
                <a:latin typeface="Times New Roman" panose="02020603050405020304" pitchFamily="18" charset="0"/>
                <a:cs typeface="Times New Roman" panose="02020603050405020304" pitchFamily="18" charset="0"/>
              </a:rPr>
              <a:t>IPsec provides security mechanisms that include secure datagram authentication and encryption mechanisms within IP. When you invoke IPsec, IPsec applies the security mechanisms to IP datagrams that you have enabled in the IPsec global policy file.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100" dirty="0" smtClean="0">
              <a:latin typeface="Times New Roman" panose="02020603050405020304" pitchFamily="18" charset="0"/>
              <a:cs typeface="Times New Roman" panose="02020603050405020304" pitchFamily="18" charset="0"/>
            </a:endParaRPr>
          </a:p>
          <a:p>
            <a:pPr marL="0" indent="0" algn="just">
              <a:buNone/>
            </a:pPr>
            <a:r>
              <a:rPr lang="en-US" sz="2400" b="1" dirty="0" err="1" smtClean="0">
                <a:latin typeface="Times New Roman" panose="02020603050405020304" pitchFamily="18" charset="0"/>
                <a:cs typeface="Times New Roman" panose="02020603050405020304" pitchFamily="18" charset="0"/>
              </a:rPr>
              <a:t>IPSec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Architecture</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err="1">
                <a:latin typeface="Times New Roman" panose="02020603050405020304" pitchFamily="18" charset="0"/>
                <a:cs typeface="Times New Roman" panose="02020603050405020304" pitchFamily="18" charset="0"/>
              </a:rPr>
              <a:t>IPSec</a:t>
            </a:r>
            <a:r>
              <a:rPr lang="en-US" sz="2400" dirty="0">
                <a:latin typeface="Times New Roman" panose="02020603050405020304" pitchFamily="18" charset="0"/>
                <a:cs typeface="Times New Roman" panose="02020603050405020304" pitchFamily="18" charset="0"/>
              </a:rPr>
              <a:t> (IP Security) architecture uses two protocols to secure the traffic or data flow. These protocols are ESP (Encapsulation Security Payload) and AH (Authentication Header). </a:t>
            </a:r>
            <a:r>
              <a:rPr lang="en-US" sz="2400" dirty="0" err="1">
                <a:latin typeface="Times New Roman" panose="02020603050405020304" pitchFamily="18" charset="0"/>
                <a:cs typeface="Times New Roman" panose="02020603050405020304" pitchFamily="18" charset="0"/>
              </a:rPr>
              <a:t>IPSec</a:t>
            </a:r>
            <a:r>
              <a:rPr lang="en-US" sz="2400" dirty="0">
                <a:latin typeface="Times New Roman" panose="02020603050405020304" pitchFamily="18" charset="0"/>
                <a:cs typeface="Times New Roman" panose="02020603050405020304" pitchFamily="18" charset="0"/>
              </a:rPr>
              <a:t> Architecture include protocols, algorithms, DOI, and Key Management. All these components are very important in order to provide the three main services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Confidentiality</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Authentication</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Integirity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219200" y="1143000"/>
            <a:ext cx="6477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457200"/>
            <a:ext cx="327660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IP Security Architecture</a:t>
            </a:r>
            <a:r>
              <a:rPr lang="en-US" dirty="0"/>
              <a: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19800"/>
          </a:xfrm>
        </p:spPr>
        <p:txBody>
          <a:bodyPr>
            <a:normAutofit/>
          </a:bodyPr>
          <a:lstStyle/>
          <a:p>
            <a:pPr marL="0" indent="0">
              <a:buNone/>
            </a:pPr>
            <a:r>
              <a:rPr lang="en-US" sz="2400" b="1" i="1" dirty="0" smtClean="0">
                <a:latin typeface="Times New Roman" panose="02020603050405020304" pitchFamily="18" charset="0"/>
                <a:cs typeface="Times New Roman" panose="02020603050405020304" pitchFamily="18" charset="0"/>
              </a:rPr>
              <a:t>1. </a:t>
            </a:r>
            <a:r>
              <a:rPr lang="en-US" sz="2400" b="1" i="1" dirty="0">
                <a:latin typeface="Times New Roman" panose="02020603050405020304" pitchFamily="18" charset="0"/>
                <a:cs typeface="Times New Roman" panose="02020603050405020304" pitchFamily="18" charset="0"/>
              </a:rPr>
              <a:t>Architecture:</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Architecture or IP Security Architecture covers the general concepts, definitions, protocols, algorithms and security requirements of IP Security technology</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400" b="1" i="1" dirty="0">
                <a:latin typeface="Times New Roman" panose="02020603050405020304" pitchFamily="18" charset="0"/>
                <a:cs typeface="Times New Roman" panose="02020603050405020304" pitchFamily="18" charset="0"/>
              </a:rPr>
              <a:t>2. ESP Protocol:</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ESP(Encapsulation Security Payload) provide the confidentiality service. Encapsulation Security Payload is implemented in either two ways:</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ESP </a:t>
            </a:r>
            <a:r>
              <a:rPr lang="en-US" sz="2400" dirty="0">
                <a:latin typeface="Times New Roman" panose="02020603050405020304" pitchFamily="18" charset="0"/>
                <a:cs typeface="Times New Roman" panose="02020603050405020304" pitchFamily="18" charset="0"/>
              </a:rPr>
              <a:t>with optional Authentication.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ESP with Authentication</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endParaRPr lang="en-US" sz="1100" dirty="0" smtClean="0">
              <a:latin typeface="Times New Roman" panose="02020603050405020304" pitchFamily="18" charset="0"/>
              <a:cs typeface="Times New Roman" panose="02020603050405020304" pitchFamily="18" charset="0"/>
            </a:endParaRPr>
          </a:p>
          <a:p>
            <a:pPr marL="0" indent="0" algn="just">
              <a:buNone/>
            </a:pPr>
            <a:r>
              <a:rPr lang="en-US" sz="2400" b="1" i="1" dirty="0">
                <a:latin typeface="Times New Roman" panose="02020603050405020304" pitchFamily="18" charset="0"/>
                <a:cs typeface="Times New Roman" panose="02020603050405020304" pitchFamily="18" charset="0"/>
              </a:rPr>
              <a:t>3. Encryption algorithm:</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Encryption algorithm is the document that describes various encryption algorithm used for Encapsulation Security Payload.</a:t>
            </a:r>
            <a:endParaRPr lang="en-US" sz="24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019800"/>
          </a:xfrm>
        </p:spPr>
        <p:txBody>
          <a:bodyPr>
            <a:noAutofit/>
          </a:bodyPr>
          <a:lstStyle/>
          <a:p>
            <a:pPr marL="0" indent="0" algn="just">
              <a:buNone/>
            </a:pPr>
            <a:r>
              <a:rPr lang="en-US" sz="2400" b="1" i="1" dirty="0">
                <a:latin typeface="Times New Roman" panose="02020603050405020304" pitchFamily="18" charset="0"/>
                <a:cs typeface="Times New Roman" panose="02020603050405020304" pitchFamily="18" charset="0"/>
              </a:rPr>
              <a:t>4. AH Protocol:</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AH (Authentication Header) Protocol provides both Authentication and Integrity service. Authentication Header is implemented in one way only: Authentication along with Integrity</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b="1" i="1" dirty="0">
                <a:latin typeface="Times New Roman" panose="02020603050405020304" pitchFamily="18" charset="0"/>
                <a:cs typeface="Times New Roman" panose="02020603050405020304" pitchFamily="18" charset="0"/>
              </a:rPr>
              <a:t>5. Authentication Algorithm:</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Authentication Algorithm contains the set of the documents that describe authentication algorithm used for AH and for the authentication option of ESP</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i="1" dirty="0">
                <a:latin typeface="Times New Roman" panose="02020603050405020304" pitchFamily="18" charset="0"/>
                <a:cs typeface="Times New Roman" panose="02020603050405020304" pitchFamily="18" charset="0"/>
              </a:rPr>
              <a:t>6. DOI (Domain of Interpretation):</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DOI is the identifier which support both AH and ESP protocols. It contains values needed for documentation related to each other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i="1" dirty="0">
                <a:latin typeface="Times New Roman" panose="02020603050405020304" pitchFamily="18" charset="0"/>
                <a:cs typeface="Times New Roman" panose="02020603050405020304" pitchFamily="18" charset="0"/>
              </a:rPr>
              <a:t>7. Key Management:</a:t>
            </a:r>
            <a:endParaRPr lang="en-US" sz="2400" b="1" i="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Key Management contains the document that describes how the keys are exchanged between sender and receiver.</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anose="02020603050405020304" pitchFamily="18" charset="0"/>
                <a:cs typeface="Times New Roman" panose="02020603050405020304" pitchFamily="18" charset="0"/>
              </a:rPr>
              <a:t>Virtual Private Networks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229600" cy="5486400"/>
          </a:xfrm>
        </p:spPr>
        <p:txBody>
          <a:bodyPr>
            <a:normAutofit lnSpcReduction="10000"/>
          </a:bodyPr>
          <a:lstStyle/>
          <a:p>
            <a:pPr algn="just"/>
            <a:r>
              <a:rPr lang="en-US" sz="2400" b="1" dirty="0">
                <a:latin typeface="Times New Roman" panose="02020603050405020304" pitchFamily="18" charset="0"/>
                <a:cs typeface="Times New Roman" panose="02020603050405020304" pitchFamily="18" charset="0"/>
              </a:rPr>
              <a:t>A virtual private network (VPN) </a:t>
            </a:r>
            <a:r>
              <a:rPr lang="en-US" sz="2400" dirty="0">
                <a:latin typeface="Times New Roman" panose="02020603050405020304" pitchFamily="18" charset="0"/>
                <a:cs typeface="Times New Roman" panose="02020603050405020304" pitchFamily="18" charset="0"/>
              </a:rPr>
              <a:t>extends a private network across a public network and enables users to send and receive data across shared or public networks as if their computing devices were directly connected to the private network. Applications running across a VPN may therefore benefit from the functionality, security, and management of the private network. Encryption is a common, although not an inherent, part of a VPN connection</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 VPN is created by establishing a virtual point-to-point connection through the use of dedicated circuits or with tunneling protocols over existing networks. A VPN available from the public Internet can provide some of the benefits of a wide area network (WAN). From a user perspective, the resources available within the private network can be accessed remotely</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latin typeface="Times New Roman" panose="02020603050405020304" pitchFamily="18" charset="0"/>
                <a:cs typeface="Times New Roman" panose="02020603050405020304" pitchFamily="18" charset="0"/>
              </a:rPr>
              <a:t>Virtual Private Networks</a:t>
            </a:r>
            <a:endParaRPr lang="en-US" sz="2800" dirty="0">
              <a:latin typeface="Times New Roman" panose="02020603050405020304" pitchFamily="18" charset="0"/>
              <a:cs typeface="Times New Roman" panose="02020603050405020304" pitchFamily="18" charset="0"/>
            </a:endParaRPr>
          </a:p>
        </p:txBody>
      </p:sp>
      <p:pic>
        <p:nvPicPr>
          <p:cNvPr id="8197" name="Picture 5"/>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762000" y="990600"/>
            <a:ext cx="7696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931224" cy="55165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VPN systems may be classified by:</a:t>
            </a:r>
            <a:endParaRPr lang="en-US" sz="24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tunneling protocol used to tunnel the traffic</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tunnel's termination point location, e.g., on the customer edge or network-provider edge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type of topology of connections, such as site-to-site or network-to-network</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levels of security provided</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OSI layer they present to the connecting network, such as Layer 2 circuits or Layer 3 network connectivity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number of simultaneous connections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Security </a:t>
            </a:r>
            <a:r>
              <a:rPr lang="en-US" sz="2400" b="1" dirty="0" smtClean="0">
                <a:latin typeface="Times New Roman" panose="02020603050405020304" pitchFamily="18" charset="0"/>
                <a:cs typeface="Times New Roman" panose="02020603050405020304" pitchFamily="18" charset="0"/>
              </a:rPr>
              <a:t>mechanisms</a:t>
            </a: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sz="1000" b="1"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VPN security model provides:</a:t>
            </a:r>
            <a:endParaRPr lang="en-US" sz="2400"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confidentiality</a:t>
            </a:r>
            <a:r>
              <a:rPr lang="en-US" sz="2400" dirty="0">
                <a:latin typeface="Times New Roman" panose="02020603050405020304" pitchFamily="18" charset="0"/>
                <a:cs typeface="Times New Roman" panose="02020603050405020304" pitchFamily="18" charset="0"/>
              </a:rPr>
              <a:t> such that even if the network traffic is sniffed at the packet level (see network sniffer and deep packet inspection), an attacker would see only encrypted data</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sender </a:t>
            </a:r>
            <a:r>
              <a:rPr lang="en-US" sz="2400" b="1" dirty="0">
                <a:latin typeface="Times New Roman" panose="02020603050405020304" pitchFamily="18" charset="0"/>
                <a:cs typeface="Times New Roman" panose="02020603050405020304" pitchFamily="18" charset="0"/>
              </a:rPr>
              <a:t>authentication </a:t>
            </a:r>
            <a:r>
              <a:rPr lang="en-US" sz="2400" dirty="0">
                <a:latin typeface="Times New Roman" panose="02020603050405020304" pitchFamily="18" charset="0"/>
                <a:cs typeface="Times New Roman" panose="02020603050405020304" pitchFamily="18" charset="0"/>
              </a:rPr>
              <a:t>to prevent unauthorized users from accessing the VPN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message </a:t>
            </a:r>
            <a:r>
              <a:rPr lang="en-US" sz="2400" b="1" dirty="0">
                <a:latin typeface="Times New Roman" panose="02020603050405020304" pitchFamily="18" charset="0"/>
                <a:cs typeface="Times New Roman" panose="02020603050405020304" pitchFamily="18" charset="0"/>
              </a:rPr>
              <a:t>integrity</a:t>
            </a:r>
            <a:r>
              <a:rPr lang="en-US" sz="2400" dirty="0">
                <a:latin typeface="Times New Roman" panose="02020603050405020304" pitchFamily="18" charset="0"/>
                <a:cs typeface="Times New Roman" panose="02020603050405020304" pitchFamily="18" charset="0"/>
              </a:rPr>
              <a:t> to detect any instances of tampering with transmitted messages.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SSL Record Protocol: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SSL Record provide two services to SSL connection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Confidentiality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Message </a:t>
            </a:r>
            <a:r>
              <a:rPr lang="en-US" sz="2400" dirty="0" err="1">
                <a:latin typeface="Times New Roman" panose="02020603050405020304" pitchFamily="18" charset="0"/>
                <a:cs typeface="Times New Roman" panose="02020603050405020304" pitchFamily="18" charset="0"/>
              </a:rPr>
              <a:t>Integerity</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In SSL Record Protocol application data is divided into fragments. The fragment is compressed and then encrypted MAC (Message Authentication Code) generated by algorithms like SHA (Secure Hash Protocol) and MD5 (Message Digest) is appended. After that encryption of the data is done and in last SSL header is appended to the data.</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524000"/>
          </a:xfrm>
        </p:spPr>
        <p:txBody>
          <a:bodyPr>
            <a:normAutofit/>
          </a:bodyPr>
          <a:lstStyle/>
          <a:p>
            <a:r>
              <a:rPr lang="en-US" sz="5400" dirty="0" smtClean="0">
                <a:latin typeface="Times New Roman" panose="02020603050405020304" pitchFamily="18" charset="0"/>
                <a:cs typeface="Times New Roman" panose="02020603050405020304" pitchFamily="18" charset="0"/>
              </a:rPr>
              <a:t>THANK YOU</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824346" y="616527"/>
            <a:ext cx="7772400" cy="54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Handshake Protocol: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Handshake Protocol is used to establish sessions. This protocol allow client and server to authenticate each other by sending a series of messages to each other. Handshake protocol uses four phases to complete its cycle.</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Phase-1: In Phase-1 both Client and Server send hello-packets to each other. In this IP session, cipher suite and protocol version are exchanged for security purpose.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Phase-2: Server send his certificate and Server-key-exchange. Server end the phase-2 by sending Server-hello-end packet.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Phase-3: In this phase Client reply to the server by sending his certificate and Client-exchange-key.</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Phase-4: In Phase-4 Change-cipher suite occurred and after this Handshake Protocol ends.</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848600" cy="5592763"/>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Change-cipher Protocol:</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This protocol uses SSL record protocol. Unless Handshake Protocol is completed, the SSL record Output will be in pending state. After handshake protocol the Pending state is converted into Current state</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11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Change-cipher protocol consists of single message which is 1 byte in length and can have only one value. This protocol purpose is to cause the pending state to be copied into current state.</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33600" y="4495800"/>
            <a:ext cx="4600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27270</Words>
  <Application>WPS Presentation</Application>
  <PresentationFormat>On-screen Show (4:3)</PresentationFormat>
  <Paragraphs>397</Paragraphs>
  <Slides>60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60</vt:i4>
      </vt:variant>
    </vt:vector>
  </HeadingPairs>
  <TitlesOfParts>
    <vt:vector size="68" baseType="lpstr">
      <vt:lpstr>Arial</vt:lpstr>
      <vt:lpstr>SimSun</vt:lpstr>
      <vt:lpstr>Wingdings</vt:lpstr>
      <vt:lpstr>Times New Roman</vt:lpstr>
      <vt:lpstr>Microsoft YaHei</vt:lpstr>
      <vt:lpstr>Arial Unicode MS</vt:lpstr>
      <vt:lpstr>Calibri</vt:lpstr>
      <vt:lpstr>Office Theme</vt:lpstr>
      <vt:lpstr>DNR COLLEGE, PG COURSES BHIMAVARAM INFORMATION SECURITY AND CRYPTOGRAPHY</vt:lpstr>
      <vt:lpstr>UNIT-IV</vt:lpstr>
      <vt:lpstr>Internet Security Protocols</vt:lpstr>
      <vt:lpstr>SSL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SHTTP</vt:lpstr>
      <vt:lpstr>PowerPoint 演示文稿</vt:lpstr>
      <vt:lpstr>TSP</vt:lpstr>
      <vt:lpstr>PowerPoint 演示文稿</vt:lpstr>
      <vt:lpstr>PowerPoint 演示文稿</vt:lpstr>
      <vt:lpstr>SET</vt:lpstr>
      <vt:lpstr>PowerPoint 演示文稿</vt:lpstr>
      <vt:lpstr>PowerPoint 演示文稿</vt:lpstr>
      <vt:lpstr>PowerPoint 演示文稿</vt:lpstr>
      <vt:lpstr>PowerPoint 演示文稿</vt:lpstr>
      <vt:lpstr>PowerPoint 演示文稿</vt:lpstr>
      <vt:lpstr>PowerPoint 演示文稿</vt:lpstr>
      <vt:lpstr>SSL versus SET</vt:lpstr>
      <vt:lpstr>PowerPoint 演示文稿</vt:lpstr>
      <vt:lpstr>PowerPoint 演示文稿</vt:lpstr>
      <vt:lpstr>3D Secure Protocol</vt:lpstr>
      <vt:lpstr>PowerPoint 演示文稿</vt:lpstr>
      <vt:lpstr>PowerPoint 演示文稿</vt:lpstr>
      <vt:lpstr>Electronic money</vt:lpstr>
      <vt:lpstr>PowerPoint 演示文稿</vt:lpstr>
      <vt:lpstr>Email Security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S/MIME</vt:lpstr>
      <vt:lpstr>PowerPoint 演示文稿</vt:lpstr>
      <vt:lpstr>PowerPoint 演示文稿</vt:lpstr>
      <vt:lpstr>PowerPoint 演示文稿</vt:lpstr>
      <vt:lpstr>Network Security</vt:lpstr>
      <vt:lpstr>PowerPoint 演示文稿</vt:lpstr>
      <vt:lpstr>PowerPoint 演示文稿</vt:lpstr>
      <vt:lpstr>PowerPoint 演示文稿</vt:lpstr>
      <vt:lpstr>PowerPoint 演示文稿</vt:lpstr>
      <vt:lpstr>PowerPoint 演示文稿</vt:lpstr>
      <vt:lpstr>PowerPoint 演示文稿</vt:lpstr>
      <vt:lpstr>IP Security</vt:lpstr>
      <vt:lpstr>PowerPoint 演示文稿</vt:lpstr>
      <vt:lpstr>PowerPoint 演示文稿</vt:lpstr>
      <vt:lpstr>PowerPoint 演示文稿</vt:lpstr>
      <vt:lpstr>Virtual Private Networks</vt:lpstr>
      <vt:lpstr>Virtual Private Networks</vt:lpstr>
      <vt:lpstr>PowerPoint 演示文稿</vt:lpstr>
      <vt:lpstr>PowerPoint 演示文稿</vt:lpstr>
      <vt:lpstr>PowerPoint 演示文稿</vt:lpstr>
      <vt:lpstr>THANK YOU</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DNR COLLEGE, PG COURSES BHIMAVARAM INFORMATION SECURITY AND CRYPTOGRAPHY</dc:title>
  <dc:creator>MCA Computers</dc:creator>
  <cp:lastModifiedBy>DNR14</cp:lastModifiedBy>
  <cp:revision>3</cp:revision>
  <dcterms:created xsi:type="dcterms:W3CDTF">2020-09-19T06:15:00Z</dcterms:created>
  <dcterms:modified xsi:type="dcterms:W3CDTF">2024-06-18T09:19:20Z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A58AE1D91058456CBC5458B981779451_12</vt:lpwstr>
  </property>
  <property fmtid="{D5CDD505-2E9C-101B-9397-08002B2CF9AE}" pid="3" name="KSOProductBuildVer">
    <vt:lpwstr>1033-12.2.0.17119</vt:lpwstr>
  </property>
</Properties>
</file>