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8193819-F4A3-4658-939C-3C7D243B4FC6}" type="datetimeFigureOut">
              <a:rPr lang="en-US" smtClean="0"/>
              <a:t>6/24/2024</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3ADBF62-6633-47FF-AAD4-7D6723C7B6F4}"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93819-F4A3-4658-939C-3C7D243B4FC6}" type="datetimeFigureOut">
              <a:rPr lang="en-US" smtClean="0"/>
              <a:t>6/24/2024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ADBF62-6633-47FF-AAD4-7D6723C7B6F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8193819-F4A3-4658-939C-3C7D243B4FC6}" type="datetimeFigureOut">
              <a:rPr lang="en-US" smtClean="0"/>
              <a:t>6/24/2024</a:t>
            </a:fld>
            <a:endParaRPr lang="en-IN"/>
          </a:p>
        </p:txBody>
      </p:sp>
      <p:sp>
        <p:nvSpPr>
          <p:cNvPr id="5" name="Footer Placeholder 4"/>
          <p:cNvSpPr>
            <a:spLocks noGrp="1"/>
          </p:cNvSpPr>
          <p:nvPr>
            <p:ph type="ftr" sz="quarter" idx="11"/>
          </p:nvPr>
        </p:nvSpPr>
        <p:spPr>
          <a:xfrm>
            <a:off x="457201" y="6248207"/>
            <a:ext cx="5573483" cy="365125"/>
          </a:xfrm>
        </p:spPr>
        <p:txBody>
          <a:bodyPr/>
          <a:lstStyle/>
          <a:p>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3ADBF62-6633-47FF-AAD4-7D6723C7B6F4}"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193819-F4A3-4658-939C-3C7D243B4FC6}" type="datetimeFigureOut">
              <a:rPr lang="en-US" smtClean="0"/>
              <a:t>6/24/2024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3ADBF62-6633-47FF-AAD4-7D6723C7B6F4}" type="slidenum">
              <a:rPr lang="en-IN" smtClean="0"/>
              <a:t>‹#›</a:t>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8193819-F4A3-4658-939C-3C7D243B4FC6}" type="datetimeFigureOut">
              <a:rPr lang="en-US" smtClean="0"/>
              <a:t>6/24/2024</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3ADBF62-6633-47FF-AAD4-7D6723C7B6F4}" type="slidenum">
              <a:rPr lang="en-IN" smtClean="0"/>
              <a:t>‹#›</a:t>
            </a:fld>
            <a:endParaRPr lang="en-IN"/>
          </a:p>
        </p:txBody>
      </p:sp>
      <p:sp>
        <p:nvSpPr>
          <p:cNvPr id="14" name="Footer Placeholder 13"/>
          <p:cNvSpPr>
            <a:spLocks noGrp="1"/>
          </p:cNvSpPr>
          <p:nvPr>
            <p:ph type="ftr" sz="quarter" idx="12"/>
          </p:nvPr>
        </p:nvSpPr>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8193819-F4A3-4658-939C-3C7D243B4FC6}" type="datetimeFigureOut">
              <a:rPr lang="en-US" smtClean="0"/>
              <a:t>6/24/2024</a:t>
            </a:fld>
            <a:endParaRPr lang="en-IN"/>
          </a:p>
        </p:txBody>
      </p:sp>
      <p:sp>
        <p:nvSpPr>
          <p:cNvPr id="10" name="Slide Number Placeholder 9"/>
          <p:cNvSpPr>
            <a:spLocks noGrp="1"/>
          </p:cNvSpPr>
          <p:nvPr>
            <p:ph type="sldNum" sz="quarter" idx="16"/>
          </p:nvPr>
        </p:nvSpPr>
        <p:spPr/>
        <p:txBody>
          <a:bodyPr rtlCol="0"/>
          <a:lstStyle/>
          <a:p>
            <a:fld id="{43ADBF62-6633-47FF-AAD4-7D6723C7B6F4}" type="slidenum">
              <a:rPr lang="en-IN" smtClean="0"/>
              <a:t>‹#›</a:t>
            </a:fld>
            <a:endParaRPr lang="en-IN"/>
          </a:p>
        </p:txBody>
      </p:sp>
      <p:sp>
        <p:nvSpPr>
          <p:cNvPr id="12" name="Footer Placeholder 11"/>
          <p:cNvSpPr>
            <a:spLocks noGrp="1"/>
          </p:cNvSpPr>
          <p:nvPr>
            <p:ph type="ftr" sz="quarter" idx="17"/>
          </p:nvPr>
        </p:nvSpPr>
        <p:spPr/>
        <p:txBody>
          <a:bodyPr rtlCol="0"/>
          <a:lstStyle/>
          <a:p>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8193819-F4A3-4658-939C-3C7D243B4FC6}" type="datetimeFigureOut">
              <a:rPr lang="en-US" smtClean="0"/>
              <a:t>6/24/2024</a:t>
            </a:fld>
            <a:endParaRPr lang="en-IN"/>
          </a:p>
        </p:txBody>
      </p:sp>
      <p:sp>
        <p:nvSpPr>
          <p:cNvPr id="12" name="Slide Number Placeholder 11"/>
          <p:cNvSpPr>
            <a:spLocks noGrp="1"/>
          </p:cNvSpPr>
          <p:nvPr>
            <p:ph type="sldNum" sz="quarter" idx="16"/>
          </p:nvPr>
        </p:nvSpPr>
        <p:spPr/>
        <p:txBody>
          <a:bodyPr rtlCol="0"/>
          <a:lstStyle/>
          <a:p>
            <a:fld id="{43ADBF62-6633-47FF-AAD4-7D6723C7B6F4}" type="slidenum">
              <a:rPr lang="en-IN" smtClean="0"/>
              <a:t>‹#›</a:t>
            </a:fld>
            <a:endParaRPr lang="en-IN"/>
          </a:p>
        </p:txBody>
      </p:sp>
      <p:sp>
        <p:nvSpPr>
          <p:cNvPr id="14" name="Footer Placeholder 13"/>
          <p:cNvSpPr>
            <a:spLocks noGrp="1"/>
          </p:cNvSpPr>
          <p:nvPr>
            <p:ph type="ftr" sz="quarter" idx="17"/>
          </p:nvPr>
        </p:nvSpPr>
        <p:spPr/>
        <p:txBody>
          <a:bodyPr rtlCol="0"/>
          <a:lstStyle/>
          <a:p>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193819-F4A3-4658-939C-3C7D243B4FC6}" type="datetimeFigureOut">
              <a:rPr lang="en-US" smtClean="0"/>
              <a:t>6/24/2024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3ADBF62-6633-47FF-AAD4-7D6723C7B6F4}"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93819-F4A3-4658-939C-3C7D243B4FC6}" type="datetimeFigureOut">
              <a:rPr lang="en-US" smtClean="0"/>
              <a:t>6/24/2024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3ADBF62-6633-47FF-AAD4-7D6723C7B6F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193819-F4A3-4658-939C-3C7D243B4FC6}" type="datetimeFigureOut">
              <a:rPr lang="en-US" smtClean="0"/>
              <a:t>6/24/2024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3ADBF62-6633-47FF-AAD4-7D6723C7B6F4}" type="slidenum">
              <a:rPr lang="en-IN" smtClean="0"/>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8193819-F4A3-4658-939C-3C7D243B4FC6}" type="datetimeFigureOut">
              <a:rPr lang="en-US" smtClean="0"/>
              <a:t>6/24/2024</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3ADBF62-6633-47FF-AAD4-7D6723C7B6F4}" type="slidenum">
              <a:rPr lang="en-IN" smtClean="0"/>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8193819-F4A3-4658-939C-3C7D243B4FC6}" type="datetimeFigureOut">
              <a:rPr lang="en-US" smtClean="0"/>
              <a:t>6/24/2024</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3ADBF62-6633-47FF-AAD4-7D6723C7B6F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29604" cy="1470025"/>
          </a:xfrm>
        </p:spPr>
        <p:txBody>
          <a:bodyPr/>
          <a:lstStyle/>
          <a:p>
            <a:r>
              <a:rPr lang="en-US" dirty="0" smtClean="0"/>
              <a:t>REVEALED PREFERENCE THEORY </a:t>
            </a:r>
            <a:endParaRPr lang="en-IN" dirty="0"/>
          </a:p>
        </p:txBody>
      </p:sp>
      <p:sp>
        <p:nvSpPr>
          <p:cNvPr id="3" name="Subtitle 2"/>
          <p:cNvSpPr>
            <a:spLocks noGrp="1"/>
          </p:cNvSpPr>
          <p:nvPr>
            <p:ph type="subTitle" idx="1"/>
          </p:nvPr>
        </p:nvSpPr>
        <p:spPr>
          <a:xfrm>
            <a:off x="1371600" y="3886200"/>
            <a:ext cx="6557986" cy="2114568"/>
          </a:xfrm>
        </p:spPr>
        <p:txBody>
          <a:bodyPr>
            <a:normAutofit fontScale="92500" lnSpcReduction="10000"/>
          </a:bodyPr>
          <a:lstStyle/>
          <a:p>
            <a:r>
              <a:rPr lang="en-IN" dirty="0" smtClean="0"/>
              <a:t>PRESENTED BY :</a:t>
            </a:r>
          </a:p>
          <a:p>
            <a:r>
              <a:rPr lang="en-IN" dirty="0" smtClean="0"/>
              <a:t>A.RAMESH</a:t>
            </a:r>
          </a:p>
          <a:p>
            <a:r>
              <a:rPr lang="en-IN" dirty="0" smtClean="0"/>
              <a:t>LECTURER   </a:t>
            </a:r>
          </a:p>
          <a:p>
            <a:r>
              <a:rPr lang="en-IN" dirty="0" smtClean="0"/>
              <a:t>PG DEPARTMENT OF ECONOMICS,</a:t>
            </a:r>
          </a:p>
          <a:p>
            <a:r>
              <a:rPr lang="en-IN" dirty="0" smtClean="0"/>
              <a:t>D.N.R COLLEGE(A), BHIMAVARAM. </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The Concept of Revealed Preference:</a:t>
            </a:r>
            <a:br>
              <a:rPr lang="en-IN" b="1" dirty="0" smtClean="0"/>
            </a:br>
            <a:endParaRPr lang="en-IN" dirty="0"/>
          </a:p>
        </p:txBody>
      </p:sp>
      <p:sp>
        <p:nvSpPr>
          <p:cNvPr id="3" name="Content Placeholder 2"/>
          <p:cNvSpPr>
            <a:spLocks noGrp="1"/>
          </p:cNvSpPr>
          <p:nvPr>
            <p:ph sz="quarter" idx="1"/>
          </p:nvPr>
        </p:nvSpPr>
        <p:spPr/>
        <p:txBody>
          <a:bodyPr>
            <a:normAutofit fontScale="92500" lnSpcReduction="10000"/>
          </a:bodyPr>
          <a:lstStyle/>
          <a:p>
            <a:r>
              <a:rPr lang="en-IN" dirty="0" smtClean="0"/>
              <a:t>Prof. Samuelson has invented an alternative approach to the theory of consumer behaviour which, in principle, does not require the consumer to supply any information about himself</a:t>
            </a:r>
            <a:r>
              <a:rPr lang="en-IN" dirty="0" smtClean="0"/>
              <a:t>.</a:t>
            </a:r>
          </a:p>
          <a:p>
            <a:r>
              <a:rPr lang="en-IN" dirty="0" smtClean="0"/>
              <a:t>If his tastes do not change, this theory, known as the Revealed Preference Theory (RPT), permits us to find out all we need to know just by observing his market behaviour, by seeing what he buys at different prices, assuming that his acquisitions and buying experiences do not change his preference patterns or his purchase desire</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IN" dirty="0" smtClean="0"/>
              <a:t>Samuelson’s RPT is based on a rather simple idea. A consumer will decide to buy some particular combination of items either because he likes it more than the other combinations that are available to him or because it happens to be cheap</a:t>
            </a:r>
            <a:r>
              <a:rPr lang="en-IN" dirty="0" smtClean="0"/>
              <a:t>.</a:t>
            </a:r>
          </a:p>
          <a:p>
            <a:r>
              <a:rPr lang="en-IN" dirty="0" smtClean="0"/>
              <a:t> </a:t>
            </a:r>
            <a:r>
              <a:rPr lang="en-IN" dirty="0" smtClean="0"/>
              <a:t>Let us suppose, we observe that of two collections of goods offered for sale, the consumer chooses to buy A, but not B.</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IN" dirty="0" smtClean="0"/>
              <a:t>We are then not in a position to conclude that he prefers A to B, for it is also possible that he buys A, because A is the cheaper collection, and he actually would have been happier if he got B. But price information may be able to remove this uncertainty.</a:t>
            </a:r>
          </a:p>
          <a:p>
            <a:r>
              <a:rPr lang="en-IN" dirty="0" smtClean="0"/>
              <a:t>If their price tags tell us that A is not cheaper than B (or, B is no-more expensive than A), then there is only one plausible explanation of the consumer’s choice—he bought A because he liked it better.</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DIAGRAMME</a:t>
            </a:r>
            <a:endParaRPr lang="en-IN" dirty="0"/>
          </a:p>
        </p:txBody>
      </p:sp>
      <p:pic>
        <p:nvPicPr>
          <p:cNvPr id="4" name="Content Placeholder 3" descr="REV.jpg"/>
          <p:cNvPicPr>
            <a:picLocks noGrp="1" noChangeAspect="1"/>
          </p:cNvPicPr>
          <p:nvPr>
            <p:ph sz="quarter" idx="1"/>
          </p:nvPr>
        </p:nvPicPr>
        <p:blipFill>
          <a:blip r:embed="rId2"/>
          <a:stretch>
            <a:fillRect/>
          </a:stretch>
        </p:blipFill>
        <p:spPr>
          <a:xfrm>
            <a:off x="2000232" y="1370154"/>
            <a:ext cx="5103002" cy="4702051"/>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IN" dirty="0" smtClean="0"/>
              <a:t>More generally, if a consumer buys some collection of goods, A, rather than any of the alternative collections B, C and D and if it turns out that none of the latter collections is more expensive than A, then we say that A has been revealed preferred to the combinations B, C and D or that B, C and D have been revealed inferior to A.</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IN" dirty="0" smtClean="0"/>
              <a:t>Therefore, if the consumer buys the combination E</a:t>
            </a:r>
            <a:r>
              <a:rPr lang="en-IN" baseline="-25000" dirty="0" smtClean="0"/>
              <a:t>1</a:t>
            </a:r>
            <a:r>
              <a:rPr lang="en-IN" dirty="0" smtClean="0"/>
              <a:t> (x</a:t>
            </a:r>
            <a:r>
              <a:rPr lang="en-IN" baseline="-25000" dirty="0" smtClean="0"/>
              <a:t>1</a:t>
            </a:r>
            <a:r>
              <a:rPr lang="en-IN" dirty="0" smtClean="0"/>
              <a:t>, y</a:t>
            </a:r>
            <a:r>
              <a:rPr lang="en-IN" baseline="-25000" dirty="0" smtClean="0"/>
              <a:t>1</a:t>
            </a:r>
            <a:r>
              <a:rPr lang="en-IN" dirty="0" smtClean="0"/>
              <a:t>)of the goods X and Y and does not buy the combination E</a:t>
            </a:r>
            <a:r>
              <a:rPr lang="en-IN" baseline="-25000" dirty="0" smtClean="0"/>
              <a:t>2</a:t>
            </a:r>
            <a:r>
              <a:rPr lang="en-IN" dirty="0" smtClean="0"/>
              <a:t>(x</a:t>
            </a:r>
            <a:r>
              <a:rPr lang="en-IN" baseline="-25000" dirty="0" smtClean="0"/>
              <a:t>2</a:t>
            </a:r>
            <a:r>
              <a:rPr lang="en-IN" dirty="0" smtClean="0"/>
              <a:t>, y</a:t>
            </a:r>
            <a:r>
              <a:rPr lang="en-IN" baseline="-25000" dirty="0" smtClean="0"/>
              <a:t>2</a:t>
            </a:r>
            <a:r>
              <a:rPr lang="en-IN" dirty="0" smtClean="0"/>
              <a:t>) at the prices (p</a:t>
            </a:r>
            <a:r>
              <a:rPr lang="en-IN" baseline="30000" dirty="0" smtClean="0"/>
              <a:t>1</a:t>
            </a:r>
            <a:r>
              <a:rPr lang="en-IN" baseline="-25000" dirty="0" smtClean="0"/>
              <a:t>x</a:t>
            </a:r>
            <a:r>
              <a:rPr lang="en-IN" dirty="0" smtClean="0"/>
              <a:t>, p</a:t>
            </a:r>
            <a:r>
              <a:rPr lang="en-IN" baseline="30000" dirty="0" smtClean="0"/>
              <a:t>1</a:t>
            </a:r>
            <a:r>
              <a:rPr lang="en-IN" baseline="-25000" dirty="0" smtClean="0"/>
              <a:t>y</a:t>
            </a:r>
            <a:r>
              <a:rPr lang="en-IN" dirty="0" smtClean="0"/>
              <a:t>,) of the goods, then we would be able to say that he prefers combination E</a:t>
            </a:r>
            <a:r>
              <a:rPr lang="en-IN" baseline="-25000" dirty="0" smtClean="0"/>
              <a:t>1</a:t>
            </a:r>
            <a:r>
              <a:rPr lang="en-IN" dirty="0" smtClean="0"/>
              <a:t> to combination E</a:t>
            </a:r>
            <a:r>
              <a:rPr lang="en-IN" baseline="-25000" dirty="0" smtClean="0"/>
              <a:t>2</a:t>
            </a:r>
            <a:r>
              <a:rPr lang="en-IN" dirty="0" smtClean="0"/>
              <a:t>, if we obtain</a:t>
            </a:r>
          </a:p>
          <a:p>
            <a:r>
              <a:rPr lang="en-IN" dirty="0" smtClean="0"/>
              <a:t>he complete set of combinations of the goods X and Y to which a particular combination is revealed preferred can be found with the aid of the consumer’s price line. Let us suppose that the consumer’s budget line is L</a:t>
            </a:r>
            <a:r>
              <a:rPr lang="en-IN" baseline="-25000" dirty="0" smtClean="0"/>
              <a:t>1</a:t>
            </a:r>
            <a:r>
              <a:rPr lang="en-IN" dirty="0" smtClean="0"/>
              <a:t>M</a:t>
            </a:r>
            <a:r>
              <a:rPr lang="en-IN" baseline="-25000" dirty="0" smtClean="0"/>
              <a:t>1</a:t>
            </a:r>
            <a:r>
              <a:rPr lang="en-IN" dirty="0" smtClean="0"/>
              <a:t> in Fig. 6.104 and he is observed to purchase the combina­tion E</a:t>
            </a:r>
            <a:r>
              <a:rPr lang="en-IN" baseline="-25000" dirty="0" smtClean="0"/>
              <a:t>1</a:t>
            </a:r>
            <a:r>
              <a:rPr lang="en-IN" dirty="0" smtClean="0"/>
              <a:t> (x</a:t>
            </a:r>
            <a:r>
              <a:rPr lang="en-IN" baseline="-25000" dirty="0" smtClean="0"/>
              <a:t>1</a:t>
            </a:r>
            <a:r>
              <a:rPr lang="en-IN" dirty="0" smtClean="0"/>
              <a:t>, y</a:t>
            </a:r>
            <a:r>
              <a:rPr lang="en-IN" baseline="-25000" dirty="0" smtClean="0"/>
              <a:t>1</a:t>
            </a:r>
            <a:r>
              <a:rPr lang="en-IN" dirty="0" smtClean="0"/>
              <a:t>) that lies on this line</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IN" dirty="0" smtClean="0"/>
              <a:t>Again, since the costs of the combinations that lie above and to the right of the budget line are higher than that of E</a:t>
            </a:r>
            <a:r>
              <a:rPr lang="en-IN" baseline="-25000" dirty="0" smtClean="0"/>
              <a:t>1</a:t>
            </a:r>
            <a:r>
              <a:rPr lang="en-IN" dirty="0" smtClean="0"/>
              <a:t> we cannot say that the consumer prefers E</a:t>
            </a:r>
            <a:r>
              <a:rPr lang="en-IN" baseline="-25000" dirty="0" smtClean="0"/>
              <a:t>1</a:t>
            </a:r>
            <a:r>
              <a:rPr lang="en-IN" dirty="0" smtClean="0"/>
              <a:t> to these combinations when he is ob­served to buy E</a:t>
            </a:r>
            <a:r>
              <a:rPr lang="en-IN" baseline="-25000" dirty="0" smtClean="0"/>
              <a:t>1</a:t>
            </a:r>
            <a:r>
              <a:rPr lang="en-IN" dirty="0" smtClean="0"/>
              <a:t>, because here E</a:t>
            </a:r>
            <a:r>
              <a:rPr lang="en-IN" baseline="-25000" dirty="0" smtClean="0"/>
              <a:t>1</a:t>
            </a:r>
            <a:r>
              <a:rPr lang="en-IN" dirty="0" smtClean="0"/>
              <a:t> is the cheaper combination.</a:t>
            </a:r>
          </a:p>
          <a:p>
            <a:r>
              <a:rPr lang="en-IN" dirty="0" smtClean="0"/>
              <a:t>We have to note here the difference between “preference” and “revealed preference”. Com­bination A is </a:t>
            </a:r>
            <a:r>
              <a:rPr lang="en-IN" b="1" dirty="0" smtClean="0"/>
              <a:t>“preferred”</a:t>
            </a:r>
            <a:r>
              <a:rPr lang="en-IN" dirty="0" smtClean="0"/>
              <a:t> to B implies that the consumer ranks A ahead of B.</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The Assumptions:</a:t>
            </a:r>
            <a:br>
              <a:rPr lang="en-IN" b="1" dirty="0" smtClean="0"/>
            </a:br>
            <a:endParaRPr lang="en-IN" dirty="0"/>
          </a:p>
        </p:txBody>
      </p:sp>
      <p:sp>
        <p:nvSpPr>
          <p:cNvPr id="3" name="Content Placeholder 2"/>
          <p:cNvSpPr>
            <a:spLocks noGrp="1"/>
          </p:cNvSpPr>
          <p:nvPr>
            <p:ph sz="quarter" idx="1"/>
          </p:nvPr>
        </p:nvSpPr>
        <p:spPr/>
        <p:txBody>
          <a:bodyPr>
            <a:normAutofit fontScale="85000" lnSpcReduction="20000"/>
          </a:bodyPr>
          <a:lstStyle/>
          <a:p>
            <a:r>
              <a:rPr lang="en-IN" dirty="0" smtClean="0"/>
              <a:t>(</a:t>
            </a:r>
            <a:r>
              <a:rPr lang="en-IN" dirty="0" err="1" smtClean="0"/>
              <a:t>i</a:t>
            </a:r>
            <a:r>
              <a:rPr lang="en-IN" dirty="0" smtClean="0"/>
              <a:t>) The consumer buys and uses only two goods (X and Y). The quantities x and y of these goods are continuous variables.</a:t>
            </a:r>
          </a:p>
          <a:p>
            <a:r>
              <a:rPr lang="en-IN" dirty="0" smtClean="0"/>
              <a:t>(ii) Both these goods are of MIB (more-is-better) type. This assumption is also known as the assumption of </a:t>
            </a:r>
            <a:r>
              <a:rPr lang="en-IN" dirty="0" err="1" smtClean="0"/>
              <a:t>monotonicity</a:t>
            </a:r>
            <a:r>
              <a:rPr lang="en-IN" dirty="0" smtClean="0"/>
              <a:t>. This assumption implies that the ICs of the consumer are nega­tively sloped.</a:t>
            </a:r>
          </a:p>
          <a:p>
            <a:r>
              <a:rPr lang="en-IN" dirty="0" smtClean="0"/>
              <a:t>(iii) The consumer’s preferences are strictly convex. This assumption implies that the ICs of the consumer would be convex to the origin, which again implies that there would be obtained only one point (the point of tangency) on the budget line of the consumer that would be chosen by him over all other affordable combinations.</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TotalTime>
  <Words>527</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REVEALED PREFERENCE THEORY </vt:lpstr>
      <vt:lpstr>The Concept of Revealed Preference: </vt:lpstr>
      <vt:lpstr>Slide 3</vt:lpstr>
      <vt:lpstr>Slide 4</vt:lpstr>
      <vt:lpstr>DIAGRAMME</vt:lpstr>
      <vt:lpstr>Slide 6</vt:lpstr>
      <vt:lpstr>Slide 7</vt:lpstr>
      <vt:lpstr>Slide 8</vt:lpstr>
      <vt:lpstr>The Assumptions: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REVEALED PREFERENCE THEORY</dc:title>
  <dc:creator>DNR STUDENT</dc:creator>
  <cp:lastModifiedBy>DNR STUDENT</cp:lastModifiedBy>
  <cp:revision>2</cp:revision>
  <dcterms:created xsi:type="dcterms:W3CDTF">2024-06-24T08:19:53Z</dcterms:created>
  <dcterms:modified xsi:type="dcterms:W3CDTF">2024-06-24T08:30:56Z</dcterms:modified>
</cp:coreProperties>
</file>