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notesMasterIdLst>
    <p:notesMasterId r:id="rId33"/>
  </p:notesMasterIdLst>
  <p:sldIdLst>
    <p:sldId id="256" r:id="rId2"/>
    <p:sldId id="289" r:id="rId3"/>
    <p:sldId id="257" r:id="rId4"/>
    <p:sldId id="258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96" d="100"/>
          <a:sy n="96" d="100"/>
        </p:scale>
        <p:origin x="-1224" y="11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E4214B-0DCC-454C-A42B-24DF0F1F336D}" type="datetimeFigureOut">
              <a:rPr lang="en-IN" smtClean="0"/>
              <a:pPr/>
              <a:t>05-07-2024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F28B73-1031-4230-905C-351A0DF78F93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="" xmlns:p14="http://schemas.microsoft.com/office/powerpoint/2010/main" val="363457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343FD7-6B9C-4BFA-BB0C-49D61AAE3CF5}" type="datetime1">
              <a:rPr lang="en-US" smtClean="0"/>
              <a:pPr/>
              <a:t>7/5/2024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2EB35-428F-4CF3-A98A-8AD9080B8BAC}" type="datetime1">
              <a:rPr lang="en-US" smtClean="0"/>
              <a:pPr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2EB35-428F-4CF3-A98A-8AD9080B8BAC}" type="datetime1">
              <a:rPr lang="en-US" smtClean="0"/>
              <a:pPr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B08700-30D9-4872-99B9-3CD8D3C39DD5}" type="datetime1">
              <a:rPr lang="en-US" smtClean="0"/>
              <a:pPr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2EB35-428F-4CF3-A98A-8AD9080B8BAC}" type="datetime1">
              <a:rPr lang="en-US" smtClean="0"/>
              <a:pPr/>
              <a:t>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036AE3-7CC7-463D-B50B-7A85A5E228CC}" type="datetime1">
              <a:rPr lang="en-US" smtClean="0"/>
              <a:pPr/>
              <a:t>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2EB35-428F-4CF3-A98A-8AD9080B8BAC}" type="datetime1">
              <a:rPr lang="en-US" smtClean="0"/>
              <a:pPr/>
              <a:t>7/5/2024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913C10-81C9-428F-AFB4-BC082AE58CD2}" type="datetime1">
              <a:rPr lang="en-US" smtClean="0"/>
              <a:pPr/>
              <a:t>7/5/2024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5F6062-6230-4BC8-B2E0-45E24F954B20}" type="datetime1">
              <a:rPr lang="en-US" smtClean="0"/>
              <a:pPr/>
              <a:t>7/5/2024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2EB35-428F-4CF3-A98A-8AD9080B8BAC}" type="datetime1">
              <a:rPr lang="en-US" smtClean="0"/>
              <a:pPr/>
              <a:t>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2EB35-428F-4CF3-A98A-8AD9080B8BAC}" type="datetime1">
              <a:rPr lang="en-US" smtClean="0"/>
              <a:pPr/>
              <a:t>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BA2EB35-428F-4CF3-A98A-8AD9080B8BAC}" type="datetime1">
              <a:rPr lang="en-US" smtClean="0"/>
              <a:pPr/>
              <a:t>7/5/2024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econlib.org/library/Topics/Details/comparativeadvantage.html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5.png"/><Relationship Id="rId7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9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Comparative_advantage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741680"/>
            <a:ext cx="505459" cy="137160"/>
            <a:chOff x="0" y="741680"/>
            <a:chExt cx="505459" cy="137160"/>
          </a:xfrm>
        </p:grpSpPr>
        <p:sp>
          <p:nvSpPr>
            <p:cNvPr id="3" name="object 3"/>
            <p:cNvSpPr/>
            <p:nvPr/>
          </p:nvSpPr>
          <p:spPr>
            <a:xfrm>
              <a:off x="0" y="741679"/>
              <a:ext cx="505459" cy="19050"/>
            </a:xfrm>
            <a:custGeom>
              <a:avLst/>
              <a:gdLst/>
              <a:ahLst/>
              <a:cxnLst/>
              <a:rect l="l" t="t" r="r" b="b"/>
              <a:pathLst>
                <a:path w="505459" h="19050">
                  <a:moveTo>
                    <a:pt x="504863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0" y="19050"/>
                  </a:lnTo>
                  <a:lnTo>
                    <a:pt x="466559" y="19050"/>
                  </a:lnTo>
                  <a:lnTo>
                    <a:pt x="486994" y="8890"/>
                  </a:lnTo>
                  <a:lnTo>
                    <a:pt x="504863" y="0"/>
                  </a:lnTo>
                  <a:close/>
                </a:path>
              </a:pathLst>
            </a:custGeom>
            <a:solidFill>
              <a:srgbClr val="0099C3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759460"/>
              <a:ext cx="469265" cy="10160"/>
            </a:xfrm>
            <a:custGeom>
              <a:avLst/>
              <a:gdLst/>
              <a:ahLst/>
              <a:cxnLst/>
              <a:rect l="l" t="t" r="r" b="b"/>
              <a:pathLst>
                <a:path w="469265" h="10159">
                  <a:moveTo>
                    <a:pt x="469124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448697" y="10160"/>
                  </a:lnTo>
                  <a:lnTo>
                    <a:pt x="469124" y="0"/>
                  </a:lnTo>
                  <a:close/>
                </a:path>
              </a:pathLst>
            </a:custGeom>
            <a:solidFill>
              <a:srgbClr val="0097C2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768350"/>
              <a:ext cx="451484" cy="10160"/>
            </a:xfrm>
            <a:custGeom>
              <a:avLst/>
              <a:gdLst/>
              <a:ahLst/>
              <a:cxnLst/>
              <a:rect l="l" t="t" r="r" b="b"/>
              <a:pathLst>
                <a:path w="451484" h="10159">
                  <a:moveTo>
                    <a:pt x="451251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430824" y="10160"/>
                  </a:lnTo>
                  <a:lnTo>
                    <a:pt x="451251" y="0"/>
                  </a:lnTo>
                  <a:close/>
                </a:path>
              </a:pathLst>
            </a:custGeom>
            <a:solidFill>
              <a:srgbClr val="0096C2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778510"/>
              <a:ext cx="431165" cy="8890"/>
            </a:xfrm>
            <a:custGeom>
              <a:avLst/>
              <a:gdLst/>
              <a:ahLst/>
              <a:cxnLst/>
              <a:rect l="l" t="t" r="r" b="b"/>
              <a:pathLst>
                <a:path w="431165" h="8890">
                  <a:moveTo>
                    <a:pt x="430824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412950" y="8889"/>
                  </a:lnTo>
                  <a:lnTo>
                    <a:pt x="430824" y="0"/>
                  </a:lnTo>
                  <a:close/>
                </a:path>
              </a:pathLst>
            </a:custGeom>
            <a:solidFill>
              <a:srgbClr val="0095C1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787400"/>
              <a:ext cx="413384" cy="10160"/>
            </a:xfrm>
            <a:custGeom>
              <a:avLst/>
              <a:gdLst/>
              <a:ahLst/>
              <a:cxnLst/>
              <a:rect l="l" t="t" r="r" b="b"/>
              <a:pathLst>
                <a:path w="413384" h="10159">
                  <a:moveTo>
                    <a:pt x="41295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392523" y="10160"/>
                  </a:lnTo>
                  <a:lnTo>
                    <a:pt x="412950" y="0"/>
                  </a:lnTo>
                  <a:close/>
                </a:path>
              </a:pathLst>
            </a:custGeom>
            <a:solidFill>
              <a:srgbClr val="0094C0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796290"/>
              <a:ext cx="395605" cy="10160"/>
            </a:xfrm>
            <a:custGeom>
              <a:avLst/>
              <a:gdLst/>
              <a:ahLst/>
              <a:cxnLst/>
              <a:rect l="l" t="t" r="r" b="b"/>
              <a:pathLst>
                <a:path w="395605" h="10159">
                  <a:moveTo>
                    <a:pt x="395076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374650" y="10160"/>
                  </a:lnTo>
                  <a:lnTo>
                    <a:pt x="395076" y="0"/>
                  </a:lnTo>
                  <a:close/>
                </a:path>
              </a:pathLst>
            </a:custGeom>
            <a:solidFill>
              <a:srgbClr val="0093C0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805179"/>
              <a:ext cx="375920" cy="10160"/>
            </a:xfrm>
            <a:custGeom>
              <a:avLst/>
              <a:gdLst/>
              <a:ahLst/>
              <a:cxnLst/>
              <a:rect l="l" t="t" r="r" b="b"/>
              <a:pathLst>
                <a:path w="375920" h="10159">
                  <a:moveTo>
                    <a:pt x="37592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10160"/>
                  </a:lnTo>
                  <a:lnTo>
                    <a:pt x="366801" y="10160"/>
                  </a:lnTo>
                  <a:lnTo>
                    <a:pt x="366801" y="1270"/>
                  </a:lnTo>
                  <a:lnTo>
                    <a:pt x="375920" y="1270"/>
                  </a:lnTo>
                  <a:lnTo>
                    <a:pt x="375920" y="0"/>
                  </a:lnTo>
                  <a:close/>
                </a:path>
              </a:pathLst>
            </a:custGeom>
            <a:solidFill>
              <a:srgbClr val="0092BF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814070"/>
              <a:ext cx="361315" cy="10160"/>
            </a:xfrm>
            <a:custGeom>
              <a:avLst/>
              <a:gdLst/>
              <a:ahLst/>
              <a:cxnLst/>
              <a:rect l="l" t="t" r="r" b="b"/>
              <a:pathLst>
                <a:path w="361315" h="10159">
                  <a:moveTo>
                    <a:pt x="361212" y="0"/>
                  </a:moveTo>
                  <a:lnTo>
                    <a:pt x="0" y="0"/>
                  </a:lnTo>
                  <a:lnTo>
                    <a:pt x="0" y="10159"/>
                  </a:lnTo>
                  <a:lnTo>
                    <a:pt x="343296" y="10159"/>
                  </a:lnTo>
                  <a:lnTo>
                    <a:pt x="361212" y="0"/>
                  </a:lnTo>
                  <a:close/>
                </a:path>
              </a:pathLst>
            </a:custGeom>
            <a:solidFill>
              <a:srgbClr val="0091BE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824230"/>
              <a:ext cx="343535" cy="8890"/>
            </a:xfrm>
            <a:custGeom>
              <a:avLst/>
              <a:gdLst/>
              <a:ahLst/>
              <a:cxnLst/>
              <a:rect l="l" t="t" r="r" b="b"/>
              <a:pathLst>
                <a:path w="343535" h="8890">
                  <a:moveTo>
                    <a:pt x="343296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327619" y="8890"/>
                  </a:lnTo>
                  <a:lnTo>
                    <a:pt x="343296" y="0"/>
                  </a:lnTo>
                  <a:close/>
                </a:path>
              </a:pathLst>
            </a:custGeom>
            <a:solidFill>
              <a:srgbClr val="0090BE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833120"/>
              <a:ext cx="327660" cy="10160"/>
            </a:xfrm>
            <a:custGeom>
              <a:avLst/>
              <a:gdLst/>
              <a:ahLst/>
              <a:cxnLst/>
              <a:rect l="l" t="t" r="r" b="b"/>
              <a:pathLst>
                <a:path w="327660" h="10159">
                  <a:moveTo>
                    <a:pt x="327619" y="0"/>
                  </a:moveTo>
                  <a:lnTo>
                    <a:pt x="0" y="0"/>
                  </a:lnTo>
                  <a:lnTo>
                    <a:pt x="0" y="10159"/>
                  </a:lnTo>
                  <a:lnTo>
                    <a:pt x="309702" y="10159"/>
                  </a:lnTo>
                  <a:lnTo>
                    <a:pt x="327619" y="0"/>
                  </a:lnTo>
                  <a:close/>
                </a:path>
              </a:pathLst>
            </a:custGeom>
            <a:solidFill>
              <a:srgbClr val="008FBD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842010"/>
              <a:ext cx="312420" cy="10160"/>
            </a:xfrm>
            <a:custGeom>
              <a:avLst/>
              <a:gdLst/>
              <a:ahLst/>
              <a:cxnLst/>
              <a:rect l="l" t="t" r="r" b="b"/>
              <a:pathLst>
                <a:path w="312420" h="10159">
                  <a:moveTo>
                    <a:pt x="311942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94025" y="10160"/>
                  </a:lnTo>
                  <a:lnTo>
                    <a:pt x="311942" y="0"/>
                  </a:lnTo>
                  <a:close/>
                </a:path>
              </a:pathLst>
            </a:custGeom>
            <a:solidFill>
              <a:srgbClr val="008EB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850900"/>
              <a:ext cx="296545" cy="10160"/>
            </a:xfrm>
            <a:custGeom>
              <a:avLst/>
              <a:gdLst/>
              <a:ahLst/>
              <a:cxnLst/>
              <a:rect l="l" t="t" r="r" b="b"/>
              <a:pathLst>
                <a:path w="296545" h="10159">
                  <a:moveTo>
                    <a:pt x="296265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78348" y="10160"/>
                  </a:lnTo>
                  <a:lnTo>
                    <a:pt x="296265" y="0"/>
                  </a:lnTo>
                  <a:close/>
                </a:path>
              </a:pathLst>
            </a:custGeom>
            <a:solidFill>
              <a:srgbClr val="008DB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859790"/>
              <a:ext cx="280670" cy="10160"/>
            </a:xfrm>
            <a:custGeom>
              <a:avLst/>
              <a:gdLst/>
              <a:ahLst/>
              <a:cxnLst/>
              <a:rect l="l" t="t" r="r" b="b"/>
              <a:pathLst>
                <a:path w="280670" h="10159">
                  <a:moveTo>
                    <a:pt x="280588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62671" y="10160"/>
                  </a:lnTo>
                  <a:lnTo>
                    <a:pt x="280588" y="0"/>
                  </a:lnTo>
                  <a:close/>
                </a:path>
              </a:pathLst>
            </a:custGeom>
            <a:solidFill>
              <a:srgbClr val="008CBB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869950"/>
              <a:ext cx="262890" cy="8890"/>
            </a:xfrm>
            <a:custGeom>
              <a:avLst/>
              <a:gdLst/>
              <a:ahLst/>
              <a:cxnLst/>
              <a:rect l="l" t="t" r="r" b="b"/>
              <a:pathLst>
                <a:path w="262890" h="8890">
                  <a:moveTo>
                    <a:pt x="262671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46994" y="8889"/>
                  </a:lnTo>
                  <a:lnTo>
                    <a:pt x="262671" y="0"/>
                  </a:lnTo>
                  <a:close/>
                </a:path>
              </a:pathLst>
            </a:custGeom>
            <a:solidFill>
              <a:srgbClr val="008BBB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1000100" y="785794"/>
            <a:ext cx="7858180" cy="500066"/>
          </a:xfr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000" b="1" dirty="0" smtClean="0">
                <a:solidFill>
                  <a:srgbClr val="FF0000"/>
                </a:solidFill>
                <a:latin typeface="Lucida Calligraphy" pitchFamily="66" charset="0"/>
                <a:cs typeface="Times New Roman" panose="02020603050405020304" pitchFamily="18" charset="0"/>
              </a:rPr>
              <a:t>D.N.R. COLLEGE (A) P.G.  COURSES, BHIMAVARAM</a:t>
            </a:r>
            <a:endParaRPr lang="en-IN" sz="2000" dirty="0">
              <a:latin typeface="Lucida Calligraphy" pitchFamily="66" charset="0"/>
            </a:endParaRPr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</a:t>
            </a:fld>
            <a:endParaRPr lang="en-IN"/>
          </a:p>
        </p:txBody>
      </p:sp>
      <p:pic>
        <p:nvPicPr>
          <p:cNvPr id="22" name="Picture 21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2000264" cy="2571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" name="Rectangle 22"/>
          <p:cNvSpPr/>
          <p:nvPr/>
        </p:nvSpPr>
        <p:spPr>
          <a:xfrm>
            <a:off x="2357422" y="1571612"/>
            <a:ext cx="4714908" cy="1200329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I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IN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smtClean="0">
                <a:solidFill>
                  <a:srgbClr val="FF0000"/>
                </a:solidFill>
                <a:latin typeface="Lucida Calligraphy" pitchFamily="66" charset="0"/>
                <a:cs typeface="Times New Roman" panose="02020603050405020304" pitchFamily="18" charset="0"/>
              </a:rPr>
              <a:t>M.A  ECONOMICS- (III SEM) </a:t>
            </a:r>
            <a:br>
              <a:rPr lang="en-US" b="1" dirty="0" smtClean="0">
                <a:solidFill>
                  <a:srgbClr val="FF0000"/>
                </a:solidFill>
                <a:latin typeface="Lucida Calligraphy" pitchFamily="66" charset="0"/>
                <a:cs typeface="Times New Roman" panose="02020603050405020304" pitchFamily="18" charset="0"/>
              </a:rPr>
            </a:br>
            <a:r>
              <a:rPr lang="en-IN" b="1" dirty="0" smtClean="0">
                <a:solidFill>
                  <a:srgbClr val="FF0000"/>
                </a:solidFill>
                <a:latin typeface="Lucida Calligraphy" pitchFamily="66" charset="0"/>
                <a:cs typeface="Times New Roman" panose="02020603050405020304" pitchFamily="18" charset="0"/>
              </a:rPr>
              <a:t> PAPER – II-</a:t>
            </a:r>
            <a:r>
              <a:rPr lang="en-IN" dirty="0" smtClean="0">
                <a:solidFill>
                  <a:srgbClr val="FF0000"/>
                </a:solidFill>
                <a:latin typeface="Lucida Calligraphy" pitchFamily="66" charset="0"/>
              </a:rPr>
              <a:t>INTERNATIONAL TRADE</a:t>
            </a:r>
            <a:endParaRPr lang="en-IN" dirty="0">
              <a:solidFill>
                <a:srgbClr val="FF0000"/>
              </a:solidFill>
              <a:latin typeface="Lucida Calligraphy" pitchFamily="66" charset="0"/>
            </a:endParaRPr>
          </a:p>
        </p:txBody>
      </p:sp>
      <p:pic>
        <p:nvPicPr>
          <p:cNvPr id="24" name="Picture 23" descr="D:\DNR\DNR1 copy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206" y="1428736"/>
            <a:ext cx="1421384" cy="2643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03200"/>
            <a:ext cx="9144000" cy="647700"/>
            <a:chOff x="0" y="203200"/>
            <a:chExt cx="9144000" cy="647700"/>
          </a:xfrm>
        </p:grpSpPr>
        <p:sp>
          <p:nvSpPr>
            <p:cNvPr id="3" name="object 3"/>
            <p:cNvSpPr/>
            <p:nvPr/>
          </p:nvSpPr>
          <p:spPr>
            <a:xfrm>
              <a:off x="6589485" y="548640"/>
              <a:ext cx="1138555" cy="13970"/>
            </a:xfrm>
            <a:custGeom>
              <a:avLst/>
              <a:gdLst/>
              <a:ahLst/>
              <a:cxnLst/>
              <a:rect l="l" t="t" r="r" b="b"/>
              <a:pathLst>
                <a:path w="1138554" h="13970">
                  <a:moveTo>
                    <a:pt x="1138371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055914" y="13970"/>
                  </a:lnTo>
                  <a:lnTo>
                    <a:pt x="1138371" y="0"/>
                  </a:lnTo>
                  <a:close/>
                </a:path>
              </a:pathLst>
            </a:custGeom>
            <a:solidFill>
              <a:srgbClr val="00AAB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80530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247650"/>
              <a:ext cx="9144000" cy="5613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44500" y="1073150"/>
            <a:ext cx="8128028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5000" u="heavy" spc="-5" dirty="0">
                <a:solidFill>
                  <a:srgbClr val="03607A"/>
                </a:solidFill>
                <a:uFill>
                  <a:solidFill>
                    <a:srgbClr val="03607A"/>
                  </a:solidFill>
                </a:uFill>
                <a:latin typeface="Lucida Calligraphy" pitchFamily="66" charset="0"/>
                <a:cs typeface="Calibri"/>
              </a:rPr>
              <a:t>Opportunity</a:t>
            </a:r>
            <a:r>
              <a:rPr sz="5000" u="heavy" spc="-85" dirty="0">
                <a:solidFill>
                  <a:srgbClr val="03607A"/>
                </a:solidFill>
                <a:uFill>
                  <a:solidFill>
                    <a:srgbClr val="03607A"/>
                  </a:solidFill>
                </a:uFill>
                <a:latin typeface="Lucida Calligraphy" pitchFamily="66" charset="0"/>
                <a:cs typeface="Calibri"/>
              </a:rPr>
              <a:t> </a:t>
            </a:r>
            <a:r>
              <a:rPr sz="5000" u="heavy" spc="-5" dirty="0">
                <a:solidFill>
                  <a:srgbClr val="03607A"/>
                </a:solidFill>
                <a:uFill>
                  <a:solidFill>
                    <a:srgbClr val="03607A"/>
                  </a:solidFill>
                </a:uFill>
                <a:latin typeface="Lucida Calligraphy" pitchFamily="66" charset="0"/>
                <a:cs typeface="Calibri"/>
              </a:rPr>
              <a:t>Cost</a:t>
            </a:r>
            <a:endParaRPr sz="5000">
              <a:latin typeface="Lucida Calligraphy" pitchFamily="66" charset="0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10540" y="2747009"/>
            <a:ext cx="7368540" cy="81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1150" marR="30480" indent="-273050">
              <a:lnSpc>
                <a:spcPct val="100000"/>
              </a:lnSpc>
              <a:spcBef>
                <a:spcPts val="100"/>
              </a:spcBef>
            </a:pPr>
            <a:r>
              <a:rPr sz="2600" spc="415" smtClean="0">
                <a:latin typeface="Constantia"/>
                <a:cs typeface="Constantia"/>
              </a:rPr>
              <a:t>The </a:t>
            </a:r>
            <a:r>
              <a:rPr sz="2600" spc="-5" dirty="0">
                <a:latin typeface="Constantia"/>
                <a:cs typeface="Constantia"/>
              </a:rPr>
              <a:t>loss of potential gain from other</a:t>
            </a:r>
            <a:r>
              <a:rPr sz="2600" spc="-395" dirty="0">
                <a:latin typeface="Constantia"/>
                <a:cs typeface="Constantia"/>
              </a:rPr>
              <a:t> </a:t>
            </a:r>
            <a:r>
              <a:rPr sz="2600" spc="-140" dirty="0">
                <a:latin typeface="Constantia"/>
                <a:cs typeface="Constantia"/>
              </a:rPr>
              <a:t>alternatives  </a:t>
            </a:r>
            <a:r>
              <a:rPr sz="2600" dirty="0">
                <a:latin typeface="Constantia"/>
                <a:cs typeface="Constantia"/>
              </a:rPr>
              <a:t>when </a:t>
            </a:r>
            <a:r>
              <a:rPr sz="2600" spc="-5" dirty="0">
                <a:latin typeface="Constantia"/>
                <a:cs typeface="Constantia"/>
              </a:rPr>
              <a:t>one alternative is</a:t>
            </a:r>
            <a:r>
              <a:rPr sz="2600" spc="-1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chosen.</a:t>
            </a:r>
            <a:endParaRPr sz="2600">
              <a:latin typeface="Constantia"/>
              <a:cs typeface="Constantia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10</a:t>
            </a:fld>
            <a:endParaRPr lang="en-IN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03200"/>
            <a:ext cx="9144000" cy="647700"/>
            <a:chOff x="0" y="203200"/>
            <a:chExt cx="9144000" cy="647700"/>
          </a:xfrm>
        </p:grpSpPr>
        <p:sp>
          <p:nvSpPr>
            <p:cNvPr id="3" name="object 3"/>
            <p:cNvSpPr/>
            <p:nvPr/>
          </p:nvSpPr>
          <p:spPr>
            <a:xfrm>
              <a:off x="6589485" y="548640"/>
              <a:ext cx="1138555" cy="13970"/>
            </a:xfrm>
            <a:custGeom>
              <a:avLst/>
              <a:gdLst/>
              <a:ahLst/>
              <a:cxnLst/>
              <a:rect l="l" t="t" r="r" b="b"/>
              <a:pathLst>
                <a:path w="1138554" h="13970">
                  <a:moveTo>
                    <a:pt x="1138371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055914" y="13970"/>
                  </a:lnTo>
                  <a:lnTo>
                    <a:pt x="1138371" y="0"/>
                  </a:lnTo>
                  <a:close/>
                </a:path>
              </a:pathLst>
            </a:custGeom>
            <a:solidFill>
              <a:srgbClr val="00AAB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80530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247650"/>
              <a:ext cx="9144000" cy="5613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44500" y="646429"/>
            <a:ext cx="784227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Lucida Calligraphy" pitchFamily="66" charset="0"/>
              </a:rPr>
              <a:t>Comparative</a:t>
            </a:r>
            <a:r>
              <a:rPr sz="3200" spc="-65" dirty="0">
                <a:latin typeface="Lucida Calligraphy" pitchFamily="66" charset="0"/>
              </a:rPr>
              <a:t> </a:t>
            </a:r>
            <a:r>
              <a:rPr sz="3200" spc="-5" dirty="0">
                <a:latin typeface="Lucida Calligraphy" pitchFamily="66" charset="0"/>
              </a:rPr>
              <a:t>Advantage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5494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220"/>
              </a:spcBef>
            </a:pPr>
            <a:r>
              <a:rPr spc="-10" dirty="0"/>
              <a:t>Definition;</a:t>
            </a:r>
          </a:p>
          <a:p>
            <a:pPr marL="389890" marR="923925" indent="-273050">
              <a:lnSpc>
                <a:spcPct val="100000"/>
              </a:lnSpc>
              <a:spcBef>
                <a:spcPts val="1040"/>
              </a:spcBef>
            </a:pPr>
            <a:r>
              <a:rPr sz="2600" spc="135" smtClean="0">
                <a:solidFill>
                  <a:srgbClr val="000000"/>
                </a:solidFill>
                <a:latin typeface="Constantia"/>
                <a:cs typeface="Constantia"/>
              </a:rPr>
              <a:t>Comparative </a:t>
            </a:r>
            <a:r>
              <a:rPr sz="2600" spc="-5" dirty="0">
                <a:solidFill>
                  <a:srgbClr val="000000"/>
                </a:solidFill>
                <a:latin typeface="Constantia"/>
                <a:cs typeface="Constantia"/>
              </a:rPr>
              <a:t>advantage is </a:t>
            </a:r>
            <a:r>
              <a:rPr sz="2600" dirty="0">
                <a:solidFill>
                  <a:srgbClr val="000000"/>
                </a:solidFill>
                <a:latin typeface="Constantia"/>
                <a:cs typeface="Constantia"/>
              </a:rPr>
              <a:t>the </a:t>
            </a:r>
            <a:r>
              <a:rPr sz="2600" spc="-5" dirty="0">
                <a:solidFill>
                  <a:srgbClr val="000000"/>
                </a:solidFill>
                <a:latin typeface="Constantia"/>
                <a:cs typeface="Constantia"/>
              </a:rPr>
              <a:t>basis for all</a:t>
            </a:r>
            <a:r>
              <a:rPr sz="2600" spc="-140" dirty="0">
                <a:solidFill>
                  <a:srgbClr val="000000"/>
                </a:solidFill>
                <a:latin typeface="Constantia"/>
                <a:cs typeface="Constantia"/>
              </a:rPr>
              <a:t> </a:t>
            </a:r>
            <a:r>
              <a:rPr sz="2600" spc="-330" dirty="0">
                <a:solidFill>
                  <a:srgbClr val="000000"/>
                </a:solidFill>
                <a:latin typeface="Constantia"/>
                <a:cs typeface="Constantia"/>
              </a:rPr>
              <a:t>trade  </a:t>
            </a:r>
            <a:r>
              <a:rPr sz="2600" spc="-5" dirty="0">
                <a:solidFill>
                  <a:srgbClr val="000000"/>
                </a:solidFill>
                <a:latin typeface="Constantia"/>
                <a:cs typeface="Constantia"/>
              </a:rPr>
              <a:t>between individuals, regions, and</a:t>
            </a:r>
            <a:r>
              <a:rPr sz="2600" spc="-15" dirty="0">
                <a:solidFill>
                  <a:srgbClr val="000000"/>
                </a:solidFill>
                <a:latin typeface="Constantia"/>
                <a:cs typeface="Constantia"/>
              </a:rPr>
              <a:t> </a:t>
            </a:r>
            <a:r>
              <a:rPr sz="2600" spc="-5" dirty="0">
                <a:solidFill>
                  <a:srgbClr val="000000"/>
                </a:solidFill>
                <a:latin typeface="Constantia"/>
                <a:cs typeface="Constantia"/>
              </a:rPr>
              <a:t>nations.</a:t>
            </a:r>
            <a:endParaRPr sz="2600">
              <a:latin typeface="Constantia"/>
              <a:cs typeface="Constantia"/>
            </a:endParaRPr>
          </a:p>
          <a:p>
            <a:pPr marL="389890" marR="17780" indent="-273050">
              <a:lnSpc>
                <a:spcPct val="100000"/>
              </a:lnSpc>
              <a:spcBef>
                <a:spcPts val="650"/>
              </a:spcBef>
            </a:pPr>
            <a:r>
              <a:rPr sz="2600" u="heavy" spc="415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The </a:t>
            </a:r>
            <a:r>
              <a:rPr sz="26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ability of </a:t>
            </a:r>
            <a:r>
              <a:rPr sz="2600" u="heavy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a </a:t>
            </a:r>
            <a:r>
              <a:rPr sz="26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firm or individual </a:t>
            </a:r>
            <a:r>
              <a:rPr sz="2600" u="heavy" spc="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to </a:t>
            </a:r>
            <a:r>
              <a:rPr sz="26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produce goods </a:t>
            </a:r>
            <a:r>
              <a:rPr sz="2600" spc="-5" dirty="0">
                <a:solidFill>
                  <a:srgbClr val="000000"/>
                </a:solidFill>
                <a:latin typeface="Constantia"/>
                <a:cs typeface="Constantia"/>
              </a:rPr>
              <a:t> </a:t>
            </a:r>
            <a:r>
              <a:rPr sz="26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and/or services </a:t>
            </a:r>
            <a:r>
              <a:rPr sz="2600" u="heavy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at a </a:t>
            </a:r>
            <a:r>
              <a:rPr sz="26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lower opportunity cost than other </a:t>
            </a:r>
            <a:r>
              <a:rPr sz="2600" spc="-5" dirty="0">
                <a:solidFill>
                  <a:srgbClr val="000000"/>
                </a:solidFill>
                <a:latin typeface="Constantia"/>
                <a:cs typeface="Constantia"/>
              </a:rPr>
              <a:t> </a:t>
            </a:r>
            <a:r>
              <a:rPr sz="26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firms </a:t>
            </a:r>
            <a:r>
              <a:rPr sz="2600" u="heavy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or </a:t>
            </a:r>
            <a:r>
              <a:rPr sz="26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individuals. </a:t>
            </a:r>
            <a:r>
              <a:rPr sz="2600" u="heavy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A </a:t>
            </a:r>
            <a:r>
              <a:rPr sz="26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comparative advantage gives </a:t>
            </a:r>
            <a:r>
              <a:rPr sz="2600" u="heavy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a </a:t>
            </a:r>
            <a:r>
              <a:rPr sz="2600" dirty="0">
                <a:solidFill>
                  <a:srgbClr val="000000"/>
                </a:solidFill>
                <a:latin typeface="Constantia"/>
                <a:cs typeface="Constantia"/>
              </a:rPr>
              <a:t> </a:t>
            </a:r>
            <a:r>
              <a:rPr sz="26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company the ability to </a:t>
            </a:r>
            <a:r>
              <a:rPr sz="2600" u="heavy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sell </a:t>
            </a:r>
            <a:r>
              <a:rPr sz="26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goods and services </a:t>
            </a:r>
            <a:r>
              <a:rPr sz="2600" u="heavy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at a </a:t>
            </a:r>
            <a:r>
              <a:rPr sz="2600" dirty="0">
                <a:solidFill>
                  <a:srgbClr val="000000"/>
                </a:solidFill>
                <a:latin typeface="Constantia"/>
                <a:cs typeface="Constantia"/>
              </a:rPr>
              <a:t> </a:t>
            </a:r>
            <a:r>
              <a:rPr sz="26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lower price </a:t>
            </a:r>
            <a:r>
              <a:rPr sz="2600" u="heavy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than </a:t>
            </a:r>
            <a:r>
              <a:rPr sz="26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its competitors and realize stronger </a:t>
            </a:r>
            <a:r>
              <a:rPr sz="2600" spc="-5" dirty="0">
                <a:solidFill>
                  <a:srgbClr val="000000"/>
                </a:solidFill>
                <a:latin typeface="Constantia"/>
                <a:cs typeface="Constantia"/>
              </a:rPr>
              <a:t> </a:t>
            </a:r>
            <a:r>
              <a:rPr sz="26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sales margins</a:t>
            </a:r>
            <a:r>
              <a:rPr sz="2600" spc="-5" dirty="0">
                <a:solidFill>
                  <a:srgbClr val="000000"/>
                </a:solidFill>
                <a:latin typeface="Constantia"/>
                <a:cs typeface="Constantia"/>
              </a:rPr>
              <a:t>.</a:t>
            </a:r>
            <a:endParaRPr sz="2600">
              <a:latin typeface="Constantia"/>
              <a:cs typeface="Constantia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11</a:t>
            </a:fld>
            <a:endParaRPr lang="en-IN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89485" y="548640"/>
            <a:ext cx="1138555" cy="50800"/>
            <a:chOff x="6589485" y="548640"/>
            <a:chExt cx="1138555" cy="50800"/>
          </a:xfrm>
        </p:grpSpPr>
        <p:sp>
          <p:nvSpPr>
            <p:cNvPr id="3" name="object 3"/>
            <p:cNvSpPr/>
            <p:nvPr/>
          </p:nvSpPr>
          <p:spPr>
            <a:xfrm>
              <a:off x="6589485" y="548640"/>
              <a:ext cx="1138555" cy="13970"/>
            </a:xfrm>
            <a:custGeom>
              <a:avLst/>
              <a:gdLst/>
              <a:ahLst/>
              <a:cxnLst/>
              <a:rect l="l" t="t" r="r" b="b"/>
              <a:pathLst>
                <a:path w="1138554" h="13970">
                  <a:moveTo>
                    <a:pt x="1138371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055914" y="13970"/>
                  </a:lnTo>
                  <a:lnTo>
                    <a:pt x="1138371" y="0"/>
                  </a:lnTo>
                  <a:close/>
                </a:path>
              </a:pathLst>
            </a:custGeom>
            <a:solidFill>
              <a:srgbClr val="00AAB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80529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0" y="203200"/>
            <a:ext cx="9144000" cy="647700"/>
            <a:chOff x="0" y="203200"/>
            <a:chExt cx="9144000" cy="647700"/>
          </a:xfrm>
        </p:grpSpPr>
        <p:sp>
          <p:nvSpPr>
            <p:cNvPr id="8" name="object 8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247650"/>
              <a:ext cx="9144000" cy="5613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500034" y="785794"/>
            <a:ext cx="8229600" cy="1144270"/>
          </a:xfrm>
          <a:custGeom>
            <a:avLst/>
            <a:gdLst/>
            <a:ahLst/>
            <a:cxnLst/>
            <a:rect l="l" t="t" r="r" b="b"/>
            <a:pathLst>
              <a:path w="8229600" h="1144270">
                <a:moveTo>
                  <a:pt x="4114800" y="1144270"/>
                </a:moveTo>
                <a:lnTo>
                  <a:pt x="0" y="1144270"/>
                </a:lnTo>
                <a:lnTo>
                  <a:pt x="0" y="0"/>
                </a:lnTo>
                <a:lnTo>
                  <a:pt x="8229600" y="0"/>
                </a:lnTo>
                <a:lnTo>
                  <a:pt x="8229600" y="1144270"/>
                </a:lnTo>
                <a:lnTo>
                  <a:pt x="4114800" y="114427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444500" y="1073150"/>
            <a:ext cx="622808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Lucida Calligraphy" pitchFamily="66" charset="0"/>
              </a:rPr>
              <a:t>Comparative</a:t>
            </a:r>
            <a:r>
              <a:rPr sz="3200" spc="-65" dirty="0">
                <a:latin typeface="Lucida Calligraphy" pitchFamily="66" charset="0"/>
              </a:rPr>
              <a:t> </a:t>
            </a:r>
            <a:r>
              <a:rPr sz="3200" spc="-5" dirty="0">
                <a:latin typeface="Lucida Calligraphy" pitchFamily="66" charset="0"/>
              </a:rPr>
              <a:t>Advantage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12</a:t>
            </a:fld>
            <a:endParaRPr lang="en-IN"/>
          </a:p>
        </p:txBody>
      </p:sp>
      <p:sp>
        <p:nvSpPr>
          <p:cNvPr id="12" name="object 12"/>
          <p:cNvSpPr txBox="1"/>
          <p:nvPr/>
        </p:nvSpPr>
        <p:spPr>
          <a:xfrm>
            <a:off x="497840" y="1967229"/>
            <a:ext cx="7810500" cy="17754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23850" marR="398780" indent="-273050">
              <a:lnSpc>
                <a:spcPct val="100000"/>
              </a:lnSpc>
              <a:spcBef>
                <a:spcPts val="100"/>
              </a:spcBef>
            </a:pPr>
            <a:r>
              <a:rPr sz="2600" spc="830" smtClean="0">
                <a:latin typeface="Constantia"/>
                <a:cs typeface="Constantia"/>
              </a:rPr>
              <a:t>A</a:t>
            </a:r>
            <a:r>
              <a:rPr sz="2600" spc="-20" smtClean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person </a:t>
            </a:r>
            <a:r>
              <a:rPr sz="2600" dirty="0">
                <a:latin typeface="Constantia"/>
                <a:cs typeface="Constantia"/>
              </a:rPr>
              <a:t>has a </a:t>
            </a:r>
            <a:r>
              <a:rPr sz="2600" spc="-5" dirty="0">
                <a:latin typeface="Constantia"/>
                <a:cs typeface="Constantia"/>
              </a:rPr>
              <a:t>comparative advantage if s/he </a:t>
            </a:r>
            <a:r>
              <a:rPr sz="2600" spc="-545" dirty="0">
                <a:latin typeface="Constantia"/>
                <a:cs typeface="Constantia"/>
              </a:rPr>
              <a:t>can  </a:t>
            </a:r>
            <a:r>
              <a:rPr sz="26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produce something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at a </a:t>
            </a:r>
            <a:r>
              <a:rPr sz="26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lower cost than</a:t>
            </a:r>
            <a:r>
              <a:rPr sz="2600" u="heavy" spc="-3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600" u="heavy" spc="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others</a:t>
            </a:r>
            <a:r>
              <a:rPr sz="2600" spc="5" dirty="0">
                <a:latin typeface="Constantia"/>
                <a:cs typeface="Constantia"/>
              </a:rPr>
              <a:t>.</a:t>
            </a:r>
            <a:endParaRPr sz="260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3600">
              <a:latin typeface="Constantia"/>
              <a:cs typeface="Constantia"/>
            </a:endParaRPr>
          </a:p>
          <a:p>
            <a:pPr marL="50800">
              <a:lnSpc>
                <a:spcPct val="100000"/>
              </a:lnSpc>
            </a:pPr>
            <a:r>
              <a:rPr sz="2600" u="heavy" spc="330" smtClean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This </a:t>
            </a:r>
            <a:r>
              <a:rPr sz="26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is not the same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as </a:t>
            </a:r>
            <a:r>
              <a:rPr sz="26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being the </a:t>
            </a:r>
            <a:r>
              <a:rPr sz="2600" u="heavy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best at</a:t>
            </a:r>
            <a:r>
              <a:rPr sz="2600" u="heavy" spc="-34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600" u="heavy" spc="-12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something</a:t>
            </a:r>
            <a:r>
              <a:rPr sz="2600" spc="-120" dirty="0">
                <a:latin typeface="Constantia"/>
                <a:cs typeface="Constantia"/>
              </a:rPr>
              <a:t>.</a:t>
            </a:r>
            <a:endParaRPr sz="2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741680"/>
            <a:ext cx="505459" cy="137160"/>
            <a:chOff x="0" y="741680"/>
            <a:chExt cx="505459" cy="137160"/>
          </a:xfrm>
        </p:grpSpPr>
        <p:sp>
          <p:nvSpPr>
            <p:cNvPr id="3" name="object 3"/>
            <p:cNvSpPr/>
            <p:nvPr/>
          </p:nvSpPr>
          <p:spPr>
            <a:xfrm>
              <a:off x="0" y="741679"/>
              <a:ext cx="505459" cy="19050"/>
            </a:xfrm>
            <a:custGeom>
              <a:avLst/>
              <a:gdLst/>
              <a:ahLst/>
              <a:cxnLst/>
              <a:rect l="l" t="t" r="r" b="b"/>
              <a:pathLst>
                <a:path w="505459" h="19050">
                  <a:moveTo>
                    <a:pt x="504863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0" y="19050"/>
                  </a:lnTo>
                  <a:lnTo>
                    <a:pt x="466559" y="19050"/>
                  </a:lnTo>
                  <a:lnTo>
                    <a:pt x="486994" y="8890"/>
                  </a:lnTo>
                  <a:lnTo>
                    <a:pt x="504863" y="0"/>
                  </a:lnTo>
                  <a:close/>
                </a:path>
              </a:pathLst>
            </a:custGeom>
            <a:solidFill>
              <a:srgbClr val="0099C3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759460"/>
              <a:ext cx="469265" cy="10160"/>
            </a:xfrm>
            <a:custGeom>
              <a:avLst/>
              <a:gdLst/>
              <a:ahLst/>
              <a:cxnLst/>
              <a:rect l="l" t="t" r="r" b="b"/>
              <a:pathLst>
                <a:path w="469265" h="10159">
                  <a:moveTo>
                    <a:pt x="469124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448697" y="10160"/>
                  </a:lnTo>
                  <a:lnTo>
                    <a:pt x="469124" y="0"/>
                  </a:lnTo>
                  <a:close/>
                </a:path>
              </a:pathLst>
            </a:custGeom>
            <a:solidFill>
              <a:srgbClr val="0097C2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768350"/>
              <a:ext cx="451484" cy="10160"/>
            </a:xfrm>
            <a:custGeom>
              <a:avLst/>
              <a:gdLst/>
              <a:ahLst/>
              <a:cxnLst/>
              <a:rect l="l" t="t" r="r" b="b"/>
              <a:pathLst>
                <a:path w="451484" h="10159">
                  <a:moveTo>
                    <a:pt x="451251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430824" y="10160"/>
                  </a:lnTo>
                  <a:lnTo>
                    <a:pt x="451251" y="0"/>
                  </a:lnTo>
                  <a:close/>
                </a:path>
              </a:pathLst>
            </a:custGeom>
            <a:solidFill>
              <a:srgbClr val="0096C2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778510"/>
              <a:ext cx="431165" cy="8890"/>
            </a:xfrm>
            <a:custGeom>
              <a:avLst/>
              <a:gdLst/>
              <a:ahLst/>
              <a:cxnLst/>
              <a:rect l="l" t="t" r="r" b="b"/>
              <a:pathLst>
                <a:path w="431165" h="8890">
                  <a:moveTo>
                    <a:pt x="430824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412950" y="8889"/>
                  </a:lnTo>
                  <a:lnTo>
                    <a:pt x="430824" y="0"/>
                  </a:lnTo>
                  <a:close/>
                </a:path>
              </a:pathLst>
            </a:custGeom>
            <a:solidFill>
              <a:srgbClr val="0095C1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787400"/>
              <a:ext cx="413384" cy="10160"/>
            </a:xfrm>
            <a:custGeom>
              <a:avLst/>
              <a:gdLst/>
              <a:ahLst/>
              <a:cxnLst/>
              <a:rect l="l" t="t" r="r" b="b"/>
              <a:pathLst>
                <a:path w="413384" h="10159">
                  <a:moveTo>
                    <a:pt x="41295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392523" y="10160"/>
                  </a:lnTo>
                  <a:lnTo>
                    <a:pt x="412950" y="0"/>
                  </a:lnTo>
                  <a:close/>
                </a:path>
              </a:pathLst>
            </a:custGeom>
            <a:solidFill>
              <a:srgbClr val="0094C0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796290"/>
              <a:ext cx="395605" cy="10160"/>
            </a:xfrm>
            <a:custGeom>
              <a:avLst/>
              <a:gdLst/>
              <a:ahLst/>
              <a:cxnLst/>
              <a:rect l="l" t="t" r="r" b="b"/>
              <a:pathLst>
                <a:path w="395605" h="10159">
                  <a:moveTo>
                    <a:pt x="395076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374650" y="10160"/>
                  </a:lnTo>
                  <a:lnTo>
                    <a:pt x="395076" y="0"/>
                  </a:lnTo>
                  <a:close/>
                </a:path>
              </a:pathLst>
            </a:custGeom>
            <a:solidFill>
              <a:srgbClr val="0093C0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805179"/>
              <a:ext cx="375920" cy="10160"/>
            </a:xfrm>
            <a:custGeom>
              <a:avLst/>
              <a:gdLst/>
              <a:ahLst/>
              <a:cxnLst/>
              <a:rect l="l" t="t" r="r" b="b"/>
              <a:pathLst>
                <a:path w="375920" h="10159">
                  <a:moveTo>
                    <a:pt x="37592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10160"/>
                  </a:lnTo>
                  <a:lnTo>
                    <a:pt x="366801" y="10160"/>
                  </a:lnTo>
                  <a:lnTo>
                    <a:pt x="366801" y="1270"/>
                  </a:lnTo>
                  <a:lnTo>
                    <a:pt x="375920" y="1270"/>
                  </a:lnTo>
                  <a:lnTo>
                    <a:pt x="375920" y="0"/>
                  </a:lnTo>
                  <a:close/>
                </a:path>
              </a:pathLst>
            </a:custGeom>
            <a:solidFill>
              <a:srgbClr val="0092BF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814070"/>
              <a:ext cx="361315" cy="10160"/>
            </a:xfrm>
            <a:custGeom>
              <a:avLst/>
              <a:gdLst/>
              <a:ahLst/>
              <a:cxnLst/>
              <a:rect l="l" t="t" r="r" b="b"/>
              <a:pathLst>
                <a:path w="361315" h="10159">
                  <a:moveTo>
                    <a:pt x="361212" y="0"/>
                  </a:moveTo>
                  <a:lnTo>
                    <a:pt x="0" y="0"/>
                  </a:lnTo>
                  <a:lnTo>
                    <a:pt x="0" y="10159"/>
                  </a:lnTo>
                  <a:lnTo>
                    <a:pt x="343296" y="10159"/>
                  </a:lnTo>
                  <a:lnTo>
                    <a:pt x="361212" y="0"/>
                  </a:lnTo>
                  <a:close/>
                </a:path>
              </a:pathLst>
            </a:custGeom>
            <a:solidFill>
              <a:srgbClr val="0091BE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824230"/>
              <a:ext cx="343535" cy="8890"/>
            </a:xfrm>
            <a:custGeom>
              <a:avLst/>
              <a:gdLst/>
              <a:ahLst/>
              <a:cxnLst/>
              <a:rect l="l" t="t" r="r" b="b"/>
              <a:pathLst>
                <a:path w="343535" h="8890">
                  <a:moveTo>
                    <a:pt x="343296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327619" y="8890"/>
                  </a:lnTo>
                  <a:lnTo>
                    <a:pt x="343296" y="0"/>
                  </a:lnTo>
                  <a:close/>
                </a:path>
              </a:pathLst>
            </a:custGeom>
            <a:solidFill>
              <a:srgbClr val="0090BE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833120"/>
              <a:ext cx="327660" cy="10160"/>
            </a:xfrm>
            <a:custGeom>
              <a:avLst/>
              <a:gdLst/>
              <a:ahLst/>
              <a:cxnLst/>
              <a:rect l="l" t="t" r="r" b="b"/>
              <a:pathLst>
                <a:path w="327660" h="10159">
                  <a:moveTo>
                    <a:pt x="327619" y="0"/>
                  </a:moveTo>
                  <a:lnTo>
                    <a:pt x="0" y="0"/>
                  </a:lnTo>
                  <a:lnTo>
                    <a:pt x="0" y="10159"/>
                  </a:lnTo>
                  <a:lnTo>
                    <a:pt x="309702" y="10159"/>
                  </a:lnTo>
                  <a:lnTo>
                    <a:pt x="327619" y="0"/>
                  </a:lnTo>
                  <a:close/>
                </a:path>
              </a:pathLst>
            </a:custGeom>
            <a:solidFill>
              <a:srgbClr val="008FBD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842010"/>
              <a:ext cx="312420" cy="10160"/>
            </a:xfrm>
            <a:custGeom>
              <a:avLst/>
              <a:gdLst/>
              <a:ahLst/>
              <a:cxnLst/>
              <a:rect l="l" t="t" r="r" b="b"/>
              <a:pathLst>
                <a:path w="312420" h="10159">
                  <a:moveTo>
                    <a:pt x="311942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94025" y="10160"/>
                  </a:lnTo>
                  <a:lnTo>
                    <a:pt x="311942" y="0"/>
                  </a:lnTo>
                  <a:close/>
                </a:path>
              </a:pathLst>
            </a:custGeom>
            <a:solidFill>
              <a:srgbClr val="008EB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850900"/>
              <a:ext cx="296545" cy="10160"/>
            </a:xfrm>
            <a:custGeom>
              <a:avLst/>
              <a:gdLst/>
              <a:ahLst/>
              <a:cxnLst/>
              <a:rect l="l" t="t" r="r" b="b"/>
              <a:pathLst>
                <a:path w="296545" h="10159">
                  <a:moveTo>
                    <a:pt x="296265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78348" y="10160"/>
                  </a:lnTo>
                  <a:lnTo>
                    <a:pt x="296265" y="0"/>
                  </a:lnTo>
                  <a:close/>
                </a:path>
              </a:pathLst>
            </a:custGeom>
            <a:solidFill>
              <a:srgbClr val="008DB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859790"/>
              <a:ext cx="280670" cy="10160"/>
            </a:xfrm>
            <a:custGeom>
              <a:avLst/>
              <a:gdLst/>
              <a:ahLst/>
              <a:cxnLst/>
              <a:rect l="l" t="t" r="r" b="b"/>
              <a:pathLst>
                <a:path w="280670" h="10159">
                  <a:moveTo>
                    <a:pt x="280588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62671" y="10160"/>
                  </a:lnTo>
                  <a:lnTo>
                    <a:pt x="280588" y="0"/>
                  </a:lnTo>
                  <a:close/>
                </a:path>
              </a:pathLst>
            </a:custGeom>
            <a:solidFill>
              <a:srgbClr val="008CBB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869950"/>
              <a:ext cx="262890" cy="8890"/>
            </a:xfrm>
            <a:custGeom>
              <a:avLst/>
              <a:gdLst/>
              <a:ahLst/>
              <a:cxnLst/>
              <a:rect l="l" t="t" r="r" b="b"/>
              <a:pathLst>
                <a:path w="262890" h="8890">
                  <a:moveTo>
                    <a:pt x="262671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46994" y="8889"/>
                  </a:lnTo>
                  <a:lnTo>
                    <a:pt x="262671" y="0"/>
                  </a:lnTo>
                  <a:close/>
                </a:path>
              </a:pathLst>
            </a:custGeom>
            <a:solidFill>
              <a:srgbClr val="008BBB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0" y="203200"/>
            <a:ext cx="9144000" cy="647700"/>
            <a:chOff x="0" y="203200"/>
            <a:chExt cx="9144000" cy="647700"/>
          </a:xfrm>
        </p:grpSpPr>
        <p:sp>
          <p:nvSpPr>
            <p:cNvPr id="18" name="object 18"/>
            <p:cNvSpPr/>
            <p:nvPr/>
          </p:nvSpPr>
          <p:spPr>
            <a:xfrm>
              <a:off x="6589485" y="548640"/>
              <a:ext cx="1138555" cy="13970"/>
            </a:xfrm>
            <a:custGeom>
              <a:avLst/>
              <a:gdLst/>
              <a:ahLst/>
              <a:cxnLst/>
              <a:rect l="l" t="t" r="r" b="b"/>
              <a:pathLst>
                <a:path w="1138554" h="13970">
                  <a:moveTo>
                    <a:pt x="1138371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055914" y="13970"/>
                  </a:lnTo>
                  <a:lnTo>
                    <a:pt x="1138371" y="0"/>
                  </a:lnTo>
                  <a:close/>
                </a:path>
              </a:pathLst>
            </a:custGeom>
            <a:solidFill>
              <a:srgbClr val="00AAB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780530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0" y="247650"/>
              <a:ext cx="9144000" cy="5613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1150" marR="30480" indent="-273050">
              <a:lnSpc>
                <a:spcPct val="100000"/>
              </a:lnSpc>
              <a:spcBef>
                <a:spcPts val="100"/>
              </a:spcBef>
            </a:pPr>
            <a:r>
              <a:rPr sz="2600" spc="330" smtClean="0"/>
              <a:t>With </a:t>
            </a:r>
            <a:r>
              <a:rPr sz="2600" spc="-5" dirty="0"/>
              <a:t>Comparative Advantage, everyone wins</a:t>
            </a:r>
            <a:r>
              <a:rPr sz="2600" spc="-300" dirty="0"/>
              <a:t> </a:t>
            </a:r>
            <a:r>
              <a:rPr sz="2600" spc="-235" dirty="0"/>
              <a:t>through  </a:t>
            </a:r>
            <a:r>
              <a:rPr sz="2600" spc="-5" dirty="0"/>
              <a:t>trade.</a:t>
            </a:r>
            <a:endParaRPr sz="2600">
              <a:latin typeface="Symbol"/>
              <a:cs typeface="Symbol"/>
            </a:endParaRPr>
          </a:p>
        </p:txBody>
      </p:sp>
      <p:sp>
        <p:nvSpPr>
          <p:cNvPr id="27" name="Footer Placeholder 2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28" name="Slide Number Placeholder 2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13</a:t>
            </a:fld>
            <a:endParaRPr lang="en-IN"/>
          </a:p>
        </p:txBody>
      </p:sp>
      <p:sp>
        <p:nvSpPr>
          <p:cNvPr id="25" name="object 25"/>
          <p:cNvSpPr txBox="1"/>
          <p:nvPr/>
        </p:nvSpPr>
        <p:spPr>
          <a:xfrm>
            <a:off x="510540" y="2654300"/>
            <a:ext cx="7693659" cy="12128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11150" marR="30480" indent="-273050">
              <a:lnSpc>
                <a:spcPct val="99800"/>
              </a:lnSpc>
              <a:spcBef>
                <a:spcPts val="105"/>
              </a:spcBef>
            </a:pPr>
            <a:r>
              <a:rPr sz="2600" spc="275" smtClean="0">
                <a:latin typeface="Constantia"/>
                <a:cs typeface="Constantia"/>
              </a:rPr>
              <a:t>Those </a:t>
            </a:r>
            <a:r>
              <a:rPr sz="2600" dirty="0">
                <a:latin typeface="Constantia"/>
                <a:cs typeface="Constantia"/>
              </a:rPr>
              <a:t>with </a:t>
            </a:r>
            <a:r>
              <a:rPr sz="2600" spc="-5" dirty="0">
                <a:latin typeface="Constantia"/>
                <a:cs typeface="Constantia"/>
              </a:rPr>
              <a:t>absolute advantages can </a:t>
            </a:r>
            <a:r>
              <a:rPr sz="2600" dirty="0">
                <a:latin typeface="Constantia"/>
                <a:cs typeface="Constantia"/>
              </a:rPr>
              <a:t>buy </a:t>
            </a:r>
            <a:r>
              <a:rPr sz="2600" spc="-5" dirty="0">
                <a:latin typeface="Constantia"/>
                <a:cs typeface="Constantia"/>
              </a:rPr>
              <a:t>goods</a:t>
            </a:r>
            <a:r>
              <a:rPr sz="2600" spc="-300" dirty="0">
                <a:latin typeface="Constantia"/>
                <a:cs typeface="Constantia"/>
              </a:rPr>
              <a:t> </a:t>
            </a:r>
            <a:r>
              <a:rPr sz="2600" spc="-540" dirty="0">
                <a:latin typeface="Constantia"/>
                <a:cs typeface="Constantia"/>
              </a:rPr>
              <a:t>and  </a:t>
            </a:r>
            <a:r>
              <a:rPr sz="2600" spc="-5" dirty="0">
                <a:latin typeface="Constantia"/>
                <a:cs typeface="Constantia"/>
              </a:rPr>
              <a:t>services from businesses </a:t>
            </a:r>
            <a:r>
              <a:rPr sz="2600" dirty="0">
                <a:latin typeface="Constantia"/>
                <a:cs typeface="Constantia"/>
              </a:rPr>
              <a:t>who </a:t>
            </a:r>
            <a:r>
              <a:rPr sz="2600" spc="-5" dirty="0">
                <a:latin typeface="Constantia"/>
                <a:cs typeface="Constantia"/>
              </a:rPr>
              <a:t>produce them at </a:t>
            </a:r>
            <a:r>
              <a:rPr sz="2600" dirty="0">
                <a:latin typeface="Constantia"/>
                <a:cs typeface="Constantia"/>
              </a:rPr>
              <a:t>a  </a:t>
            </a:r>
            <a:r>
              <a:rPr sz="2600" spc="-5" dirty="0">
                <a:latin typeface="Constantia"/>
                <a:cs typeface="Constantia"/>
              </a:rPr>
              <a:t>comparatively lower</a:t>
            </a:r>
            <a:r>
              <a:rPr sz="2600" spc="-20" dirty="0">
                <a:latin typeface="Constantia"/>
                <a:cs typeface="Constantia"/>
              </a:rPr>
              <a:t> </a:t>
            </a:r>
            <a:r>
              <a:rPr sz="2600" dirty="0">
                <a:latin typeface="Constantia"/>
                <a:cs typeface="Constantia"/>
              </a:rPr>
              <a:t>cost.</a:t>
            </a:r>
            <a:endParaRPr sz="2600">
              <a:latin typeface="Constantia"/>
              <a:cs typeface="Constantia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77900" y="6342379"/>
            <a:ext cx="4743450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latin typeface="Arial"/>
                <a:cs typeface="Arial"/>
              </a:rPr>
              <a:t>Excerpts </a:t>
            </a:r>
            <a:r>
              <a:rPr sz="900" dirty="0">
                <a:latin typeface="Arial"/>
                <a:cs typeface="Arial"/>
              </a:rPr>
              <a:t>taken from</a:t>
            </a:r>
            <a:r>
              <a:rPr sz="900" spc="70" dirty="0">
                <a:latin typeface="Arial"/>
                <a:cs typeface="Arial"/>
              </a:rPr>
              <a:t> </a:t>
            </a:r>
            <a:r>
              <a:rPr sz="900" spc="-5" dirty="0">
                <a:latin typeface="Arial"/>
                <a:cs typeface="Arial"/>
                <a:hlinkClick r:id="rId4"/>
              </a:rPr>
              <a:t>http://www.econlib.org/library/Topics/Details/comparativeadvantage.html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03200"/>
            <a:ext cx="9144000" cy="647700"/>
            <a:chOff x="0" y="203200"/>
            <a:chExt cx="9144000" cy="647700"/>
          </a:xfrm>
        </p:grpSpPr>
        <p:sp>
          <p:nvSpPr>
            <p:cNvPr id="3" name="object 3"/>
            <p:cNvSpPr/>
            <p:nvPr/>
          </p:nvSpPr>
          <p:spPr>
            <a:xfrm>
              <a:off x="6589485" y="548640"/>
              <a:ext cx="1138555" cy="13970"/>
            </a:xfrm>
            <a:custGeom>
              <a:avLst/>
              <a:gdLst/>
              <a:ahLst/>
              <a:cxnLst/>
              <a:rect l="l" t="t" r="r" b="b"/>
              <a:pathLst>
                <a:path w="1138554" h="13970">
                  <a:moveTo>
                    <a:pt x="1138371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055914" y="13970"/>
                  </a:lnTo>
                  <a:lnTo>
                    <a:pt x="1138371" y="0"/>
                  </a:lnTo>
                  <a:close/>
                </a:path>
              </a:pathLst>
            </a:custGeom>
            <a:solidFill>
              <a:srgbClr val="00AAB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80530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247650"/>
              <a:ext cx="9144000" cy="5613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87680" y="1244600"/>
            <a:ext cx="8299162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Lucida Calligraphy" pitchFamily="66" charset="0"/>
              </a:rPr>
              <a:t>Production </a:t>
            </a:r>
            <a:r>
              <a:rPr sz="3200" spc="-10" dirty="0">
                <a:latin typeface="Lucida Calligraphy" pitchFamily="66" charset="0"/>
              </a:rPr>
              <a:t>Possibilities </a:t>
            </a:r>
            <a:r>
              <a:rPr sz="3200" spc="-5" dirty="0">
                <a:latin typeface="Lucida Calligraphy" pitchFamily="66" charset="0"/>
              </a:rPr>
              <a:t>without</a:t>
            </a:r>
            <a:r>
              <a:rPr sz="3200" spc="-50" dirty="0">
                <a:latin typeface="Lucida Calligraphy" pitchFamily="66" charset="0"/>
              </a:rPr>
              <a:t> </a:t>
            </a:r>
            <a:r>
              <a:rPr sz="3200" spc="-5" dirty="0">
                <a:latin typeface="Lucida Calligraphy" pitchFamily="66" charset="0"/>
              </a:rPr>
              <a:t>Trade</a:t>
            </a:r>
            <a:endParaRPr sz="3200">
              <a:latin typeface="Lucida Calligraphy" pitchFamily="66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14</a:t>
            </a:fld>
            <a:endParaRPr lang="en-IN"/>
          </a:p>
        </p:txBody>
      </p:sp>
      <p:sp>
        <p:nvSpPr>
          <p:cNvPr id="10" name="object 10"/>
          <p:cNvSpPr txBox="1"/>
          <p:nvPr/>
        </p:nvSpPr>
        <p:spPr>
          <a:xfrm>
            <a:off x="510540" y="2604770"/>
            <a:ext cx="7748270" cy="16916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1150" marR="30480" indent="-273050">
              <a:lnSpc>
                <a:spcPct val="100000"/>
              </a:lnSpc>
              <a:spcBef>
                <a:spcPts val="100"/>
              </a:spcBef>
            </a:pPr>
            <a:r>
              <a:rPr sz="2600" spc="275" smtClean="0">
                <a:latin typeface="Constantia"/>
                <a:cs typeface="Constantia"/>
              </a:rPr>
              <a:t>India </a:t>
            </a:r>
            <a:r>
              <a:rPr sz="2600" spc="-5" dirty="0">
                <a:latin typeface="Constantia"/>
                <a:cs typeface="Constantia"/>
              </a:rPr>
              <a:t>can produce 4,000 yards of textile per </a:t>
            </a:r>
            <a:r>
              <a:rPr sz="2600" dirty="0">
                <a:latin typeface="Constantia"/>
                <a:cs typeface="Constantia"/>
              </a:rPr>
              <a:t>day</a:t>
            </a:r>
            <a:r>
              <a:rPr sz="2600" spc="-320" dirty="0">
                <a:latin typeface="Constantia"/>
                <a:cs typeface="Constantia"/>
              </a:rPr>
              <a:t> </a:t>
            </a:r>
            <a:r>
              <a:rPr sz="2600" spc="-70" dirty="0">
                <a:latin typeface="Constantia"/>
                <a:cs typeface="Constantia"/>
              </a:rPr>
              <a:t>or  </a:t>
            </a:r>
            <a:r>
              <a:rPr sz="2600" dirty="0">
                <a:latin typeface="Constantia"/>
                <a:cs typeface="Constantia"/>
              </a:rPr>
              <a:t>1 </a:t>
            </a:r>
            <a:r>
              <a:rPr sz="2600" spc="-5" dirty="0">
                <a:latin typeface="Constantia"/>
                <a:cs typeface="Constantia"/>
              </a:rPr>
              <a:t>ton of chocolate per</a:t>
            </a:r>
            <a:r>
              <a:rPr sz="2600" spc="-2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day.</a:t>
            </a:r>
            <a:endParaRPr sz="2600">
              <a:latin typeface="Constantia"/>
              <a:cs typeface="Constantia"/>
            </a:endParaRPr>
          </a:p>
          <a:p>
            <a:pPr marL="311150" marR="242570" indent="-273050">
              <a:lnSpc>
                <a:spcPct val="100000"/>
              </a:lnSpc>
              <a:spcBef>
                <a:spcPts val="650"/>
              </a:spcBef>
            </a:pPr>
            <a:r>
              <a:rPr sz="2600" spc="275" smtClean="0">
                <a:latin typeface="Constantia"/>
                <a:cs typeface="Constantia"/>
              </a:rPr>
              <a:t>Nepal </a:t>
            </a:r>
            <a:r>
              <a:rPr sz="2600" spc="-5" dirty="0">
                <a:latin typeface="Constantia"/>
                <a:cs typeface="Constantia"/>
              </a:rPr>
              <a:t>can produce </a:t>
            </a:r>
            <a:r>
              <a:rPr sz="2600" dirty="0">
                <a:latin typeface="Constantia"/>
                <a:cs typeface="Constantia"/>
              </a:rPr>
              <a:t>1,000 </a:t>
            </a:r>
            <a:r>
              <a:rPr sz="2600" spc="-5" dirty="0">
                <a:latin typeface="Constantia"/>
                <a:cs typeface="Constantia"/>
              </a:rPr>
              <a:t>yards </a:t>
            </a:r>
            <a:r>
              <a:rPr sz="2600" dirty="0">
                <a:latin typeface="Constantia"/>
                <a:cs typeface="Constantia"/>
              </a:rPr>
              <a:t>of </a:t>
            </a:r>
            <a:r>
              <a:rPr sz="2600" spc="-5" dirty="0">
                <a:latin typeface="Constantia"/>
                <a:cs typeface="Constantia"/>
              </a:rPr>
              <a:t>textile </a:t>
            </a:r>
            <a:r>
              <a:rPr sz="2600" dirty="0">
                <a:latin typeface="Constantia"/>
                <a:cs typeface="Constantia"/>
              </a:rPr>
              <a:t>a </a:t>
            </a:r>
            <a:r>
              <a:rPr sz="2600" spc="-5" dirty="0">
                <a:latin typeface="Constantia"/>
                <a:cs typeface="Constantia"/>
              </a:rPr>
              <a:t>day or  </a:t>
            </a:r>
            <a:r>
              <a:rPr sz="2600" spc="-785" dirty="0">
                <a:latin typeface="Constantia"/>
                <a:cs typeface="Constantia"/>
              </a:rPr>
              <a:t>4</a:t>
            </a:r>
            <a:r>
              <a:rPr sz="2600" spc="-5" dirty="0">
                <a:latin typeface="Constantia"/>
                <a:cs typeface="Constantia"/>
              </a:rPr>
              <a:t> tons </a:t>
            </a:r>
            <a:r>
              <a:rPr sz="2600" dirty="0">
                <a:latin typeface="Constantia"/>
                <a:cs typeface="Constantia"/>
              </a:rPr>
              <a:t>of </a:t>
            </a:r>
            <a:r>
              <a:rPr sz="2600" spc="-5" dirty="0">
                <a:latin typeface="Constantia"/>
                <a:cs typeface="Constantia"/>
              </a:rPr>
              <a:t>chocolate per</a:t>
            </a:r>
            <a:r>
              <a:rPr sz="2600" spc="-2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day.</a:t>
            </a:r>
            <a:endParaRPr sz="2600">
              <a:latin typeface="Constantia"/>
              <a:cs typeface="Constantia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00430" y="857232"/>
            <a:ext cx="158885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spc="-5" dirty="0" smtClean="0">
                <a:solidFill>
                  <a:srgbClr val="000000"/>
                </a:solidFill>
                <a:latin typeface="Lucida Calligraphy" pitchFamily="66" charset="0"/>
              </a:rPr>
              <a:t>Example;</a:t>
            </a:r>
            <a:endParaRPr lang="en-IN" dirty="0">
              <a:latin typeface="Lucida Calligraphy" pitchFamily="66" charset="0"/>
            </a:endParaRPr>
          </a:p>
        </p:txBody>
      </p:sp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00034" y="285728"/>
            <a:ext cx="7929618" cy="565172"/>
            <a:chOff x="0" y="203200"/>
            <a:chExt cx="9144000" cy="647700"/>
          </a:xfrm>
        </p:grpSpPr>
        <p:sp>
          <p:nvSpPr>
            <p:cNvPr id="3" name="object 3"/>
            <p:cNvSpPr/>
            <p:nvPr/>
          </p:nvSpPr>
          <p:spPr>
            <a:xfrm>
              <a:off x="6589485" y="548640"/>
              <a:ext cx="1138555" cy="13970"/>
            </a:xfrm>
            <a:custGeom>
              <a:avLst/>
              <a:gdLst/>
              <a:ahLst/>
              <a:cxnLst/>
              <a:rect l="l" t="t" r="r" b="b"/>
              <a:pathLst>
                <a:path w="1138554" h="13970">
                  <a:moveTo>
                    <a:pt x="1138371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055914" y="13970"/>
                  </a:lnTo>
                  <a:lnTo>
                    <a:pt x="1138371" y="0"/>
                  </a:lnTo>
                  <a:close/>
                </a:path>
              </a:pathLst>
            </a:custGeom>
            <a:solidFill>
              <a:srgbClr val="00AAB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80530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247650"/>
              <a:ext cx="9144000" cy="5613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44500" y="571480"/>
            <a:ext cx="8176259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800" spc="-5" dirty="0">
                <a:latin typeface="Lucida Calligraphy" pitchFamily="66" charset="0"/>
              </a:rPr>
              <a:t>Production </a:t>
            </a:r>
            <a:r>
              <a:rPr sz="2800" spc="-5">
                <a:latin typeface="Lucida Calligraphy" pitchFamily="66" charset="0"/>
              </a:rPr>
              <a:t>Possibilities</a:t>
            </a:r>
            <a:r>
              <a:rPr sz="2800" spc="-90">
                <a:latin typeface="Lucida Calligraphy" pitchFamily="66" charset="0"/>
              </a:rPr>
              <a:t> </a:t>
            </a:r>
            <a:r>
              <a:rPr sz="2800" spc="-5" smtClean="0">
                <a:latin typeface="Lucida Calligraphy" pitchFamily="66" charset="0"/>
              </a:rPr>
              <a:t>without</a:t>
            </a:r>
            <a:r>
              <a:rPr lang="en-IN" sz="2800" spc="-5" dirty="0" smtClean="0">
                <a:latin typeface="Lucida Calligraphy" pitchFamily="66" charset="0"/>
              </a:rPr>
              <a:t>Trade</a:t>
            </a:r>
            <a:r>
              <a:rPr lang="en-IN" sz="3200" dirty="0" smtClean="0"/>
              <a:t/>
            </a:r>
            <a:br>
              <a:rPr lang="en-IN" sz="3200" dirty="0" smtClean="0"/>
            </a:br>
            <a:endParaRPr sz="3200" spc="-5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15</a:t>
            </a:fld>
            <a:endParaRPr lang="en-IN"/>
          </a:p>
        </p:txBody>
      </p:sp>
      <p:sp>
        <p:nvSpPr>
          <p:cNvPr id="10" name="object 10"/>
          <p:cNvSpPr txBox="1"/>
          <p:nvPr/>
        </p:nvSpPr>
        <p:spPr>
          <a:xfrm>
            <a:off x="406400" y="1214422"/>
            <a:ext cx="7369175" cy="1754326"/>
          </a:xfrm>
          <a:prstGeom prst="rect">
            <a:avLst/>
          </a:prstGeom>
        </p:spPr>
        <p:txBody>
          <a:bodyPr vert="horz" wrap="square" lIns="0" tIns="266700" rIns="0" bIns="0" rtlCol="0">
            <a:spAutoFit/>
          </a:bodyPr>
          <a:lstStyle/>
          <a:p>
            <a:pPr marL="415290" marR="43180" indent="-273050">
              <a:lnSpc>
                <a:spcPct val="100000"/>
              </a:lnSpc>
              <a:spcBef>
                <a:spcPts val="1040"/>
              </a:spcBef>
            </a:pPr>
            <a:r>
              <a:rPr sz="2600" spc="275" smtClean="0">
                <a:latin typeface="Constantia"/>
                <a:cs typeface="Constantia"/>
              </a:rPr>
              <a:t>India </a:t>
            </a:r>
            <a:r>
              <a:rPr sz="2600" dirty="0">
                <a:latin typeface="Constantia"/>
                <a:cs typeface="Constantia"/>
              </a:rPr>
              <a:t>has a </a:t>
            </a:r>
            <a:r>
              <a:rPr sz="2600" spc="-5" dirty="0">
                <a:latin typeface="Constantia"/>
                <a:cs typeface="Constantia"/>
              </a:rPr>
              <a:t>comparative advantage in</a:t>
            </a:r>
            <a:r>
              <a:rPr sz="2600" spc="-320" dirty="0">
                <a:latin typeface="Constantia"/>
                <a:cs typeface="Constantia"/>
              </a:rPr>
              <a:t> </a:t>
            </a:r>
            <a:r>
              <a:rPr sz="2600" spc="-185" dirty="0">
                <a:latin typeface="Constantia"/>
                <a:cs typeface="Constantia"/>
              </a:rPr>
              <a:t>producing  </a:t>
            </a:r>
            <a:r>
              <a:rPr sz="2600" spc="-5" dirty="0">
                <a:latin typeface="Constantia"/>
                <a:cs typeface="Constantia"/>
              </a:rPr>
              <a:t>textiles.</a:t>
            </a:r>
            <a:endParaRPr sz="260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2050">
              <a:latin typeface="Constantia"/>
              <a:cs typeface="Constantia"/>
            </a:endParaRPr>
          </a:p>
          <a:p>
            <a:pPr marL="184150">
              <a:lnSpc>
                <a:spcPct val="100000"/>
              </a:lnSpc>
            </a:pPr>
            <a:r>
              <a:rPr sz="2700" spc="1214" baseline="12345" dirty="0">
                <a:solidFill>
                  <a:srgbClr val="0E6EC5"/>
                </a:solidFill>
                <a:latin typeface="Symbol"/>
                <a:cs typeface="Symbol"/>
              </a:rPr>
              <a:t></a:t>
            </a:r>
            <a:r>
              <a:rPr sz="2700" spc="1214" baseline="12345" dirty="0">
                <a:solidFill>
                  <a:srgbClr val="0E6EC5"/>
                </a:solidFill>
                <a:latin typeface="Times New Roman"/>
                <a:cs typeface="Times New Roman"/>
              </a:rPr>
              <a:t> </a:t>
            </a:r>
            <a:r>
              <a:rPr sz="2400" spc="-5" dirty="0">
                <a:latin typeface="Constantia"/>
                <a:cs typeface="Constantia"/>
              </a:rPr>
              <a:t>Nepal has </a:t>
            </a:r>
            <a:r>
              <a:rPr sz="2400" dirty="0">
                <a:latin typeface="Constantia"/>
                <a:cs typeface="Constantia"/>
              </a:rPr>
              <a:t>a </a:t>
            </a:r>
            <a:r>
              <a:rPr sz="2400" spc="-5" dirty="0">
                <a:latin typeface="Constantia"/>
                <a:cs typeface="Constantia"/>
              </a:rPr>
              <a:t>comparative advantage in</a:t>
            </a:r>
            <a:r>
              <a:rPr sz="2400" spc="-40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chocolate.</a:t>
            </a:r>
            <a:endParaRPr sz="24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741680"/>
            <a:ext cx="505459" cy="137160"/>
            <a:chOff x="0" y="741680"/>
            <a:chExt cx="505459" cy="137160"/>
          </a:xfrm>
        </p:grpSpPr>
        <p:sp>
          <p:nvSpPr>
            <p:cNvPr id="3" name="object 3"/>
            <p:cNvSpPr/>
            <p:nvPr/>
          </p:nvSpPr>
          <p:spPr>
            <a:xfrm>
              <a:off x="0" y="741679"/>
              <a:ext cx="505459" cy="19050"/>
            </a:xfrm>
            <a:custGeom>
              <a:avLst/>
              <a:gdLst/>
              <a:ahLst/>
              <a:cxnLst/>
              <a:rect l="l" t="t" r="r" b="b"/>
              <a:pathLst>
                <a:path w="505459" h="19050">
                  <a:moveTo>
                    <a:pt x="504863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0" y="19050"/>
                  </a:lnTo>
                  <a:lnTo>
                    <a:pt x="466559" y="19050"/>
                  </a:lnTo>
                  <a:lnTo>
                    <a:pt x="486994" y="8890"/>
                  </a:lnTo>
                  <a:lnTo>
                    <a:pt x="504863" y="0"/>
                  </a:lnTo>
                  <a:close/>
                </a:path>
              </a:pathLst>
            </a:custGeom>
            <a:solidFill>
              <a:srgbClr val="0099C3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759460"/>
              <a:ext cx="469265" cy="10160"/>
            </a:xfrm>
            <a:custGeom>
              <a:avLst/>
              <a:gdLst/>
              <a:ahLst/>
              <a:cxnLst/>
              <a:rect l="l" t="t" r="r" b="b"/>
              <a:pathLst>
                <a:path w="469265" h="10159">
                  <a:moveTo>
                    <a:pt x="469124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448697" y="10160"/>
                  </a:lnTo>
                  <a:lnTo>
                    <a:pt x="469124" y="0"/>
                  </a:lnTo>
                  <a:close/>
                </a:path>
              </a:pathLst>
            </a:custGeom>
            <a:solidFill>
              <a:srgbClr val="0097C2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768350"/>
              <a:ext cx="451484" cy="10160"/>
            </a:xfrm>
            <a:custGeom>
              <a:avLst/>
              <a:gdLst/>
              <a:ahLst/>
              <a:cxnLst/>
              <a:rect l="l" t="t" r="r" b="b"/>
              <a:pathLst>
                <a:path w="451484" h="10159">
                  <a:moveTo>
                    <a:pt x="451251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430824" y="10160"/>
                  </a:lnTo>
                  <a:lnTo>
                    <a:pt x="451251" y="0"/>
                  </a:lnTo>
                  <a:close/>
                </a:path>
              </a:pathLst>
            </a:custGeom>
            <a:solidFill>
              <a:srgbClr val="0096C2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778510"/>
              <a:ext cx="431165" cy="8890"/>
            </a:xfrm>
            <a:custGeom>
              <a:avLst/>
              <a:gdLst/>
              <a:ahLst/>
              <a:cxnLst/>
              <a:rect l="l" t="t" r="r" b="b"/>
              <a:pathLst>
                <a:path w="431165" h="8890">
                  <a:moveTo>
                    <a:pt x="430824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412950" y="8889"/>
                  </a:lnTo>
                  <a:lnTo>
                    <a:pt x="430824" y="0"/>
                  </a:lnTo>
                  <a:close/>
                </a:path>
              </a:pathLst>
            </a:custGeom>
            <a:solidFill>
              <a:srgbClr val="0095C1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787400"/>
              <a:ext cx="413384" cy="10160"/>
            </a:xfrm>
            <a:custGeom>
              <a:avLst/>
              <a:gdLst/>
              <a:ahLst/>
              <a:cxnLst/>
              <a:rect l="l" t="t" r="r" b="b"/>
              <a:pathLst>
                <a:path w="413384" h="10159">
                  <a:moveTo>
                    <a:pt x="41295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392523" y="10160"/>
                  </a:lnTo>
                  <a:lnTo>
                    <a:pt x="412950" y="0"/>
                  </a:lnTo>
                  <a:close/>
                </a:path>
              </a:pathLst>
            </a:custGeom>
            <a:solidFill>
              <a:srgbClr val="0094C0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796290"/>
              <a:ext cx="395605" cy="10160"/>
            </a:xfrm>
            <a:custGeom>
              <a:avLst/>
              <a:gdLst/>
              <a:ahLst/>
              <a:cxnLst/>
              <a:rect l="l" t="t" r="r" b="b"/>
              <a:pathLst>
                <a:path w="395605" h="10159">
                  <a:moveTo>
                    <a:pt x="395076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374650" y="10160"/>
                  </a:lnTo>
                  <a:lnTo>
                    <a:pt x="395076" y="0"/>
                  </a:lnTo>
                  <a:close/>
                </a:path>
              </a:pathLst>
            </a:custGeom>
            <a:solidFill>
              <a:srgbClr val="0093C0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805179"/>
              <a:ext cx="375920" cy="10160"/>
            </a:xfrm>
            <a:custGeom>
              <a:avLst/>
              <a:gdLst/>
              <a:ahLst/>
              <a:cxnLst/>
              <a:rect l="l" t="t" r="r" b="b"/>
              <a:pathLst>
                <a:path w="375920" h="10159">
                  <a:moveTo>
                    <a:pt x="37592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10160"/>
                  </a:lnTo>
                  <a:lnTo>
                    <a:pt x="366801" y="10160"/>
                  </a:lnTo>
                  <a:lnTo>
                    <a:pt x="366801" y="1270"/>
                  </a:lnTo>
                  <a:lnTo>
                    <a:pt x="375920" y="1270"/>
                  </a:lnTo>
                  <a:lnTo>
                    <a:pt x="375920" y="0"/>
                  </a:lnTo>
                  <a:close/>
                </a:path>
              </a:pathLst>
            </a:custGeom>
            <a:solidFill>
              <a:srgbClr val="0092BF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814070"/>
              <a:ext cx="361315" cy="10160"/>
            </a:xfrm>
            <a:custGeom>
              <a:avLst/>
              <a:gdLst/>
              <a:ahLst/>
              <a:cxnLst/>
              <a:rect l="l" t="t" r="r" b="b"/>
              <a:pathLst>
                <a:path w="361315" h="10159">
                  <a:moveTo>
                    <a:pt x="361212" y="0"/>
                  </a:moveTo>
                  <a:lnTo>
                    <a:pt x="0" y="0"/>
                  </a:lnTo>
                  <a:lnTo>
                    <a:pt x="0" y="10159"/>
                  </a:lnTo>
                  <a:lnTo>
                    <a:pt x="343296" y="10159"/>
                  </a:lnTo>
                  <a:lnTo>
                    <a:pt x="361212" y="0"/>
                  </a:lnTo>
                  <a:close/>
                </a:path>
              </a:pathLst>
            </a:custGeom>
            <a:solidFill>
              <a:srgbClr val="0091BE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824230"/>
              <a:ext cx="343535" cy="8890"/>
            </a:xfrm>
            <a:custGeom>
              <a:avLst/>
              <a:gdLst/>
              <a:ahLst/>
              <a:cxnLst/>
              <a:rect l="l" t="t" r="r" b="b"/>
              <a:pathLst>
                <a:path w="343535" h="8890">
                  <a:moveTo>
                    <a:pt x="343296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327619" y="8890"/>
                  </a:lnTo>
                  <a:lnTo>
                    <a:pt x="343296" y="0"/>
                  </a:lnTo>
                  <a:close/>
                </a:path>
              </a:pathLst>
            </a:custGeom>
            <a:solidFill>
              <a:srgbClr val="0090BE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833120"/>
              <a:ext cx="327660" cy="10160"/>
            </a:xfrm>
            <a:custGeom>
              <a:avLst/>
              <a:gdLst/>
              <a:ahLst/>
              <a:cxnLst/>
              <a:rect l="l" t="t" r="r" b="b"/>
              <a:pathLst>
                <a:path w="327660" h="10159">
                  <a:moveTo>
                    <a:pt x="327619" y="0"/>
                  </a:moveTo>
                  <a:lnTo>
                    <a:pt x="0" y="0"/>
                  </a:lnTo>
                  <a:lnTo>
                    <a:pt x="0" y="10159"/>
                  </a:lnTo>
                  <a:lnTo>
                    <a:pt x="309702" y="10159"/>
                  </a:lnTo>
                  <a:lnTo>
                    <a:pt x="327619" y="0"/>
                  </a:lnTo>
                  <a:close/>
                </a:path>
              </a:pathLst>
            </a:custGeom>
            <a:solidFill>
              <a:srgbClr val="008FBD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842010"/>
              <a:ext cx="312420" cy="10160"/>
            </a:xfrm>
            <a:custGeom>
              <a:avLst/>
              <a:gdLst/>
              <a:ahLst/>
              <a:cxnLst/>
              <a:rect l="l" t="t" r="r" b="b"/>
              <a:pathLst>
                <a:path w="312420" h="10159">
                  <a:moveTo>
                    <a:pt x="311942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94025" y="10160"/>
                  </a:lnTo>
                  <a:lnTo>
                    <a:pt x="311942" y="0"/>
                  </a:lnTo>
                  <a:close/>
                </a:path>
              </a:pathLst>
            </a:custGeom>
            <a:solidFill>
              <a:srgbClr val="008EB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850900"/>
              <a:ext cx="296545" cy="10160"/>
            </a:xfrm>
            <a:custGeom>
              <a:avLst/>
              <a:gdLst/>
              <a:ahLst/>
              <a:cxnLst/>
              <a:rect l="l" t="t" r="r" b="b"/>
              <a:pathLst>
                <a:path w="296545" h="10159">
                  <a:moveTo>
                    <a:pt x="296265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78348" y="10160"/>
                  </a:lnTo>
                  <a:lnTo>
                    <a:pt x="296265" y="0"/>
                  </a:lnTo>
                  <a:close/>
                </a:path>
              </a:pathLst>
            </a:custGeom>
            <a:solidFill>
              <a:srgbClr val="008DB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859790"/>
              <a:ext cx="280670" cy="10160"/>
            </a:xfrm>
            <a:custGeom>
              <a:avLst/>
              <a:gdLst/>
              <a:ahLst/>
              <a:cxnLst/>
              <a:rect l="l" t="t" r="r" b="b"/>
              <a:pathLst>
                <a:path w="280670" h="10159">
                  <a:moveTo>
                    <a:pt x="280588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62671" y="10160"/>
                  </a:lnTo>
                  <a:lnTo>
                    <a:pt x="280588" y="0"/>
                  </a:lnTo>
                  <a:close/>
                </a:path>
              </a:pathLst>
            </a:custGeom>
            <a:solidFill>
              <a:srgbClr val="008CBB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869950"/>
              <a:ext cx="262890" cy="8890"/>
            </a:xfrm>
            <a:custGeom>
              <a:avLst/>
              <a:gdLst/>
              <a:ahLst/>
              <a:cxnLst/>
              <a:rect l="l" t="t" r="r" b="b"/>
              <a:pathLst>
                <a:path w="262890" h="8890">
                  <a:moveTo>
                    <a:pt x="262671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46994" y="8889"/>
                  </a:lnTo>
                  <a:lnTo>
                    <a:pt x="262671" y="0"/>
                  </a:lnTo>
                  <a:close/>
                </a:path>
              </a:pathLst>
            </a:custGeom>
            <a:solidFill>
              <a:srgbClr val="008BBB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0" y="203200"/>
            <a:ext cx="9144000" cy="1648460"/>
            <a:chOff x="0" y="203200"/>
            <a:chExt cx="9144000" cy="1648460"/>
          </a:xfrm>
        </p:grpSpPr>
        <p:sp>
          <p:nvSpPr>
            <p:cNvPr id="18" name="object 18"/>
            <p:cNvSpPr/>
            <p:nvPr/>
          </p:nvSpPr>
          <p:spPr>
            <a:xfrm>
              <a:off x="6589485" y="548640"/>
              <a:ext cx="1138555" cy="13970"/>
            </a:xfrm>
            <a:custGeom>
              <a:avLst/>
              <a:gdLst/>
              <a:ahLst/>
              <a:cxnLst/>
              <a:rect l="l" t="t" r="r" b="b"/>
              <a:pathLst>
                <a:path w="1138554" h="13970">
                  <a:moveTo>
                    <a:pt x="1138371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055914" y="13970"/>
                  </a:lnTo>
                  <a:lnTo>
                    <a:pt x="1138371" y="0"/>
                  </a:lnTo>
                  <a:close/>
                </a:path>
              </a:pathLst>
            </a:custGeom>
            <a:solidFill>
              <a:srgbClr val="00AAB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780530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0" y="247650"/>
              <a:ext cx="9144000" cy="5613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09220" y="297180"/>
              <a:ext cx="8662670" cy="155448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1677670" y="3666490"/>
            <a:ext cx="6817359" cy="5080"/>
          </a:xfrm>
          <a:custGeom>
            <a:avLst/>
            <a:gdLst/>
            <a:ahLst/>
            <a:cxnLst/>
            <a:rect l="l" t="t" r="r" b="b"/>
            <a:pathLst>
              <a:path w="6817359" h="5079">
                <a:moveTo>
                  <a:pt x="0" y="0"/>
                </a:moveTo>
                <a:lnTo>
                  <a:pt x="6817359" y="5080"/>
                </a:lnTo>
              </a:path>
            </a:pathLst>
          </a:custGeom>
          <a:ln w="19048">
            <a:solidFill>
              <a:srgbClr val="FCE4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615439" y="2462529"/>
            <a:ext cx="6879590" cy="5080"/>
          </a:xfrm>
          <a:custGeom>
            <a:avLst/>
            <a:gdLst/>
            <a:ahLst/>
            <a:cxnLst/>
            <a:rect l="l" t="t" r="r" b="b"/>
            <a:pathLst>
              <a:path w="6879590" h="5080">
                <a:moveTo>
                  <a:pt x="0" y="0"/>
                </a:moveTo>
                <a:lnTo>
                  <a:pt x="6879589" y="5080"/>
                </a:lnTo>
              </a:path>
            </a:pathLst>
          </a:custGeom>
          <a:ln w="19048">
            <a:solidFill>
              <a:srgbClr val="FCE4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1488757" y="1834514"/>
            <a:ext cx="7016115" cy="3726179"/>
            <a:chOff x="1488757" y="1834514"/>
            <a:chExt cx="7016115" cy="3726179"/>
          </a:xfrm>
        </p:grpSpPr>
        <p:sp>
          <p:nvSpPr>
            <p:cNvPr id="28" name="object 28"/>
            <p:cNvSpPr/>
            <p:nvPr/>
          </p:nvSpPr>
          <p:spPr>
            <a:xfrm>
              <a:off x="1615439" y="1844039"/>
              <a:ext cx="6879590" cy="3643629"/>
            </a:xfrm>
            <a:custGeom>
              <a:avLst/>
              <a:gdLst/>
              <a:ahLst/>
              <a:cxnLst/>
              <a:rect l="l" t="t" r="r" b="b"/>
              <a:pathLst>
                <a:path w="6879590" h="3643629">
                  <a:moveTo>
                    <a:pt x="0" y="1235710"/>
                  </a:moveTo>
                  <a:lnTo>
                    <a:pt x="6879589" y="1240789"/>
                  </a:lnTo>
                </a:path>
                <a:path w="6879590" h="3643629">
                  <a:moveTo>
                    <a:pt x="1107440" y="3643629"/>
                  </a:moveTo>
                  <a:lnTo>
                    <a:pt x="1116330" y="0"/>
                  </a:lnTo>
                </a:path>
                <a:path w="6879590" h="3643629">
                  <a:moveTo>
                    <a:pt x="2334260" y="3643629"/>
                  </a:moveTo>
                  <a:lnTo>
                    <a:pt x="2345690" y="0"/>
                  </a:lnTo>
                </a:path>
                <a:path w="6879590" h="3643629">
                  <a:moveTo>
                    <a:pt x="3562350" y="3643629"/>
                  </a:moveTo>
                  <a:lnTo>
                    <a:pt x="3572510" y="0"/>
                  </a:lnTo>
                </a:path>
                <a:path w="6879590" h="3643629">
                  <a:moveTo>
                    <a:pt x="4729480" y="3613150"/>
                  </a:moveTo>
                  <a:lnTo>
                    <a:pt x="4738370" y="0"/>
                  </a:lnTo>
                </a:path>
                <a:path w="6879590" h="3643629">
                  <a:moveTo>
                    <a:pt x="5958840" y="3643629"/>
                  </a:moveTo>
                  <a:lnTo>
                    <a:pt x="5967730" y="0"/>
                  </a:lnTo>
                </a:path>
                <a:path w="6879590" h="3643629">
                  <a:moveTo>
                    <a:pt x="0" y="2440940"/>
                  </a:moveTo>
                  <a:lnTo>
                    <a:pt x="6879589" y="2444750"/>
                  </a:lnTo>
                </a:path>
                <a:path w="6879590" h="3643629">
                  <a:moveTo>
                    <a:pt x="62229" y="3058160"/>
                  </a:moveTo>
                  <a:lnTo>
                    <a:pt x="6879589" y="3063240"/>
                  </a:lnTo>
                </a:path>
              </a:pathLst>
            </a:custGeom>
            <a:ln w="19048">
              <a:solidFill>
                <a:srgbClr val="FCE4B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553209" y="1844039"/>
              <a:ext cx="6875780" cy="3670300"/>
            </a:xfrm>
            <a:custGeom>
              <a:avLst/>
              <a:gdLst/>
              <a:ahLst/>
              <a:cxnLst/>
              <a:rect l="l" t="t" r="r" b="b"/>
              <a:pathLst>
                <a:path w="6875780" h="3670300">
                  <a:moveTo>
                    <a:pt x="0" y="0"/>
                  </a:moveTo>
                  <a:lnTo>
                    <a:pt x="0" y="3670300"/>
                  </a:lnTo>
                  <a:lnTo>
                    <a:pt x="6875780" y="3670300"/>
                  </a:lnTo>
                </a:path>
                <a:path w="6875780" h="3670300">
                  <a:moveTo>
                    <a:pt x="0" y="0"/>
                  </a:moveTo>
                  <a:lnTo>
                    <a:pt x="0" y="0"/>
                  </a:lnTo>
                </a:path>
                <a:path w="6875780" h="3670300">
                  <a:moveTo>
                    <a:pt x="6875780" y="3670300"/>
                  </a:moveTo>
                  <a:lnTo>
                    <a:pt x="6875780" y="367030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553209" y="2462529"/>
              <a:ext cx="246379" cy="2444750"/>
            </a:xfrm>
            <a:custGeom>
              <a:avLst/>
              <a:gdLst/>
              <a:ahLst/>
              <a:cxnLst/>
              <a:rect l="l" t="t" r="r" b="b"/>
              <a:pathLst>
                <a:path w="246380" h="2444750">
                  <a:moveTo>
                    <a:pt x="0" y="2439670"/>
                  </a:moveTo>
                  <a:lnTo>
                    <a:pt x="246379" y="2444750"/>
                  </a:lnTo>
                </a:path>
                <a:path w="246380" h="2444750">
                  <a:moveTo>
                    <a:pt x="0" y="0"/>
                  </a:moveTo>
                  <a:lnTo>
                    <a:pt x="246379" y="5080"/>
                  </a:lnTo>
                </a:path>
                <a:path w="246380" h="2444750">
                  <a:moveTo>
                    <a:pt x="0" y="617220"/>
                  </a:moveTo>
                  <a:lnTo>
                    <a:pt x="246379" y="62230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574279" y="5425439"/>
              <a:ext cx="8890" cy="124460"/>
            </a:xfrm>
            <a:custGeom>
              <a:avLst/>
              <a:gdLst/>
              <a:ahLst/>
              <a:cxnLst/>
              <a:rect l="l" t="t" r="r" b="b"/>
              <a:pathLst>
                <a:path w="8890" h="124460">
                  <a:moveTo>
                    <a:pt x="4445" y="-4672"/>
                  </a:moveTo>
                  <a:lnTo>
                    <a:pt x="4445" y="129132"/>
                  </a:lnTo>
                </a:path>
              </a:pathLst>
            </a:custGeom>
            <a:ln w="182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344919" y="5425439"/>
              <a:ext cx="8890" cy="124460"/>
            </a:xfrm>
            <a:custGeom>
              <a:avLst/>
              <a:gdLst/>
              <a:ahLst/>
              <a:cxnLst/>
              <a:rect l="l" t="t" r="r" b="b"/>
              <a:pathLst>
                <a:path w="8889" h="124460">
                  <a:moveTo>
                    <a:pt x="4445" y="-4672"/>
                  </a:moveTo>
                  <a:lnTo>
                    <a:pt x="4445" y="129132"/>
                  </a:lnTo>
                </a:path>
              </a:pathLst>
            </a:custGeom>
            <a:ln w="182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2722880" y="5425439"/>
              <a:ext cx="8890" cy="124460"/>
            </a:xfrm>
            <a:custGeom>
              <a:avLst/>
              <a:gdLst/>
              <a:ahLst/>
              <a:cxnLst/>
              <a:rect l="l" t="t" r="r" b="b"/>
              <a:pathLst>
                <a:path w="8889" h="124460">
                  <a:moveTo>
                    <a:pt x="4444" y="-4672"/>
                  </a:moveTo>
                  <a:lnTo>
                    <a:pt x="4444" y="129132"/>
                  </a:lnTo>
                </a:path>
              </a:pathLst>
            </a:custGeom>
            <a:ln w="182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493519" y="3696969"/>
              <a:ext cx="306070" cy="591820"/>
            </a:xfrm>
            <a:custGeom>
              <a:avLst/>
              <a:gdLst/>
              <a:ahLst/>
              <a:cxnLst/>
              <a:rect l="l" t="t" r="r" b="b"/>
              <a:pathLst>
                <a:path w="306069" h="591820">
                  <a:moveTo>
                    <a:pt x="0" y="0"/>
                  </a:moveTo>
                  <a:lnTo>
                    <a:pt x="306069" y="5079"/>
                  </a:lnTo>
                </a:path>
                <a:path w="306069" h="591820">
                  <a:moveTo>
                    <a:pt x="0" y="588009"/>
                  </a:moveTo>
                  <a:lnTo>
                    <a:pt x="306069" y="591819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5177790" y="5425439"/>
              <a:ext cx="10160" cy="124460"/>
            </a:xfrm>
            <a:custGeom>
              <a:avLst/>
              <a:gdLst/>
              <a:ahLst/>
              <a:cxnLst/>
              <a:rect l="l" t="t" r="r" b="b"/>
              <a:pathLst>
                <a:path w="10160" h="124460">
                  <a:moveTo>
                    <a:pt x="5080" y="-4672"/>
                  </a:moveTo>
                  <a:lnTo>
                    <a:pt x="5080" y="129132"/>
                  </a:lnTo>
                </a:path>
              </a:pathLst>
            </a:custGeom>
            <a:ln w="19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949699" y="5425439"/>
              <a:ext cx="11430" cy="124460"/>
            </a:xfrm>
            <a:custGeom>
              <a:avLst/>
              <a:gdLst/>
              <a:ahLst/>
              <a:cxnLst/>
              <a:rect l="l" t="t" r="r" b="b"/>
              <a:pathLst>
                <a:path w="11429" h="124460">
                  <a:moveTo>
                    <a:pt x="5714" y="-4672"/>
                  </a:moveTo>
                  <a:lnTo>
                    <a:pt x="5714" y="129132"/>
                  </a:lnTo>
                </a:path>
              </a:pathLst>
            </a:custGeom>
            <a:ln w="2077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3266440" y="5628640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6961197" y="5628640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4095750" y="5588634"/>
            <a:ext cx="2160270" cy="688975"/>
          </a:xfrm>
          <a:prstGeom prst="rect">
            <a:avLst/>
          </a:prstGeom>
        </p:spPr>
        <p:txBody>
          <a:bodyPr vert="horz" wrap="square" lIns="0" tIns="52705" rIns="0" bIns="0" rtlCol="0">
            <a:spAutoFit/>
          </a:bodyPr>
          <a:lstStyle/>
          <a:p>
            <a:pPr marL="74295">
              <a:lnSpc>
                <a:spcPct val="100000"/>
              </a:lnSpc>
              <a:spcBef>
                <a:spcPts val="415"/>
              </a:spcBef>
              <a:tabLst>
                <a:tab pos="1030605" algn="l"/>
                <a:tab pos="1923414" algn="l"/>
              </a:tabLst>
            </a:pPr>
            <a:r>
              <a:rPr sz="1800" dirty="0">
                <a:latin typeface="Arial"/>
                <a:cs typeface="Arial"/>
              </a:rPr>
              <a:t>2	3	4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50"/>
              </a:spcBef>
            </a:pPr>
            <a:r>
              <a:rPr sz="2000" dirty="0">
                <a:latin typeface="Arial"/>
                <a:cs typeface="Arial"/>
              </a:rPr>
              <a:t>Chocolate </a:t>
            </a:r>
            <a:r>
              <a:rPr sz="2000" spc="-5" dirty="0">
                <a:latin typeface="Arial"/>
                <a:cs typeface="Arial"/>
              </a:rPr>
              <a:t>(in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tons)</a:t>
            </a:r>
            <a:endParaRPr sz="20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75240" y="2361436"/>
            <a:ext cx="522605" cy="261620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algn="ctr">
              <a:lnSpc>
                <a:spcPts val="1950"/>
              </a:lnSpc>
            </a:pPr>
            <a:r>
              <a:rPr sz="2000" spc="-5" dirty="0">
                <a:latin typeface="Arial"/>
                <a:cs typeface="Arial"/>
              </a:rPr>
              <a:t>Textiles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ts val="2039"/>
              </a:lnSpc>
            </a:pPr>
            <a:r>
              <a:rPr sz="2000" dirty="0">
                <a:latin typeface="Arial"/>
                <a:cs typeface="Arial"/>
              </a:rPr>
              <a:t>(in thousands of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yards)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1511300" y="3041650"/>
            <a:ext cx="4898390" cy="2559050"/>
            <a:chOff x="1511300" y="3041650"/>
            <a:chExt cx="4898390" cy="2559050"/>
          </a:xfrm>
        </p:grpSpPr>
        <p:sp>
          <p:nvSpPr>
            <p:cNvPr id="42" name="object 42"/>
            <p:cNvSpPr/>
            <p:nvPr/>
          </p:nvSpPr>
          <p:spPr>
            <a:xfrm>
              <a:off x="1511300" y="3041650"/>
              <a:ext cx="100330" cy="10032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710180" y="5486400"/>
              <a:ext cx="99059" cy="100330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518920" y="4857750"/>
              <a:ext cx="100330" cy="10033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310629" y="5500370"/>
              <a:ext cx="99060" cy="10033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554480" y="3079750"/>
              <a:ext cx="1228090" cy="2439670"/>
            </a:xfrm>
            <a:custGeom>
              <a:avLst/>
              <a:gdLst/>
              <a:ahLst/>
              <a:cxnLst/>
              <a:rect l="l" t="t" r="r" b="b"/>
              <a:pathLst>
                <a:path w="1228089" h="2439670">
                  <a:moveTo>
                    <a:pt x="0" y="0"/>
                  </a:moveTo>
                  <a:lnTo>
                    <a:pt x="1228089" y="2439670"/>
                  </a:lnTo>
                </a:path>
              </a:pathLst>
            </a:custGeom>
            <a:ln w="38097">
              <a:solidFill>
                <a:srgbClr val="EE037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572260" y="4928870"/>
              <a:ext cx="3571240" cy="461009"/>
            </a:xfrm>
            <a:custGeom>
              <a:avLst/>
              <a:gdLst/>
              <a:ahLst/>
              <a:cxnLst/>
              <a:rect l="l" t="t" r="r" b="b"/>
              <a:pathLst>
                <a:path w="3571240" h="461010">
                  <a:moveTo>
                    <a:pt x="0" y="0"/>
                  </a:moveTo>
                  <a:lnTo>
                    <a:pt x="3571240" y="461009"/>
                  </a:lnTo>
                </a:path>
              </a:pathLst>
            </a:custGeom>
            <a:ln w="38097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1231900" y="2294890"/>
            <a:ext cx="3348354" cy="2738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00">
              <a:latin typeface="Arial"/>
              <a:cs typeface="Arial"/>
            </a:endParaRPr>
          </a:p>
          <a:p>
            <a:pPr marL="12700">
              <a:lnSpc>
                <a:spcPts val="2050"/>
              </a:lnSpc>
            </a:pPr>
            <a:r>
              <a:rPr sz="1800" dirty="0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  <a:p>
            <a:pPr marL="1246505">
              <a:lnSpc>
                <a:spcPts val="2050"/>
              </a:lnSpc>
            </a:pPr>
            <a:r>
              <a:rPr sz="1800" spc="-10" dirty="0">
                <a:solidFill>
                  <a:srgbClr val="EE037D"/>
                </a:solidFill>
                <a:latin typeface="Arial"/>
                <a:cs typeface="Arial"/>
              </a:rPr>
              <a:t>India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770"/>
              </a:spcBef>
            </a:pPr>
            <a:r>
              <a:rPr sz="1800" dirty="0"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300">
              <a:latin typeface="Arial"/>
              <a:cs typeface="Arial"/>
            </a:endParaRPr>
          </a:p>
          <a:p>
            <a:pPr marL="12700">
              <a:lnSpc>
                <a:spcPts val="1985"/>
              </a:lnSpc>
            </a:pPr>
            <a:r>
              <a:rPr sz="1800" dirty="0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  <a:p>
            <a:pPr marL="2740660">
              <a:lnSpc>
                <a:spcPts val="1985"/>
              </a:lnSpc>
            </a:pPr>
            <a:r>
              <a:rPr sz="1800" spc="-10" dirty="0">
                <a:solidFill>
                  <a:srgbClr val="FF00FF"/>
                </a:solidFill>
                <a:latin typeface="Arial"/>
                <a:cs typeface="Arial"/>
              </a:rPr>
              <a:t>N</a:t>
            </a:r>
            <a:r>
              <a:rPr sz="1800" spc="-5" dirty="0">
                <a:solidFill>
                  <a:srgbClr val="FF00FF"/>
                </a:solidFill>
                <a:latin typeface="Arial"/>
                <a:cs typeface="Arial"/>
              </a:rPr>
              <a:t>ep</a:t>
            </a:r>
            <a:r>
              <a:rPr sz="1800" spc="-15" dirty="0">
                <a:solidFill>
                  <a:srgbClr val="FF00FF"/>
                </a:solidFill>
                <a:latin typeface="Arial"/>
                <a:cs typeface="Arial"/>
              </a:rPr>
              <a:t>a</a:t>
            </a:r>
            <a:r>
              <a:rPr sz="1800" dirty="0">
                <a:solidFill>
                  <a:srgbClr val="FF00FF"/>
                </a:solidFill>
                <a:latin typeface="Arial"/>
                <a:cs typeface="Arial"/>
              </a:rPr>
              <a:t>l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90"/>
              </a:spcBef>
            </a:pPr>
            <a:r>
              <a:rPr sz="1800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9" name="object 49"/>
          <p:cNvGrpSpPr/>
          <p:nvPr/>
        </p:nvGrpSpPr>
        <p:grpSpPr>
          <a:xfrm>
            <a:off x="1981200" y="3286759"/>
            <a:ext cx="1911350" cy="1757680"/>
            <a:chOff x="1981200" y="3286759"/>
            <a:chExt cx="1911350" cy="1757680"/>
          </a:xfrm>
        </p:grpSpPr>
        <p:sp>
          <p:nvSpPr>
            <p:cNvPr id="50" name="object 50"/>
            <p:cNvSpPr/>
            <p:nvPr/>
          </p:nvSpPr>
          <p:spPr>
            <a:xfrm>
              <a:off x="2035810" y="3293109"/>
              <a:ext cx="402590" cy="335280"/>
            </a:xfrm>
            <a:custGeom>
              <a:avLst/>
              <a:gdLst/>
              <a:ahLst/>
              <a:cxnLst/>
              <a:rect l="l" t="t" r="r" b="b"/>
              <a:pathLst>
                <a:path w="402589" h="335279">
                  <a:moveTo>
                    <a:pt x="402589" y="0"/>
                  </a:moveTo>
                  <a:lnTo>
                    <a:pt x="0" y="33527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1981200" y="3596639"/>
              <a:ext cx="82550" cy="76200"/>
            </a:xfrm>
            <a:custGeom>
              <a:avLst/>
              <a:gdLst/>
              <a:ahLst/>
              <a:cxnLst/>
              <a:rect l="l" t="t" r="r" b="b"/>
              <a:pathLst>
                <a:path w="82550" h="76200">
                  <a:moveTo>
                    <a:pt x="34289" y="0"/>
                  </a:moveTo>
                  <a:lnTo>
                    <a:pt x="0" y="76200"/>
                  </a:lnTo>
                  <a:lnTo>
                    <a:pt x="82550" y="57150"/>
                  </a:lnTo>
                  <a:lnTo>
                    <a:pt x="342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615689" y="4511039"/>
              <a:ext cx="270510" cy="472440"/>
            </a:xfrm>
            <a:custGeom>
              <a:avLst/>
              <a:gdLst/>
              <a:ahLst/>
              <a:cxnLst/>
              <a:rect l="l" t="t" r="r" b="b"/>
              <a:pathLst>
                <a:path w="270510" h="472439">
                  <a:moveTo>
                    <a:pt x="270510" y="0"/>
                  </a:moveTo>
                  <a:lnTo>
                    <a:pt x="0" y="47244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581400" y="4960619"/>
              <a:ext cx="69850" cy="83820"/>
            </a:xfrm>
            <a:custGeom>
              <a:avLst/>
              <a:gdLst/>
              <a:ahLst/>
              <a:cxnLst/>
              <a:rect l="l" t="t" r="r" b="b"/>
              <a:pathLst>
                <a:path w="69850" h="83820">
                  <a:moveTo>
                    <a:pt x="3810" y="0"/>
                  </a:moveTo>
                  <a:lnTo>
                    <a:pt x="0" y="83819"/>
                  </a:lnTo>
                  <a:lnTo>
                    <a:pt x="69850" y="38099"/>
                  </a:lnTo>
                  <a:lnTo>
                    <a:pt x="38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/>
          <p:nvPr/>
        </p:nvSpPr>
        <p:spPr>
          <a:xfrm>
            <a:off x="0" y="6305550"/>
            <a:ext cx="9131300" cy="0"/>
          </a:xfrm>
          <a:custGeom>
            <a:avLst/>
            <a:gdLst/>
            <a:ahLst/>
            <a:cxnLst/>
            <a:rect l="l" t="t" r="r" b="b"/>
            <a:pathLst>
              <a:path w="9131300">
                <a:moveTo>
                  <a:pt x="0" y="0"/>
                </a:moveTo>
                <a:lnTo>
                  <a:pt x="9131300" y="0"/>
                </a:lnTo>
              </a:path>
            </a:pathLst>
          </a:custGeom>
          <a:ln w="125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0" y="6419850"/>
            <a:ext cx="9131300" cy="0"/>
          </a:xfrm>
          <a:custGeom>
            <a:avLst/>
            <a:gdLst/>
            <a:ahLst/>
            <a:cxnLst/>
            <a:rect l="l" t="t" r="r" b="b"/>
            <a:pathLst>
              <a:path w="9131300">
                <a:moveTo>
                  <a:pt x="0" y="0"/>
                </a:moveTo>
                <a:lnTo>
                  <a:pt x="9131300" y="0"/>
                </a:lnTo>
              </a:path>
            </a:pathLst>
          </a:custGeom>
          <a:ln w="12579">
            <a:solidFill>
              <a:srgbClr val="84DE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153670" y="6511290"/>
            <a:ext cx="13836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Book Antiqua"/>
                <a:cs typeface="Book Antiqua"/>
              </a:rPr>
              <a:t>McGraw-Hill/Irwin</a:t>
            </a:r>
            <a:endParaRPr sz="1200">
              <a:latin typeface="Book Antiqua"/>
              <a:cs typeface="Book Antiqua"/>
            </a:endParaRPr>
          </a:p>
        </p:txBody>
      </p:sp>
      <p:sp>
        <p:nvSpPr>
          <p:cNvPr id="57" name="Footer Placeholder 5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58" name="Slide Number Placeholder 5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16</a:t>
            </a:fld>
            <a:endParaRPr lang="en-IN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03200"/>
            <a:ext cx="9144000" cy="647700"/>
            <a:chOff x="0" y="203200"/>
            <a:chExt cx="9144000" cy="647700"/>
          </a:xfrm>
        </p:grpSpPr>
        <p:sp>
          <p:nvSpPr>
            <p:cNvPr id="3" name="object 3"/>
            <p:cNvSpPr/>
            <p:nvPr/>
          </p:nvSpPr>
          <p:spPr>
            <a:xfrm>
              <a:off x="6589485" y="548640"/>
              <a:ext cx="1138555" cy="13970"/>
            </a:xfrm>
            <a:custGeom>
              <a:avLst/>
              <a:gdLst/>
              <a:ahLst/>
              <a:cxnLst/>
              <a:rect l="l" t="t" r="r" b="b"/>
              <a:pathLst>
                <a:path w="1138554" h="13970">
                  <a:moveTo>
                    <a:pt x="1138371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055914" y="13970"/>
                  </a:lnTo>
                  <a:lnTo>
                    <a:pt x="1138371" y="0"/>
                  </a:lnTo>
                  <a:close/>
                </a:path>
              </a:pathLst>
            </a:custGeom>
            <a:solidFill>
              <a:srgbClr val="00AAB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80530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247650"/>
              <a:ext cx="9144000" cy="5613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44500" y="1071546"/>
            <a:ext cx="8176259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400" spc="-5" dirty="0">
                <a:latin typeface="Lucida Calligraphy" pitchFamily="66" charset="0"/>
              </a:rPr>
              <a:t>Production </a:t>
            </a:r>
            <a:r>
              <a:rPr sz="2400" spc="-5">
                <a:latin typeface="Lucida Calligraphy" pitchFamily="66" charset="0"/>
              </a:rPr>
              <a:t>Possibilities</a:t>
            </a:r>
            <a:r>
              <a:rPr sz="2400" spc="-90">
                <a:latin typeface="Lucida Calligraphy" pitchFamily="66" charset="0"/>
              </a:rPr>
              <a:t> </a:t>
            </a:r>
            <a:r>
              <a:rPr sz="2400" spc="-5" smtClean="0">
                <a:latin typeface="Lucida Calligraphy" pitchFamily="66" charset="0"/>
              </a:rPr>
              <a:t>without</a:t>
            </a:r>
            <a:r>
              <a:rPr lang="en-IN" sz="2400" spc="-5" dirty="0" smtClean="0">
                <a:latin typeface="Lucida Calligraphy" pitchFamily="66" charset="0"/>
              </a:rPr>
              <a:t>Trade</a:t>
            </a:r>
            <a:r>
              <a:rPr lang="en-IN" sz="2400" dirty="0" smtClean="0">
                <a:latin typeface="Lucida Calligraphy" pitchFamily="66" charset="0"/>
              </a:rPr>
              <a:t/>
            </a:r>
            <a:br>
              <a:rPr lang="en-IN" sz="2400" dirty="0" smtClean="0">
                <a:latin typeface="Lucida Calligraphy" pitchFamily="66" charset="0"/>
              </a:rPr>
            </a:br>
            <a:endParaRPr sz="2400" spc="-5" dirty="0">
              <a:latin typeface="Lucida Calligraphy" pitchFamily="66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17</a:t>
            </a:fld>
            <a:endParaRPr lang="en-IN"/>
          </a:p>
        </p:txBody>
      </p:sp>
      <p:sp>
        <p:nvSpPr>
          <p:cNvPr id="10" name="object 10"/>
          <p:cNvSpPr txBox="1"/>
          <p:nvPr/>
        </p:nvSpPr>
        <p:spPr>
          <a:xfrm>
            <a:off x="419100" y="1643050"/>
            <a:ext cx="8013065" cy="1959511"/>
          </a:xfrm>
          <a:prstGeom prst="rect">
            <a:avLst/>
          </a:prstGeom>
        </p:spPr>
        <p:txBody>
          <a:bodyPr vert="horz" wrap="square" lIns="0" tIns="266700" rIns="0" bIns="0" rtlCol="0">
            <a:spAutoFit/>
          </a:bodyPr>
          <a:lstStyle/>
          <a:p>
            <a:pPr marL="402590" marR="348615" indent="-273050">
              <a:lnSpc>
                <a:spcPct val="100000"/>
              </a:lnSpc>
              <a:spcBef>
                <a:spcPts val="1040"/>
              </a:spcBef>
            </a:pPr>
            <a:r>
              <a:rPr sz="2600" spc="275" smtClean="0">
                <a:latin typeface="Constantia"/>
                <a:cs typeface="Constantia"/>
              </a:rPr>
              <a:t>India </a:t>
            </a:r>
            <a:r>
              <a:rPr sz="2600" dirty="0">
                <a:latin typeface="Constantia"/>
                <a:cs typeface="Constantia"/>
              </a:rPr>
              <a:t>has </a:t>
            </a:r>
            <a:r>
              <a:rPr sz="2600" spc="-5" dirty="0">
                <a:latin typeface="Constantia"/>
                <a:cs typeface="Constantia"/>
              </a:rPr>
              <a:t>chosen to produce </a:t>
            </a:r>
            <a:r>
              <a:rPr sz="2600" dirty="0">
                <a:latin typeface="Constantia"/>
                <a:cs typeface="Constantia"/>
              </a:rPr>
              <a:t>2,000 </a:t>
            </a:r>
            <a:r>
              <a:rPr sz="2600" spc="-5" dirty="0">
                <a:latin typeface="Constantia"/>
                <a:cs typeface="Constantia"/>
              </a:rPr>
              <a:t>yards of</a:t>
            </a:r>
            <a:r>
              <a:rPr sz="2600" spc="-320" dirty="0">
                <a:latin typeface="Constantia"/>
                <a:cs typeface="Constantia"/>
              </a:rPr>
              <a:t> </a:t>
            </a:r>
            <a:r>
              <a:rPr sz="2600" spc="-204" dirty="0">
                <a:latin typeface="Constantia"/>
                <a:cs typeface="Constantia"/>
              </a:rPr>
              <a:t>textiles  </a:t>
            </a:r>
            <a:r>
              <a:rPr sz="2600" spc="-5" dirty="0">
                <a:latin typeface="Constantia"/>
                <a:cs typeface="Constantia"/>
              </a:rPr>
              <a:t>and </a:t>
            </a:r>
            <a:r>
              <a:rPr sz="2600" dirty="0">
                <a:latin typeface="Constantia"/>
                <a:cs typeface="Constantia"/>
              </a:rPr>
              <a:t>0.5 </a:t>
            </a:r>
            <a:r>
              <a:rPr sz="2600" spc="-5" dirty="0">
                <a:latin typeface="Constantia"/>
                <a:cs typeface="Constantia"/>
              </a:rPr>
              <a:t>tons of</a:t>
            </a:r>
            <a:r>
              <a:rPr sz="2600" spc="-2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chocolate.</a:t>
            </a:r>
            <a:endParaRPr sz="2600">
              <a:latin typeface="Constantia"/>
              <a:cs typeface="Constantia"/>
            </a:endParaRPr>
          </a:p>
          <a:p>
            <a:pPr marL="402590" marR="30480" indent="-273050">
              <a:lnSpc>
                <a:spcPct val="100000"/>
              </a:lnSpc>
              <a:spcBef>
                <a:spcPts val="650"/>
              </a:spcBef>
            </a:pPr>
            <a:r>
              <a:rPr sz="2600" spc="275" smtClean="0">
                <a:latin typeface="Constantia"/>
                <a:cs typeface="Constantia"/>
              </a:rPr>
              <a:t>Nepal </a:t>
            </a:r>
            <a:r>
              <a:rPr sz="2600" dirty="0">
                <a:latin typeface="Constantia"/>
                <a:cs typeface="Constantia"/>
              </a:rPr>
              <a:t>has </a:t>
            </a:r>
            <a:r>
              <a:rPr sz="2600" spc="-5" dirty="0">
                <a:latin typeface="Constantia"/>
                <a:cs typeface="Constantia"/>
              </a:rPr>
              <a:t>chosen to produce 500 yards of textile</a:t>
            </a:r>
            <a:r>
              <a:rPr sz="2600" spc="-325" dirty="0">
                <a:latin typeface="Constantia"/>
                <a:cs typeface="Constantia"/>
              </a:rPr>
              <a:t> </a:t>
            </a:r>
            <a:r>
              <a:rPr sz="2600" spc="-530" dirty="0">
                <a:latin typeface="Constantia"/>
                <a:cs typeface="Constantia"/>
              </a:rPr>
              <a:t>and  </a:t>
            </a:r>
            <a:r>
              <a:rPr sz="2600" dirty="0">
                <a:latin typeface="Constantia"/>
                <a:cs typeface="Constantia"/>
              </a:rPr>
              <a:t>2 </a:t>
            </a:r>
            <a:r>
              <a:rPr sz="2600" spc="-5" dirty="0">
                <a:latin typeface="Constantia"/>
                <a:cs typeface="Constantia"/>
              </a:rPr>
              <a:t>tons of</a:t>
            </a:r>
            <a:r>
              <a:rPr sz="2600" spc="-1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chocolate.</a:t>
            </a:r>
            <a:endParaRPr sz="2600">
              <a:latin typeface="Constantia"/>
              <a:cs typeface="Constantia"/>
            </a:endParaRPr>
          </a:p>
        </p:txBody>
      </p:sp>
    </p:spTree>
  </p:cSld>
  <p:clrMapOvr>
    <a:masterClrMapping/>
  </p:clrMapOvr>
  <p:transition>
    <p:wipe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03200"/>
            <a:ext cx="9144000" cy="647700"/>
            <a:chOff x="0" y="203200"/>
            <a:chExt cx="9144000" cy="647700"/>
          </a:xfrm>
        </p:grpSpPr>
        <p:sp>
          <p:nvSpPr>
            <p:cNvPr id="3" name="object 3"/>
            <p:cNvSpPr/>
            <p:nvPr/>
          </p:nvSpPr>
          <p:spPr>
            <a:xfrm>
              <a:off x="6589485" y="548640"/>
              <a:ext cx="1138555" cy="13970"/>
            </a:xfrm>
            <a:custGeom>
              <a:avLst/>
              <a:gdLst/>
              <a:ahLst/>
              <a:cxnLst/>
              <a:rect l="l" t="t" r="r" b="b"/>
              <a:pathLst>
                <a:path w="1138554" h="13970">
                  <a:moveTo>
                    <a:pt x="1138371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055914" y="13970"/>
                  </a:lnTo>
                  <a:lnTo>
                    <a:pt x="1138371" y="0"/>
                  </a:lnTo>
                  <a:close/>
                </a:path>
              </a:pathLst>
            </a:custGeom>
            <a:solidFill>
              <a:srgbClr val="00AAB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80530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247650"/>
              <a:ext cx="9144000" cy="5613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44500" y="571480"/>
            <a:ext cx="8176259" cy="87459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2800" spc="-5" dirty="0">
                <a:latin typeface="Lucida Calligraphy" pitchFamily="66" charset="0"/>
              </a:rPr>
              <a:t>Production </a:t>
            </a:r>
            <a:r>
              <a:rPr sz="2800" spc="-5">
                <a:latin typeface="Lucida Calligraphy" pitchFamily="66" charset="0"/>
              </a:rPr>
              <a:t>Possibilities</a:t>
            </a:r>
            <a:r>
              <a:rPr sz="2800" spc="-90">
                <a:latin typeface="Lucida Calligraphy" pitchFamily="66" charset="0"/>
              </a:rPr>
              <a:t> </a:t>
            </a:r>
            <a:r>
              <a:rPr sz="2800" spc="-5" smtClean="0">
                <a:latin typeface="Lucida Calligraphy" pitchFamily="66" charset="0"/>
              </a:rPr>
              <a:t>without</a:t>
            </a:r>
            <a:r>
              <a:rPr lang="en-IN" sz="2800" spc="-5" dirty="0" smtClean="0">
                <a:latin typeface="Lucida Calligraphy" pitchFamily="66" charset="0"/>
              </a:rPr>
              <a:t>Trade</a:t>
            </a:r>
            <a:r>
              <a:rPr lang="en-IN" sz="2800" dirty="0" smtClean="0">
                <a:latin typeface="Lucida Calligraphy" pitchFamily="66" charset="0"/>
              </a:rPr>
              <a:t/>
            </a:r>
            <a:br>
              <a:rPr lang="en-IN" sz="2800" dirty="0" smtClean="0">
                <a:latin typeface="Lucida Calligraphy" pitchFamily="66" charset="0"/>
              </a:rPr>
            </a:br>
            <a:endParaRPr sz="2800" spc="-5" dirty="0">
              <a:latin typeface="Lucida Calligraphy" pitchFamily="66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18</a:t>
            </a:fld>
            <a:endParaRPr lang="en-IN"/>
          </a:p>
        </p:txBody>
      </p:sp>
      <p:sp>
        <p:nvSpPr>
          <p:cNvPr id="10" name="object 10"/>
          <p:cNvSpPr txBox="1"/>
          <p:nvPr/>
        </p:nvSpPr>
        <p:spPr>
          <a:xfrm>
            <a:off x="406400" y="797983"/>
            <a:ext cx="8194040" cy="3088666"/>
          </a:xfrm>
          <a:prstGeom prst="rect">
            <a:avLst/>
          </a:prstGeom>
        </p:spPr>
        <p:txBody>
          <a:bodyPr vert="horz" wrap="square" lIns="0" tIns="287655" rIns="0" bIns="0" rtlCol="0">
            <a:spAutoFit/>
          </a:bodyPr>
          <a:lstStyle/>
          <a:p>
            <a:pPr marL="415290" marR="43180" indent="-273050">
              <a:lnSpc>
                <a:spcPct val="100000"/>
              </a:lnSpc>
              <a:spcBef>
                <a:spcPts val="1040"/>
              </a:spcBef>
              <a:tabLst>
                <a:tab pos="1715135" algn="l"/>
              </a:tabLst>
            </a:pPr>
            <a:endParaRPr lang="en-US" sz="2400" b="1" i="1" spc="250" dirty="0" smtClean="0">
              <a:solidFill>
                <a:srgbClr val="009CD8"/>
              </a:solidFill>
              <a:latin typeface="Constantia"/>
              <a:cs typeface="Constantia"/>
            </a:endParaRPr>
          </a:p>
          <a:p>
            <a:pPr marL="415290" marR="43180" indent="-273050">
              <a:lnSpc>
                <a:spcPct val="100000"/>
              </a:lnSpc>
              <a:spcBef>
                <a:spcPts val="1040"/>
              </a:spcBef>
              <a:tabLst>
                <a:tab pos="1715135" algn="l"/>
              </a:tabLst>
            </a:pPr>
            <a:r>
              <a:rPr sz="2400" b="1" i="1" spc="250" smtClean="0">
                <a:solidFill>
                  <a:srgbClr val="009CD8"/>
                </a:solidFill>
                <a:latin typeface="Constantia"/>
                <a:cs typeface="Constantia"/>
              </a:rPr>
              <a:t>Point</a:t>
            </a:r>
            <a:r>
              <a:rPr sz="2400" b="1" i="1" spc="25" smtClean="0">
                <a:solidFill>
                  <a:srgbClr val="009CD8"/>
                </a:solidFill>
                <a:latin typeface="Constantia"/>
                <a:cs typeface="Constantia"/>
              </a:rPr>
              <a:t> </a:t>
            </a:r>
            <a:r>
              <a:rPr sz="2400" b="1" i="1" spc="5" dirty="0">
                <a:solidFill>
                  <a:srgbClr val="009CD8"/>
                </a:solidFill>
                <a:latin typeface="Constantia"/>
                <a:cs typeface="Constantia"/>
              </a:rPr>
              <a:t>A</a:t>
            </a:r>
            <a:r>
              <a:rPr sz="2400" spc="5" dirty="0">
                <a:latin typeface="Constantia"/>
                <a:cs typeface="Constantia"/>
              </a:rPr>
              <a:t>:	</a:t>
            </a:r>
            <a:r>
              <a:rPr sz="2400" dirty="0">
                <a:latin typeface="Constantia"/>
                <a:cs typeface="Constantia"/>
              </a:rPr>
              <a:t>The </a:t>
            </a:r>
            <a:r>
              <a:rPr sz="2400" spc="-5" dirty="0">
                <a:latin typeface="Constantia"/>
                <a:cs typeface="Constantia"/>
              </a:rPr>
              <a:t>combination </a:t>
            </a:r>
            <a:r>
              <a:rPr sz="2400" dirty="0">
                <a:latin typeface="Constantia"/>
                <a:cs typeface="Constantia"/>
              </a:rPr>
              <a:t>of </a:t>
            </a:r>
            <a:r>
              <a:rPr sz="2400" spc="-5" dirty="0">
                <a:latin typeface="Constantia"/>
                <a:cs typeface="Constantia"/>
              </a:rPr>
              <a:t>textile and chocolate chosen  by</a:t>
            </a:r>
            <a:r>
              <a:rPr sz="2400" spc="-1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India.</a:t>
            </a:r>
            <a:endParaRPr sz="240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450">
              <a:latin typeface="Constantia"/>
              <a:cs typeface="Constantia"/>
            </a:endParaRPr>
          </a:p>
          <a:p>
            <a:pPr marL="438784" marR="1049655" indent="-342900">
              <a:lnSpc>
                <a:spcPct val="100000"/>
              </a:lnSpc>
              <a:buClr>
                <a:srgbClr val="0E6EC5"/>
              </a:buClr>
              <a:buSzPct val="75000"/>
              <a:buFont typeface="Symbol"/>
              <a:buChar char=""/>
              <a:tabLst>
                <a:tab pos="439420" algn="l"/>
                <a:tab pos="1712595" algn="l"/>
              </a:tabLst>
            </a:pPr>
            <a:r>
              <a:rPr sz="2400" b="1" i="1" spc="-5" dirty="0">
                <a:solidFill>
                  <a:srgbClr val="009CD8"/>
                </a:solidFill>
                <a:latin typeface="Constantia"/>
                <a:cs typeface="Constantia"/>
              </a:rPr>
              <a:t>Point </a:t>
            </a:r>
            <a:r>
              <a:rPr sz="2400" b="1" i="1" spc="5" dirty="0">
                <a:solidFill>
                  <a:srgbClr val="009CD8"/>
                </a:solidFill>
                <a:latin typeface="Constantia"/>
                <a:cs typeface="Constantia"/>
              </a:rPr>
              <a:t>B</a:t>
            </a:r>
            <a:r>
              <a:rPr sz="2400" spc="5" dirty="0">
                <a:latin typeface="Constantia"/>
                <a:cs typeface="Constantia"/>
              </a:rPr>
              <a:t>:	</a:t>
            </a:r>
            <a:r>
              <a:rPr sz="2400" dirty="0">
                <a:latin typeface="Constantia"/>
                <a:cs typeface="Constantia"/>
              </a:rPr>
              <a:t>The </a:t>
            </a:r>
            <a:r>
              <a:rPr sz="2400" spc="-5" dirty="0">
                <a:latin typeface="Constantia"/>
                <a:cs typeface="Constantia"/>
              </a:rPr>
              <a:t>combination </a:t>
            </a:r>
            <a:r>
              <a:rPr sz="2400" dirty="0">
                <a:latin typeface="Constantia"/>
                <a:cs typeface="Constantia"/>
              </a:rPr>
              <a:t>of </a:t>
            </a:r>
            <a:r>
              <a:rPr sz="2400" spc="-5" dirty="0">
                <a:latin typeface="Constantia"/>
                <a:cs typeface="Constantia"/>
              </a:rPr>
              <a:t>textile and chocolate  chosen by</a:t>
            </a:r>
            <a:r>
              <a:rPr sz="2400" spc="-2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Nepal.</a:t>
            </a:r>
            <a:endParaRPr sz="2400">
              <a:latin typeface="Constantia"/>
              <a:cs typeface="Constantia"/>
            </a:endParaRPr>
          </a:p>
          <a:p>
            <a:pPr marL="439420" indent="-342900">
              <a:lnSpc>
                <a:spcPct val="100000"/>
              </a:lnSpc>
              <a:spcBef>
                <a:spcPts val="600"/>
              </a:spcBef>
              <a:buClr>
                <a:srgbClr val="0E6EC5"/>
              </a:buClr>
              <a:buSzPct val="75000"/>
              <a:buFont typeface="Symbol"/>
              <a:buChar char=""/>
              <a:tabLst>
                <a:tab pos="439420" algn="l"/>
              </a:tabLst>
            </a:pPr>
            <a:r>
              <a:rPr sz="2400" b="1" i="1" spc="-5" dirty="0">
                <a:solidFill>
                  <a:srgbClr val="009CD8"/>
                </a:solidFill>
                <a:latin typeface="Constantia"/>
                <a:cs typeface="Constantia"/>
              </a:rPr>
              <a:t>Point </a:t>
            </a:r>
            <a:r>
              <a:rPr sz="2400" b="1" i="1" dirty="0">
                <a:solidFill>
                  <a:srgbClr val="009CD8"/>
                </a:solidFill>
                <a:latin typeface="Constantia"/>
                <a:cs typeface="Constantia"/>
              </a:rPr>
              <a:t>C</a:t>
            </a:r>
            <a:r>
              <a:rPr sz="2400" dirty="0">
                <a:latin typeface="Constantia"/>
                <a:cs typeface="Constantia"/>
              </a:rPr>
              <a:t>: The </a:t>
            </a:r>
            <a:r>
              <a:rPr sz="2400" spc="-5" dirty="0">
                <a:latin typeface="Constantia"/>
                <a:cs typeface="Constantia"/>
              </a:rPr>
              <a:t>joint combination without</a:t>
            </a:r>
            <a:r>
              <a:rPr sz="2400" spc="-3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trade.</a:t>
            </a:r>
            <a:endParaRPr sz="2400">
              <a:latin typeface="Constantia"/>
              <a:cs typeface="Constantia"/>
            </a:endParaRPr>
          </a:p>
        </p:txBody>
      </p:sp>
    </p:spTree>
  </p:cSld>
  <p:clrMapOvr>
    <a:masterClrMapping/>
  </p:clrMapOvr>
  <p:transition>
    <p:wipe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68300" y="877570"/>
            <a:ext cx="7838440" cy="63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spc="-5" dirty="0"/>
              <a:t>Production </a:t>
            </a:r>
            <a:r>
              <a:rPr sz="4000" spc="-10" dirty="0"/>
              <a:t>Possibilities without</a:t>
            </a:r>
            <a:r>
              <a:rPr sz="4000" spc="-20" dirty="0"/>
              <a:t> </a:t>
            </a:r>
            <a:r>
              <a:rPr sz="4000" spc="-5" dirty="0"/>
              <a:t>Trade</a:t>
            </a:r>
            <a:endParaRPr sz="400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19</a:t>
            </a:fld>
            <a:endParaRPr lang="en-IN"/>
          </a:p>
        </p:txBody>
      </p:sp>
      <p:sp>
        <p:nvSpPr>
          <p:cNvPr id="3" name="object 3"/>
          <p:cNvSpPr/>
          <p:nvPr/>
        </p:nvSpPr>
        <p:spPr>
          <a:xfrm>
            <a:off x="1007110" y="1671320"/>
            <a:ext cx="6964680" cy="368680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</a:t>
            </a:fld>
            <a:endParaRPr lang="en-IN"/>
          </a:p>
        </p:txBody>
      </p:sp>
      <p:sp>
        <p:nvSpPr>
          <p:cNvPr id="7" name="Title 19"/>
          <p:cNvSpPr txBox="1">
            <a:spLocks/>
          </p:cNvSpPr>
          <p:nvPr/>
        </p:nvSpPr>
        <p:spPr>
          <a:xfrm>
            <a:off x="857224" y="2071678"/>
            <a:ext cx="7643867" cy="98488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-5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ucida Calligraphy" pitchFamily="66" charset="0"/>
                <a:ea typeface="+mn-ea"/>
                <a:cs typeface="Times New Roman" pitchFamily="18" charset="0"/>
              </a:rPr>
              <a:t>Theories of absolute advantage and comparative</a:t>
            </a:r>
            <a:r>
              <a:rPr kumimoji="0" lang="en-US" sz="3200" b="0" i="0" u="none" strike="noStrike" kern="0" cap="none" spc="25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ucida Calligraphy" pitchFamily="66" charset="0"/>
                <a:ea typeface="+mn-ea"/>
                <a:cs typeface="Times New Roman" pitchFamily="18" charset="0"/>
              </a:rPr>
              <a:t> </a:t>
            </a:r>
            <a:r>
              <a:rPr kumimoji="0" lang="en-US" sz="3200" b="0" i="0" u="none" strike="noStrike" kern="0" cap="none" spc="-5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Lucida Calligraphy" pitchFamily="66" charset="0"/>
                <a:ea typeface="+mn-ea"/>
                <a:cs typeface="Times New Roman" pitchFamily="18" charset="0"/>
              </a:rPr>
              <a:t>advantage</a:t>
            </a:r>
            <a:endParaRPr kumimoji="0" lang="en-IN" sz="3200" b="0" i="0" u="none" strike="noStrike" kern="0" cap="none" spc="0" normalizeH="0" baseline="0" noProof="0" dirty="0">
              <a:ln>
                <a:noFill/>
              </a:ln>
              <a:solidFill>
                <a:srgbClr val="03607A"/>
              </a:solidFill>
              <a:effectLst/>
              <a:uLnTx/>
              <a:uFillTx/>
              <a:latin typeface="Lucida Calligraphy" pitchFamily="66" charset="0"/>
              <a:ea typeface="+mn-ea"/>
              <a:cs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741680"/>
            <a:ext cx="505459" cy="137160"/>
            <a:chOff x="0" y="741680"/>
            <a:chExt cx="505459" cy="137160"/>
          </a:xfrm>
        </p:grpSpPr>
        <p:sp>
          <p:nvSpPr>
            <p:cNvPr id="3" name="object 3"/>
            <p:cNvSpPr/>
            <p:nvPr/>
          </p:nvSpPr>
          <p:spPr>
            <a:xfrm>
              <a:off x="0" y="741679"/>
              <a:ext cx="505459" cy="19050"/>
            </a:xfrm>
            <a:custGeom>
              <a:avLst/>
              <a:gdLst/>
              <a:ahLst/>
              <a:cxnLst/>
              <a:rect l="l" t="t" r="r" b="b"/>
              <a:pathLst>
                <a:path w="505459" h="19050">
                  <a:moveTo>
                    <a:pt x="504863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0" y="19050"/>
                  </a:lnTo>
                  <a:lnTo>
                    <a:pt x="466559" y="19050"/>
                  </a:lnTo>
                  <a:lnTo>
                    <a:pt x="486994" y="8890"/>
                  </a:lnTo>
                  <a:lnTo>
                    <a:pt x="504863" y="0"/>
                  </a:lnTo>
                  <a:close/>
                </a:path>
              </a:pathLst>
            </a:custGeom>
            <a:solidFill>
              <a:srgbClr val="0099C3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759460"/>
              <a:ext cx="469265" cy="10160"/>
            </a:xfrm>
            <a:custGeom>
              <a:avLst/>
              <a:gdLst/>
              <a:ahLst/>
              <a:cxnLst/>
              <a:rect l="l" t="t" r="r" b="b"/>
              <a:pathLst>
                <a:path w="469265" h="10159">
                  <a:moveTo>
                    <a:pt x="469124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448697" y="10160"/>
                  </a:lnTo>
                  <a:lnTo>
                    <a:pt x="469124" y="0"/>
                  </a:lnTo>
                  <a:close/>
                </a:path>
              </a:pathLst>
            </a:custGeom>
            <a:solidFill>
              <a:srgbClr val="0097C2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768350"/>
              <a:ext cx="451484" cy="10160"/>
            </a:xfrm>
            <a:custGeom>
              <a:avLst/>
              <a:gdLst/>
              <a:ahLst/>
              <a:cxnLst/>
              <a:rect l="l" t="t" r="r" b="b"/>
              <a:pathLst>
                <a:path w="451484" h="10159">
                  <a:moveTo>
                    <a:pt x="451251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430824" y="10160"/>
                  </a:lnTo>
                  <a:lnTo>
                    <a:pt x="451251" y="0"/>
                  </a:lnTo>
                  <a:close/>
                </a:path>
              </a:pathLst>
            </a:custGeom>
            <a:solidFill>
              <a:srgbClr val="0096C2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778510"/>
              <a:ext cx="431165" cy="8890"/>
            </a:xfrm>
            <a:custGeom>
              <a:avLst/>
              <a:gdLst/>
              <a:ahLst/>
              <a:cxnLst/>
              <a:rect l="l" t="t" r="r" b="b"/>
              <a:pathLst>
                <a:path w="431165" h="8890">
                  <a:moveTo>
                    <a:pt x="430824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412950" y="8889"/>
                  </a:lnTo>
                  <a:lnTo>
                    <a:pt x="430824" y="0"/>
                  </a:lnTo>
                  <a:close/>
                </a:path>
              </a:pathLst>
            </a:custGeom>
            <a:solidFill>
              <a:srgbClr val="0095C1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787400"/>
              <a:ext cx="413384" cy="10160"/>
            </a:xfrm>
            <a:custGeom>
              <a:avLst/>
              <a:gdLst/>
              <a:ahLst/>
              <a:cxnLst/>
              <a:rect l="l" t="t" r="r" b="b"/>
              <a:pathLst>
                <a:path w="413384" h="10159">
                  <a:moveTo>
                    <a:pt x="41295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392523" y="10160"/>
                  </a:lnTo>
                  <a:lnTo>
                    <a:pt x="412950" y="0"/>
                  </a:lnTo>
                  <a:close/>
                </a:path>
              </a:pathLst>
            </a:custGeom>
            <a:solidFill>
              <a:srgbClr val="0094C0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796290"/>
              <a:ext cx="395605" cy="10160"/>
            </a:xfrm>
            <a:custGeom>
              <a:avLst/>
              <a:gdLst/>
              <a:ahLst/>
              <a:cxnLst/>
              <a:rect l="l" t="t" r="r" b="b"/>
              <a:pathLst>
                <a:path w="395605" h="10159">
                  <a:moveTo>
                    <a:pt x="395076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374650" y="10160"/>
                  </a:lnTo>
                  <a:lnTo>
                    <a:pt x="395076" y="0"/>
                  </a:lnTo>
                  <a:close/>
                </a:path>
              </a:pathLst>
            </a:custGeom>
            <a:solidFill>
              <a:srgbClr val="0093C0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805179"/>
              <a:ext cx="375920" cy="10160"/>
            </a:xfrm>
            <a:custGeom>
              <a:avLst/>
              <a:gdLst/>
              <a:ahLst/>
              <a:cxnLst/>
              <a:rect l="l" t="t" r="r" b="b"/>
              <a:pathLst>
                <a:path w="375920" h="10159">
                  <a:moveTo>
                    <a:pt x="37592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10160"/>
                  </a:lnTo>
                  <a:lnTo>
                    <a:pt x="366801" y="10160"/>
                  </a:lnTo>
                  <a:lnTo>
                    <a:pt x="366801" y="1270"/>
                  </a:lnTo>
                  <a:lnTo>
                    <a:pt x="375920" y="1270"/>
                  </a:lnTo>
                  <a:lnTo>
                    <a:pt x="375920" y="0"/>
                  </a:lnTo>
                  <a:close/>
                </a:path>
              </a:pathLst>
            </a:custGeom>
            <a:solidFill>
              <a:srgbClr val="0092BF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814070"/>
              <a:ext cx="361315" cy="10160"/>
            </a:xfrm>
            <a:custGeom>
              <a:avLst/>
              <a:gdLst/>
              <a:ahLst/>
              <a:cxnLst/>
              <a:rect l="l" t="t" r="r" b="b"/>
              <a:pathLst>
                <a:path w="361315" h="10159">
                  <a:moveTo>
                    <a:pt x="361212" y="0"/>
                  </a:moveTo>
                  <a:lnTo>
                    <a:pt x="0" y="0"/>
                  </a:lnTo>
                  <a:lnTo>
                    <a:pt x="0" y="10159"/>
                  </a:lnTo>
                  <a:lnTo>
                    <a:pt x="343296" y="10159"/>
                  </a:lnTo>
                  <a:lnTo>
                    <a:pt x="361212" y="0"/>
                  </a:lnTo>
                  <a:close/>
                </a:path>
              </a:pathLst>
            </a:custGeom>
            <a:solidFill>
              <a:srgbClr val="0091BE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824230"/>
              <a:ext cx="343535" cy="8890"/>
            </a:xfrm>
            <a:custGeom>
              <a:avLst/>
              <a:gdLst/>
              <a:ahLst/>
              <a:cxnLst/>
              <a:rect l="l" t="t" r="r" b="b"/>
              <a:pathLst>
                <a:path w="343535" h="8890">
                  <a:moveTo>
                    <a:pt x="343296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327619" y="8890"/>
                  </a:lnTo>
                  <a:lnTo>
                    <a:pt x="343296" y="0"/>
                  </a:lnTo>
                  <a:close/>
                </a:path>
              </a:pathLst>
            </a:custGeom>
            <a:solidFill>
              <a:srgbClr val="0090BE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833120"/>
              <a:ext cx="327660" cy="10160"/>
            </a:xfrm>
            <a:custGeom>
              <a:avLst/>
              <a:gdLst/>
              <a:ahLst/>
              <a:cxnLst/>
              <a:rect l="l" t="t" r="r" b="b"/>
              <a:pathLst>
                <a:path w="327660" h="10159">
                  <a:moveTo>
                    <a:pt x="327619" y="0"/>
                  </a:moveTo>
                  <a:lnTo>
                    <a:pt x="0" y="0"/>
                  </a:lnTo>
                  <a:lnTo>
                    <a:pt x="0" y="10159"/>
                  </a:lnTo>
                  <a:lnTo>
                    <a:pt x="309702" y="10159"/>
                  </a:lnTo>
                  <a:lnTo>
                    <a:pt x="327619" y="0"/>
                  </a:lnTo>
                  <a:close/>
                </a:path>
              </a:pathLst>
            </a:custGeom>
            <a:solidFill>
              <a:srgbClr val="008FBD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842010"/>
              <a:ext cx="312420" cy="10160"/>
            </a:xfrm>
            <a:custGeom>
              <a:avLst/>
              <a:gdLst/>
              <a:ahLst/>
              <a:cxnLst/>
              <a:rect l="l" t="t" r="r" b="b"/>
              <a:pathLst>
                <a:path w="312420" h="10159">
                  <a:moveTo>
                    <a:pt x="311942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94025" y="10160"/>
                  </a:lnTo>
                  <a:lnTo>
                    <a:pt x="311942" y="0"/>
                  </a:lnTo>
                  <a:close/>
                </a:path>
              </a:pathLst>
            </a:custGeom>
            <a:solidFill>
              <a:srgbClr val="008EB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850900"/>
              <a:ext cx="296545" cy="10160"/>
            </a:xfrm>
            <a:custGeom>
              <a:avLst/>
              <a:gdLst/>
              <a:ahLst/>
              <a:cxnLst/>
              <a:rect l="l" t="t" r="r" b="b"/>
              <a:pathLst>
                <a:path w="296545" h="10159">
                  <a:moveTo>
                    <a:pt x="296265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78348" y="10160"/>
                  </a:lnTo>
                  <a:lnTo>
                    <a:pt x="296265" y="0"/>
                  </a:lnTo>
                  <a:close/>
                </a:path>
              </a:pathLst>
            </a:custGeom>
            <a:solidFill>
              <a:srgbClr val="008DB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859790"/>
              <a:ext cx="280670" cy="10160"/>
            </a:xfrm>
            <a:custGeom>
              <a:avLst/>
              <a:gdLst/>
              <a:ahLst/>
              <a:cxnLst/>
              <a:rect l="l" t="t" r="r" b="b"/>
              <a:pathLst>
                <a:path w="280670" h="10159">
                  <a:moveTo>
                    <a:pt x="280588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62671" y="10160"/>
                  </a:lnTo>
                  <a:lnTo>
                    <a:pt x="280588" y="0"/>
                  </a:lnTo>
                  <a:close/>
                </a:path>
              </a:pathLst>
            </a:custGeom>
            <a:solidFill>
              <a:srgbClr val="008CBB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869950"/>
              <a:ext cx="262890" cy="8890"/>
            </a:xfrm>
            <a:custGeom>
              <a:avLst/>
              <a:gdLst/>
              <a:ahLst/>
              <a:cxnLst/>
              <a:rect l="l" t="t" r="r" b="b"/>
              <a:pathLst>
                <a:path w="262890" h="8890">
                  <a:moveTo>
                    <a:pt x="262671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46994" y="8889"/>
                  </a:lnTo>
                  <a:lnTo>
                    <a:pt x="262671" y="0"/>
                  </a:lnTo>
                  <a:close/>
                </a:path>
              </a:pathLst>
            </a:custGeom>
            <a:solidFill>
              <a:srgbClr val="008BBB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642910" y="203200"/>
            <a:ext cx="8501090" cy="1648460"/>
            <a:chOff x="0" y="203200"/>
            <a:chExt cx="9144000" cy="1648460"/>
          </a:xfrm>
        </p:grpSpPr>
        <p:sp>
          <p:nvSpPr>
            <p:cNvPr id="18" name="object 18"/>
            <p:cNvSpPr/>
            <p:nvPr/>
          </p:nvSpPr>
          <p:spPr>
            <a:xfrm>
              <a:off x="6589485" y="548640"/>
              <a:ext cx="1138555" cy="13970"/>
            </a:xfrm>
            <a:custGeom>
              <a:avLst/>
              <a:gdLst/>
              <a:ahLst/>
              <a:cxnLst/>
              <a:rect l="l" t="t" r="r" b="b"/>
              <a:pathLst>
                <a:path w="1138554" h="13970">
                  <a:moveTo>
                    <a:pt x="1138371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055914" y="13970"/>
                  </a:lnTo>
                  <a:lnTo>
                    <a:pt x="1138371" y="0"/>
                  </a:lnTo>
                  <a:close/>
                </a:path>
              </a:pathLst>
            </a:custGeom>
            <a:solidFill>
              <a:srgbClr val="00AAB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780530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0" y="247650"/>
              <a:ext cx="9144000" cy="5613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09220" y="297180"/>
              <a:ext cx="8662670" cy="155448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>
                <a:latin typeface="Lucida Calligraphy" pitchFamily="66" charset="0"/>
              </a:endParaRPr>
            </a:p>
          </p:txBody>
        </p:sp>
      </p:grpSp>
      <p:sp>
        <p:nvSpPr>
          <p:cNvPr id="25" name="object 25"/>
          <p:cNvSpPr/>
          <p:nvPr/>
        </p:nvSpPr>
        <p:spPr>
          <a:xfrm>
            <a:off x="1753870" y="3651250"/>
            <a:ext cx="6817359" cy="5080"/>
          </a:xfrm>
          <a:custGeom>
            <a:avLst/>
            <a:gdLst/>
            <a:ahLst/>
            <a:cxnLst/>
            <a:rect l="l" t="t" r="r" b="b"/>
            <a:pathLst>
              <a:path w="6817359" h="5079">
                <a:moveTo>
                  <a:pt x="0" y="0"/>
                </a:moveTo>
                <a:lnTo>
                  <a:pt x="6817359" y="5080"/>
                </a:lnTo>
              </a:path>
            </a:pathLst>
          </a:custGeom>
          <a:ln w="19048">
            <a:solidFill>
              <a:srgbClr val="FCE4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692910" y="2446020"/>
            <a:ext cx="6878320" cy="5080"/>
          </a:xfrm>
          <a:custGeom>
            <a:avLst/>
            <a:gdLst/>
            <a:ahLst/>
            <a:cxnLst/>
            <a:rect l="l" t="t" r="r" b="b"/>
            <a:pathLst>
              <a:path w="6878320" h="5080">
                <a:moveTo>
                  <a:pt x="0" y="0"/>
                </a:moveTo>
                <a:lnTo>
                  <a:pt x="6878319" y="5079"/>
                </a:lnTo>
              </a:path>
            </a:pathLst>
          </a:custGeom>
          <a:ln w="19048">
            <a:solidFill>
              <a:srgbClr val="FCE4B4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1564957" y="1819275"/>
            <a:ext cx="7016115" cy="3724910"/>
            <a:chOff x="1564957" y="1819275"/>
            <a:chExt cx="7016115" cy="3724910"/>
          </a:xfrm>
        </p:grpSpPr>
        <p:sp>
          <p:nvSpPr>
            <p:cNvPr id="28" name="object 28"/>
            <p:cNvSpPr/>
            <p:nvPr/>
          </p:nvSpPr>
          <p:spPr>
            <a:xfrm>
              <a:off x="1692909" y="1828800"/>
              <a:ext cx="6878320" cy="3643629"/>
            </a:xfrm>
            <a:custGeom>
              <a:avLst/>
              <a:gdLst/>
              <a:ahLst/>
              <a:cxnLst/>
              <a:rect l="l" t="t" r="r" b="b"/>
              <a:pathLst>
                <a:path w="6878320" h="3643629">
                  <a:moveTo>
                    <a:pt x="0" y="1235710"/>
                  </a:moveTo>
                  <a:lnTo>
                    <a:pt x="6878319" y="1239520"/>
                  </a:lnTo>
                </a:path>
                <a:path w="6878320" h="3643629">
                  <a:moveTo>
                    <a:pt x="1106170" y="3643629"/>
                  </a:moveTo>
                  <a:lnTo>
                    <a:pt x="1115059" y="0"/>
                  </a:lnTo>
                </a:path>
                <a:path w="6878320" h="3643629">
                  <a:moveTo>
                    <a:pt x="2332990" y="3643629"/>
                  </a:moveTo>
                  <a:lnTo>
                    <a:pt x="2344419" y="0"/>
                  </a:lnTo>
                </a:path>
                <a:path w="6878320" h="3643629">
                  <a:moveTo>
                    <a:pt x="3561079" y="3643629"/>
                  </a:moveTo>
                  <a:lnTo>
                    <a:pt x="3571240" y="0"/>
                  </a:lnTo>
                </a:path>
                <a:path w="6878320" h="3643629">
                  <a:moveTo>
                    <a:pt x="4728210" y="3613150"/>
                  </a:moveTo>
                  <a:lnTo>
                    <a:pt x="4738370" y="0"/>
                  </a:lnTo>
                </a:path>
                <a:path w="6878320" h="3643629">
                  <a:moveTo>
                    <a:pt x="5957570" y="3643629"/>
                  </a:moveTo>
                  <a:lnTo>
                    <a:pt x="5966460" y="0"/>
                  </a:lnTo>
                </a:path>
                <a:path w="6878320" h="3643629">
                  <a:moveTo>
                    <a:pt x="0" y="2439670"/>
                  </a:moveTo>
                  <a:lnTo>
                    <a:pt x="6878319" y="2444750"/>
                  </a:lnTo>
                </a:path>
                <a:path w="6878320" h="3643629">
                  <a:moveTo>
                    <a:pt x="60959" y="3056890"/>
                  </a:moveTo>
                  <a:lnTo>
                    <a:pt x="6878319" y="3061970"/>
                  </a:lnTo>
                </a:path>
              </a:pathLst>
            </a:custGeom>
            <a:ln w="19048">
              <a:solidFill>
                <a:srgbClr val="FCE4B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630679" y="3064510"/>
              <a:ext cx="1228090" cy="2439670"/>
            </a:xfrm>
            <a:custGeom>
              <a:avLst/>
              <a:gdLst/>
              <a:ahLst/>
              <a:cxnLst/>
              <a:rect l="l" t="t" r="r" b="b"/>
              <a:pathLst>
                <a:path w="1228089" h="2439670">
                  <a:moveTo>
                    <a:pt x="0" y="0"/>
                  </a:moveTo>
                  <a:lnTo>
                    <a:pt x="1228089" y="2439670"/>
                  </a:lnTo>
                </a:path>
              </a:pathLst>
            </a:custGeom>
            <a:ln w="38097">
              <a:solidFill>
                <a:srgbClr val="EE037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630679" y="4885689"/>
              <a:ext cx="4790440" cy="618490"/>
            </a:xfrm>
            <a:custGeom>
              <a:avLst/>
              <a:gdLst/>
              <a:ahLst/>
              <a:cxnLst/>
              <a:rect l="l" t="t" r="r" b="b"/>
              <a:pathLst>
                <a:path w="4790440" h="618489">
                  <a:moveTo>
                    <a:pt x="0" y="0"/>
                  </a:moveTo>
                  <a:lnTo>
                    <a:pt x="4790440" y="618490"/>
                  </a:lnTo>
                </a:path>
              </a:pathLst>
            </a:custGeom>
            <a:ln w="38097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630679" y="1828800"/>
              <a:ext cx="6940550" cy="3705860"/>
            </a:xfrm>
            <a:custGeom>
              <a:avLst/>
              <a:gdLst/>
              <a:ahLst/>
              <a:cxnLst/>
              <a:rect l="l" t="t" r="r" b="b"/>
              <a:pathLst>
                <a:path w="6940550" h="3705860">
                  <a:moveTo>
                    <a:pt x="0" y="0"/>
                  </a:moveTo>
                  <a:lnTo>
                    <a:pt x="0" y="3705860"/>
                  </a:lnTo>
                  <a:lnTo>
                    <a:pt x="6940550" y="3705860"/>
                  </a:lnTo>
                </a:path>
                <a:path w="6940550" h="3705860">
                  <a:moveTo>
                    <a:pt x="0" y="0"/>
                  </a:moveTo>
                  <a:lnTo>
                    <a:pt x="0" y="0"/>
                  </a:lnTo>
                </a:path>
                <a:path w="6940550" h="3705860">
                  <a:moveTo>
                    <a:pt x="6940550" y="3705860"/>
                  </a:moveTo>
                  <a:lnTo>
                    <a:pt x="6940550" y="370586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630679" y="2446019"/>
              <a:ext cx="245110" cy="2444750"/>
            </a:xfrm>
            <a:custGeom>
              <a:avLst/>
              <a:gdLst/>
              <a:ahLst/>
              <a:cxnLst/>
              <a:rect l="l" t="t" r="r" b="b"/>
              <a:pathLst>
                <a:path w="245110" h="2444750">
                  <a:moveTo>
                    <a:pt x="0" y="2439669"/>
                  </a:moveTo>
                  <a:lnTo>
                    <a:pt x="245109" y="2444749"/>
                  </a:lnTo>
                </a:path>
                <a:path w="245110" h="2444750">
                  <a:moveTo>
                    <a:pt x="0" y="0"/>
                  </a:moveTo>
                  <a:lnTo>
                    <a:pt x="245109" y="5079"/>
                  </a:lnTo>
                </a:path>
                <a:path w="245110" h="2444750">
                  <a:moveTo>
                    <a:pt x="0" y="618489"/>
                  </a:moveTo>
                  <a:lnTo>
                    <a:pt x="245109" y="62230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7650479" y="5410200"/>
              <a:ext cx="8890" cy="123189"/>
            </a:xfrm>
            <a:custGeom>
              <a:avLst/>
              <a:gdLst/>
              <a:ahLst/>
              <a:cxnLst/>
              <a:rect l="l" t="t" r="r" b="b"/>
              <a:pathLst>
                <a:path w="8890" h="123189">
                  <a:moveTo>
                    <a:pt x="4445" y="-4672"/>
                  </a:moveTo>
                  <a:lnTo>
                    <a:pt x="4445" y="127862"/>
                  </a:lnTo>
                </a:path>
              </a:pathLst>
            </a:custGeom>
            <a:ln w="182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421119" y="5410200"/>
              <a:ext cx="10160" cy="123189"/>
            </a:xfrm>
            <a:custGeom>
              <a:avLst/>
              <a:gdLst/>
              <a:ahLst/>
              <a:cxnLst/>
              <a:rect l="l" t="t" r="r" b="b"/>
              <a:pathLst>
                <a:path w="10160" h="123189">
                  <a:moveTo>
                    <a:pt x="5079" y="-4672"/>
                  </a:moveTo>
                  <a:lnTo>
                    <a:pt x="5079" y="127862"/>
                  </a:lnTo>
                </a:path>
              </a:pathLst>
            </a:custGeom>
            <a:ln w="19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799080" y="5410200"/>
              <a:ext cx="8890" cy="123189"/>
            </a:xfrm>
            <a:custGeom>
              <a:avLst/>
              <a:gdLst/>
              <a:ahLst/>
              <a:cxnLst/>
              <a:rect l="l" t="t" r="r" b="b"/>
              <a:pathLst>
                <a:path w="8889" h="123189">
                  <a:moveTo>
                    <a:pt x="4444" y="-4672"/>
                  </a:moveTo>
                  <a:lnTo>
                    <a:pt x="4444" y="127862"/>
                  </a:lnTo>
                </a:path>
              </a:pathLst>
            </a:custGeom>
            <a:ln w="1823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569719" y="3681729"/>
              <a:ext cx="306070" cy="591820"/>
            </a:xfrm>
            <a:custGeom>
              <a:avLst/>
              <a:gdLst/>
              <a:ahLst/>
              <a:cxnLst/>
              <a:rect l="l" t="t" r="r" b="b"/>
              <a:pathLst>
                <a:path w="306069" h="591820">
                  <a:moveTo>
                    <a:pt x="0" y="0"/>
                  </a:moveTo>
                  <a:lnTo>
                    <a:pt x="306069" y="3810"/>
                  </a:lnTo>
                </a:path>
                <a:path w="306069" h="591820">
                  <a:moveTo>
                    <a:pt x="0" y="586740"/>
                  </a:moveTo>
                  <a:lnTo>
                    <a:pt x="306069" y="59182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253990" y="5410200"/>
              <a:ext cx="10160" cy="123189"/>
            </a:xfrm>
            <a:custGeom>
              <a:avLst/>
              <a:gdLst/>
              <a:ahLst/>
              <a:cxnLst/>
              <a:rect l="l" t="t" r="r" b="b"/>
              <a:pathLst>
                <a:path w="10160" h="123189">
                  <a:moveTo>
                    <a:pt x="5080" y="-4672"/>
                  </a:moveTo>
                  <a:lnTo>
                    <a:pt x="5080" y="127862"/>
                  </a:lnTo>
                </a:path>
              </a:pathLst>
            </a:custGeom>
            <a:ln w="1950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4025899" y="5410200"/>
              <a:ext cx="11430" cy="123189"/>
            </a:xfrm>
            <a:custGeom>
              <a:avLst/>
              <a:gdLst/>
              <a:ahLst/>
              <a:cxnLst/>
              <a:rect l="l" t="t" r="r" b="b"/>
              <a:pathLst>
                <a:path w="11429" h="123189">
                  <a:moveTo>
                    <a:pt x="5714" y="-4672"/>
                  </a:moveTo>
                  <a:lnTo>
                    <a:pt x="5714" y="127862"/>
                  </a:lnTo>
                </a:path>
              </a:pathLst>
            </a:custGeom>
            <a:ln w="2077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3342640" y="5613400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7037203" y="5613400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1308100" y="3482340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1308100" y="4100829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1308100" y="4718050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4160520" y="5574538"/>
            <a:ext cx="2160905" cy="68707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86995">
              <a:lnSpc>
                <a:spcPct val="100000"/>
              </a:lnSpc>
              <a:spcBef>
                <a:spcPts val="405"/>
              </a:spcBef>
              <a:tabLst>
                <a:tab pos="1042035" algn="l"/>
                <a:tab pos="1934210" algn="l"/>
              </a:tabLst>
            </a:pPr>
            <a:r>
              <a:rPr sz="1800" dirty="0">
                <a:latin typeface="Arial"/>
                <a:cs typeface="Arial"/>
              </a:rPr>
              <a:t>2	3	4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2000" dirty="0">
                <a:latin typeface="Arial"/>
                <a:cs typeface="Arial"/>
              </a:rPr>
              <a:t>Chocolate (in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tons)</a:t>
            </a:r>
            <a:endParaRPr sz="2000">
              <a:latin typeface="Arial"/>
              <a:cs typeface="Arial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651440" y="2344926"/>
            <a:ext cx="522605" cy="261620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algn="ctr">
              <a:lnSpc>
                <a:spcPts val="1950"/>
              </a:lnSpc>
            </a:pPr>
            <a:r>
              <a:rPr sz="2000" spc="-5" dirty="0">
                <a:latin typeface="Arial"/>
                <a:cs typeface="Arial"/>
              </a:rPr>
              <a:t>Textiles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ts val="2039"/>
              </a:lnSpc>
            </a:pPr>
            <a:r>
              <a:rPr sz="2000" dirty="0">
                <a:latin typeface="Arial"/>
                <a:cs typeface="Arial"/>
              </a:rPr>
              <a:t>(in thousands of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yards)</a:t>
            </a:r>
            <a:endParaRPr sz="2000">
              <a:latin typeface="Arial"/>
              <a:cs typeface="Arial"/>
            </a:endParaRPr>
          </a:p>
        </p:txBody>
      </p:sp>
      <p:sp>
        <p:nvSpPr>
          <p:cNvPr id="46" name="object 46"/>
          <p:cNvSpPr txBox="1"/>
          <p:nvPr/>
        </p:nvSpPr>
        <p:spPr>
          <a:xfrm>
            <a:off x="2817494" y="4273550"/>
            <a:ext cx="17862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968375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solidFill>
                  <a:srgbClr val="FF00FF"/>
                </a:solidFill>
                <a:latin typeface="Arial"/>
                <a:cs typeface="Arial"/>
              </a:rPr>
              <a:t>Nepal</a:t>
            </a:r>
            <a:endParaRPr sz="1800">
              <a:latin typeface="Arial"/>
              <a:cs typeface="Arial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1308100" y="2279650"/>
            <a:ext cx="2708275" cy="1299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  <a:p>
            <a:pPr marL="279400" algn="ctr">
              <a:lnSpc>
                <a:spcPct val="100000"/>
              </a:lnSpc>
              <a:spcBef>
                <a:spcPts val="1100"/>
              </a:spcBef>
            </a:pPr>
            <a:r>
              <a:rPr sz="1800" spc="-10" dirty="0">
                <a:solidFill>
                  <a:srgbClr val="EE037D"/>
                </a:solidFill>
                <a:latin typeface="Arial"/>
                <a:cs typeface="Arial"/>
              </a:rPr>
              <a:t>India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8" name="object 48"/>
          <p:cNvGrpSpPr/>
          <p:nvPr/>
        </p:nvGrpSpPr>
        <p:grpSpPr>
          <a:xfrm>
            <a:off x="1619250" y="3437890"/>
            <a:ext cx="2349500" cy="2095500"/>
            <a:chOff x="1619250" y="3437890"/>
            <a:chExt cx="2349500" cy="2095500"/>
          </a:xfrm>
        </p:grpSpPr>
        <p:sp>
          <p:nvSpPr>
            <p:cNvPr id="49" name="object 49"/>
            <p:cNvSpPr/>
            <p:nvPr/>
          </p:nvSpPr>
          <p:spPr>
            <a:xfrm>
              <a:off x="2112009" y="3444240"/>
              <a:ext cx="402590" cy="336550"/>
            </a:xfrm>
            <a:custGeom>
              <a:avLst/>
              <a:gdLst/>
              <a:ahLst/>
              <a:cxnLst/>
              <a:rect l="l" t="t" r="r" b="b"/>
              <a:pathLst>
                <a:path w="402589" h="336550">
                  <a:moveTo>
                    <a:pt x="402589" y="0"/>
                  </a:moveTo>
                  <a:lnTo>
                    <a:pt x="0" y="33655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057400" y="3747770"/>
              <a:ext cx="82550" cy="77470"/>
            </a:xfrm>
            <a:custGeom>
              <a:avLst/>
              <a:gdLst/>
              <a:ahLst/>
              <a:cxnLst/>
              <a:rect l="l" t="t" r="r" b="b"/>
              <a:pathLst>
                <a:path w="82550" h="77470">
                  <a:moveTo>
                    <a:pt x="34289" y="0"/>
                  </a:moveTo>
                  <a:lnTo>
                    <a:pt x="0" y="77469"/>
                  </a:lnTo>
                  <a:lnTo>
                    <a:pt x="82550" y="58419"/>
                  </a:lnTo>
                  <a:lnTo>
                    <a:pt x="342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3691889" y="4572000"/>
              <a:ext cx="270510" cy="472440"/>
            </a:xfrm>
            <a:custGeom>
              <a:avLst/>
              <a:gdLst/>
              <a:ahLst/>
              <a:cxnLst/>
              <a:rect l="l" t="t" r="r" b="b"/>
              <a:pathLst>
                <a:path w="270510" h="472439">
                  <a:moveTo>
                    <a:pt x="270510" y="0"/>
                  </a:moveTo>
                  <a:lnTo>
                    <a:pt x="0" y="47243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3657600" y="5021580"/>
              <a:ext cx="69850" cy="83820"/>
            </a:xfrm>
            <a:custGeom>
              <a:avLst/>
              <a:gdLst/>
              <a:ahLst/>
              <a:cxnLst/>
              <a:rect l="l" t="t" r="r" b="b"/>
              <a:pathLst>
                <a:path w="69850" h="83820">
                  <a:moveTo>
                    <a:pt x="3810" y="0"/>
                  </a:moveTo>
                  <a:lnTo>
                    <a:pt x="0" y="83820"/>
                  </a:lnTo>
                  <a:lnTo>
                    <a:pt x="69850" y="36830"/>
                  </a:lnTo>
                  <a:lnTo>
                    <a:pt x="381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625600" y="4268470"/>
              <a:ext cx="581660" cy="0"/>
            </a:xfrm>
            <a:custGeom>
              <a:avLst/>
              <a:gdLst/>
              <a:ahLst/>
              <a:cxnLst/>
              <a:rect l="l" t="t" r="r" b="b"/>
              <a:pathLst>
                <a:path w="581660">
                  <a:moveTo>
                    <a:pt x="0" y="0"/>
                  </a:moveTo>
                  <a:lnTo>
                    <a:pt x="50800" y="0"/>
                  </a:lnTo>
                </a:path>
                <a:path w="581660">
                  <a:moveTo>
                    <a:pt x="88900" y="0"/>
                  </a:moveTo>
                  <a:lnTo>
                    <a:pt x="139700" y="0"/>
                  </a:lnTo>
                </a:path>
                <a:path w="581660">
                  <a:moveTo>
                    <a:pt x="177800" y="0"/>
                  </a:moveTo>
                  <a:lnTo>
                    <a:pt x="228600" y="0"/>
                  </a:lnTo>
                </a:path>
                <a:path w="581660">
                  <a:moveTo>
                    <a:pt x="265430" y="0"/>
                  </a:moveTo>
                  <a:lnTo>
                    <a:pt x="316230" y="0"/>
                  </a:lnTo>
                </a:path>
                <a:path w="581660">
                  <a:moveTo>
                    <a:pt x="354330" y="0"/>
                  </a:moveTo>
                  <a:lnTo>
                    <a:pt x="405130" y="0"/>
                  </a:lnTo>
                </a:path>
                <a:path w="581660">
                  <a:moveTo>
                    <a:pt x="443230" y="0"/>
                  </a:moveTo>
                  <a:lnTo>
                    <a:pt x="494030" y="0"/>
                  </a:lnTo>
                </a:path>
                <a:path w="581660">
                  <a:moveTo>
                    <a:pt x="532130" y="0"/>
                  </a:moveTo>
                  <a:lnTo>
                    <a:pt x="58166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2235200" y="4267200"/>
              <a:ext cx="0" cy="1201420"/>
            </a:xfrm>
            <a:custGeom>
              <a:avLst/>
              <a:gdLst/>
              <a:ahLst/>
              <a:cxnLst/>
              <a:rect l="l" t="t" r="r" b="b"/>
              <a:pathLst>
                <a:path h="1201420">
                  <a:moveTo>
                    <a:pt x="0" y="0"/>
                  </a:moveTo>
                  <a:lnTo>
                    <a:pt x="0" y="1201420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2235200" y="5506720"/>
              <a:ext cx="0" cy="17780"/>
            </a:xfrm>
            <a:custGeom>
              <a:avLst/>
              <a:gdLst/>
              <a:ahLst/>
              <a:cxnLst/>
              <a:rect l="l" t="t" r="r" b="b"/>
              <a:pathLst>
                <a:path h="17779">
                  <a:moveTo>
                    <a:pt x="-6350" y="8889"/>
                  </a:moveTo>
                  <a:lnTo>
                    <a:pt x="6350" y="8889"/>
                  </a:lnTo>
                </a:path>
              </a:pathLst>
            </a:custGeom>
            <a:ln w="1778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6" name="object 56"/>
          <p:cNvSpPr txBox="1"/>
          <p:nvPr/>
        </p:nvSpPr>
        <p:spPr>
          <a:xfrm>
            <a:off x="1635352" y="3920490"/>
            <a:ext cx="11544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9342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57" name="object 57"/>
          <p:cNvGrpSpPr/>
          <p:nvPr/>
        </p:nvGrpSpPr>
        <p:grpSpPr>
          <a:xfrm>
            <a:off x="1581210" y="3041710"/>
            <a:ext cx="4902200" cy="2527300"/>
            <a:chOff x="1581210" y="3041710"/>
            <a:chExt cx="4902200" cy="2527300"/>
          </a:xfrm>
        </p:grpSpPr>
        <p:sp>
          <p:nvSpPr>
            <p:cNvPr id="58" name="object 58"/>
            <p:cNvSpPr/>
            <p:nvPr/>
          </p:nvSpPr>
          <p:spPr>
            <a:xfrm>
              <a:off x="2190810" y="4222810"/>
              <a:ext cx="88779" cy="8877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593910" y="3041710"/>
              <a:ext cx="88779" cy="8877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2813110" y="5480110"/>
              <a:ext cx="88779" cy="8877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581210" y="4832410"/>
              <a:ext cx="88779" cy="88779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394510" y="5480110"/>
              <a:ext cx="88779" cy="8877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678940" y="5181600"/>
              <a:ext cx="2353310" cy="0"/>
            </a:xfrm>
            <a:custGeom>
              <a:avLst/>
              <a:gdLst/>
              <a:ahLst/>
              <a:cxnLst/>
              <a:rect l="l" t="t" r="r" b="b"/>
              <a:pathLst>
                <a:path w="2353310">
                  <a:moveTo>
                    <a:pt x="0" y="0"/>
                  </a:moveTo>
                  <a:lnTo>
                    <a:pt x="2353310" y="0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619250" y="5181600"/>
              <a:ext cx="21590" cy="0"/>
            </a:xfrm>
            <a:custGeom>
              <a:avLst/>
              <a:gdLst/>
              <a:ahLst/>
              <a:cxnLst/>
              <a:rect l="l" t="t" r="r" b="b"/>
              <a:pathLst>
                <a:path w="21589">
                  <a:moveTo>
                    <a:pt x="21589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3990340" y="51435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38100" y="0"/>
                  </a:moveTo>
                  <a:lnTo>
                    <a:pt x="23038" y="2917"/>
                  </a:lnTo>
                  <a:lnTo>
                    <a:pt x="10953" y="10953"/>
                  </a:lnTo>
                  <a:lnTo>
                    <a:pt x="2917" y="23038"/>
                  </a:lnTo>
                  <a:lnTo>
                    <a:pt x="0" y="38100"/>
                  </a:lnTo>
                  <a:lnTo>
                    <a:pt x="2917" y="53161"/>
                  </a:lnTo>
                  <a:lnTo>
                    <a:pt x="10953" y="65246"/>
                  </a:lnTo>
                  <a:lnTo>
                    <a:pt x="23038" y="73282"/>
                  </a:lnTo>
                  <a:lnTo>
                    <a:pt x="38100" y="76200"/>
                  </a:lnTo>
                  <a:lnTo>
                    <a:pt x="53161" y="73282"/>
                  </a:lnTo>
                  <a:lnTo>
                    <a:pt x="65246" y="65246"/>
                  </a:lnTo>
                  <a:lnTo>
                    <a:pt x="73282" y="53161"/>
                  </a:lnTo>
                  <a:lnTo>
                    <a:pt x="76200" y="38100"/>
                  </a:lnTo>
                  <a:lnTo>
                    <a:pt x="73282" y="23038"/>
                  </a:lnTo>
                  <a:lnTo>
                    <a:pt x="65246" y="10953"/>
                  </a:lnTo>
                  <a:lnTo>
                    <a:pt x="53161" y="2917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3990340" y="51435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38100" y="0"/>
                  </a:moveTo>
                  <a:lnTo>
                    <a:pt x="53161" y="2917"/>
                  </a:lnTo>
                  <a:lnTo>
                    <a:pt x="65246" y="10953"/>
                  </a:lnTo>
                  <a:lnTo>
                    <a:pt x="73282" y="23038"/>
                  </a:lnTo>
                  <a:lnTo>
                    <a:pt x="76200" y="38100"/>
                  </a:lnTo>
                  <a:lnTo>
                    <a:pt x="73282" y="53161"/>
                  </a:lnTo>
                  <a:lnTo>
                    <a:pt x="65246" y="65246"/>
                  </a:lnTo>
                  <a:lnTo>
                    <a:pt x="53161" y="73282"/>
                  </a:lnTo>
                  <a:lnTo>
                    <a:pt x="38100" y="76200"/>
                  </a:lnTo>
                  <a:lnTo>
                    <a:pt x="23038" y="73282"/>
                  </a:lnTo>
                  <a:lnTo>
                    <a:pt x="10953" y="65246"/>
                  </a:lnTo>
                  <a:lnTo>
                    <a:pt x="2917" y="53161"/>
                  </a:lnTo>
                  <a:lnTo>
                    <a:pt x="0" y="38100"/>
                  </a:lnTo>
                  <a:lnTo>
                    <a:pt x="2917" y="23038"/>
                  </a:lnTo>
                  <a:lnTo>
                    <a:pt x="10953" y="10953"/>
                  </a:lnTo>
                  <a:lnTo>
                    <a:pt x="23038" y="2917"/>
                  </a:lnTo>
                  <a:lnTo>
                    <a:pt x="38100" y="0"/>
                  </a:lnTo>
                  <a:close/>
                </a:path>
                <a:path w="76200" h="76200">
                  <a:moveTo>
                    <a:pt x="0" y="0"/>
                  </a:moveTo>
                  <a:lnTo>
                    <a:pt x="0" y="0"/>
                  </a:lnTo>
                </a:path>
                <a:path w="76200" h="76200">
                  <a:moveTo>
                    <a:pt x="76200" y="76200"/>
                  </a:moveTo>
                  <a:lnTo>
                    <a:pt x="76200" y="76200"/>
                  </a:lnTo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7" name="object 67"/>
          <p:cNvSpPr txBox="1"/>
          <p:nvPr/>
        </p:nvSpPr>
        <p:spPr>
          <a:xfrm>
            <a:off x="4046854" y="4822190"/>
            <a:ext cx="55689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0485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B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8" name="object 68"/>
          <p:cNvGrpSpPr/>
          <p:nvPr/>
        </p:nvGrpSpPr>
        <p:grpSpPr>
          <a:xfrm>
            <a:off x="1625600" y="3910329"/>
            <a:ext cx="3035300" cy="1609090"/>
            <a:chOff x="1625600" y="3910329"/>
            <a:chExt cx="3035300" cy="1609090"/>
          </a:xfrm>
        </p:grpSpPr>
        <p:sp>
          <p:nvSpPr>
            <p:cNvPr id="69" name="object 69"/>
            <p:cNvSpPr/>
            <p:nvPr/>
          </p:nvSpPr>
          <p:spPr>
            <a:xfrm>
              <a:off x="4024629" y="3962399"/>
              <a:ext cx="585470" cy="1540510"/>
            </a:xfrm>
            <a:custGeom>
              <a:avLst/>
              <a:gdLst/>
              <a:ahLst/>
              <a:cxnLst/>
              <a:rect l="l" t="t" r="r" b="b"/>
              <a:pathLst>
                <a:path w="585470" h="1540510">
                  <a:moveTo>
                    <a:pt x="0" y="1224280"/>
                  </a:moveTo>
                  <a:lnTo>
                    <a:pt x="0" y="1275080"/>
                  </a:lnTo>
                </a:path>
                <a:path w="585470" h="1540510">
                  <a:moveTo>
                    <a:pt x="0" y="1313180"/>
                  </a:moveTo>
                  <a:lnTo>
                    <a:pt x="0" y="1363980"/>
                  </a:lnTo>
                </a:path>
                <a:path w="585470" h="1540510">
                  <a:moveTo>
                    <a:pt x="0" y="1400810"/>
                  </a:moveTo>
                  <a:lnTo>
                    <a:pt x="0" y="1451610"/>
                  </a:lnTo>
                </a:path>
                <a:path w="585470" h="1540510">
                  <a:moveTo>
                    <a:pt x="0" y="1489710"/>
                  </a:moveTo>
                  <a:lnTo>
                    <a:pt x="0" y="1540510"/>
                  </a:lnTo>
                </a:path>
                <a:path w="585470" h="1540510">
                  <a:moveTo>
                    <a:pt x="585470" y="0"/>
                  </a:moveTo>
                  <a:lnTo>
                    <a:pt x="585470" y="5080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4610100" y="4051299"/>
              <a:ext cx="0" cy="1468120"/>
            </a:xfrm>
            <a:custGeom>
              <a:avLst/>
              <a:gdLst/>
              <a:ahLst/>
              <a:cxnLst/>
              <a:rect l="l" t="t" r="r" b="b"/>
              <a:pathLst>
                <a:path h="1468120">
                  <a:moveTo>
                    <a:pt x="0" y="0"/>
                  </a:moveTo>
                  <a:lnTo>
                    <a:pt x="0" y="1468120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4521200" y="3916679"/>
              <a:ext cx="50800" cy="0"/>
            </a:xfrm>
            <a:custGeom>
              <a:avLst/>
              <a:gdLst/>
              <a:ahLst/>
              <a:cxnLst/>
              <a:rect l="l" t="t" r="r" b="b"/>
              <a:pathLst>
                <a:path w="50800">
                  <a:moveTo>
                    <a:pt x="50800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4338320" y="3918584"/>
              <a:ext cx="151130" cy="1270"/>
            </a:xfrm>
            <a:custGeom>
              <a:avLst/>
              <a:gdLst/>
              <a:ahLst/>
              <a:cxnLst/>
              <a:rect l="l" t="t" r="r" b="b"/>
              <a:pathLst>
                <a:path w="151129" h="1270">
                  <a:moveTo>
                    <a:pt x="87629" y="0"/>
                  </a:moveTo>
                  <a:lnTo>
                    <a:pt x="151129" y="0"/>
                  </a:lnTo>
                </a:path>
                <a:path w="151129" h="1270">
                  <a:moveTo>
                    <a:pt x="0" y="1269"/>
                  </a:moveTo>
                  <a:lnTo>
                    <a:pt x="63500" y="1269"/>
                  </a:lnTo>
                </a:path>
              </a:pathLst>
            </a:custGeom>
            <a:ln w="13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4255770" y="3920489"/>
              <a:ext cx="50800" cy="1270"/>
            </a:xfrm>
            <a:custGeom>
              <a:avLst/>
              <a:gdLst/>
              <a:ahLst/>
              <a:cxnLst/>
              <a:rect l="l" t="t" r="r" b="b"/>
              <a:pathLst>
                <a:path w="50800" h="1270">
                  <a:moveTo>
                    <a:pt x="-6350" y="635"/>
                  </a:moveTo>
                  <a:lnTo>
                    <a:pt x="57150" y="635"/>
                  </a:lnTo>
                </a:path>
              </a:pathLst>
            </a:custGeom>
            <a:ln w="1397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3895089" y="3922394"/>
              <a:ext cx="328930" cy="3810"/>
            </a:xfrm>
            <a:custGeom>
              <a:avLst/>
              <a:gdLst/>
              <a:ahLst/>
              <a:cxnLst/>
              <a:rect l="l" t="t" r="r" b="b"/>
              <a:pathLst>
                <a:path w="328929" h="3810">
                  <a:moveTo>
                    <a:pt x="265430" y="0"/>
                  </a:moveTo>
                  <a:lnTo>
                    <a:pt x="328930" y="0"/>
                  </a:lnTo>
                </a:path>
                <a:path w="328929" h="3810">
                  <a:moveTo>
                    <a:pt x="176530" y="1269"/>
                  </a:moveTo>
                  <a:lnTo>
                    <a:pt x="240030" y="1269"/>
                  </a:lnTo>
                </a:path>
                <a:path w="328929" h="3810">
                  <a:moveTo>
                    <a:pt x="88900" y="2539"/>
                  </a:moveTo>
                  <a:lnTo>
                    <a:pt x="152400" y="2539"/>
                  </a:lnTo>
                </a:path>
                <a:path w="328929" h="3810">
                  <a:moveTo>
                    <a:pt x="0" y="3809"/>
                  </a:moveTo>
                  <a:lnTo>
                    <a:pt x="63500" y="3809"/>
                  </a:lnTo>
                </a:path>
              </a:pathLst>
            </a:custGeom>
            <a:ln w="1396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858009" y="3943349"/>
              <a:ext cx="2005330" cy="0"/>
            </a:xfrm>
            <a:custGeom>
              <a:avLst/>
              <a:gdLst/>
              <a:ahLst/>
              <a:cxnLst/>
              <a:rect l="l" t="t" r="r" b="b"/>
              <a:pathLst>
                <a:path w="2005329">
                  <a:moveTo>
                    <a:pt x="0" y="0"/>
                  </a:moveTo>
                  <a:lnTo>
                    <a:pt x="2005329" y="0"/>
                  </a:lnTo>
                </a:path>
              </a:pathLst>
            </a:custGeom>
            <a:ln w="12700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1625600" y="3959859"/>
              <a:ext cx="201930" cy="2540"/>
            </a:xfrm>
            <a:custGeom>
              <a:avLst/>
              <a:gdLst/>
              <a:ahLst/>
              <a:cxnLst/>
              <a:rect l="l" t="t" r="r" b="b"/>
              <a:pathLst>
                <a:path w="201930" h="2539">
                  <a:moveTo>
                    <a:pt x="201930" y="0"/>
                  </a:moveTo>
                  <a:lnTo>
                    <a:pt x="151130" y="0"/>
                  </a:lnTo>
                </a:path>
                <a:path w="201930" h="2539">
                  <a:moveTo>
                    <a:pt x="113030" y="1269"/>
                  </a:moveTo>
                  <a:lnTo>
                    <a:pt x="62230" y="1269"/>
                  </a:lnTo>
                </a:path>
                <a:path w="201930" h="2539">
                  <a:moveTo>
                    <a:pt x="24130" y="2539"/>
                  </a:moveTo>
                  <a:lnTo>
                    <a:pt x="0" y="253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4578350" y="3926839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38100" y="0"/>
                  </a:moveTo>
                  <a:lnTo>
                    <a:pt x="23038" y="2917"/>
                  </a:lnTo>
                  <a:lnTo>
                    <a:pt x="10953" y="10953"/>
                  </a:lnTo>
                  <a:lnTo>
                    <a:pt x="2917" y="23038"/>
                  </a:lnTo>
                  <a:lnTo>
                    <a:pt x="0" y="38100"/>
                  </a:lnTo>
                  <a:lnTo>
                    <a:pt x="2917" y="53161"/>
                  </a:lnTo>
                  <a:lnTo>
                    <a:pt x="10953" y="65246"/>
                  </a:lnTo>
                  <a:lnTo>
                    <a:pt x="23038" y="73282"/>
                  </a:lnTo>
                  <a:lnTo>
                    <a:pt x="38100" y="76200"/>
                  </a:lnTo>
                  <a:lnTo>
                    <a:pt x="53161" y="73282"/>
                  </a:lnTo>
                  <a:lnTo>
                    <a:pt x="65246" y="65246"/>
                  </a:lnTo>
                  <a:lnTo>
                    <a:pt x="73282" y="53161"/>
                  </a:lnTo>
                  <a:lnTo>
                    <a:pt x="76200" y="38100"/>
                  </a:lnTo>
                  <a:lnTo>
                    <a:pt x="73282" y="23038"/>
                  </a:lnTo>
                  <a:lnTo>
                    <a:pt x="65246" y="10953"/>
                  </a:lnTo>
                  <a:lnTo>
                    <a:pt x="53161" y="2917"/>
                  </a:lnTo>
                  <a:lnTo>
                    <a:pt x="3810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4578350" y="3926839"/>
              <a:ext cx="76200" cy="77470"/>
            </a:xfrm>
            <a:custGeom>
              <a:avLst/>
              <a:gdLst/>
              <a:ahLst/>
              <a:cxnLst/>
              <a:rect l="l" t="t" r="r" b="b"/>
              <a:pathLst>
                <a:path w="76200" h="77470">
                  <a:moveTo>
                    <a:pt x="38100" y="0"/>
                  </a:moveTo>
                  <a:lnTo>
                    <a:pt x="53161" y="2917"/>
                  </a:lnTo>
                  <a:lnTo>
                    <a:pt x="65246" y="10953"/>
                  </a:lnTo>
                  <a:lnTo>
                    <a:pt x="73282" y="23038"/>
                  </a:lnTo>
                  <a:lnTo>
                    <a:pt x="76200" y="38100"/>
                  </a:lnTo>
                  <a:lnTo>
                    <a:pt x="73282" y="53161"/>
                  </a:lnTo>
                  <a:lnTo>
                    <a:pt x="65246" y="65246"/>
                  </a:lnTo>
                  <a:lnTo>
                    <a:pt x="53161" y="73282"/>
                  </a:lnTo>
                  <a:lnTo>
                    <a:pt x="38100" y="76200"/>
                  </a:lnTo>
                  <a:lnTo>
                    <a:pt x="23038" y="73282"/>
                  </a:lnTo>
                  <a:lnTo>
                    <a:pt x="10953" y="65246"/>
                  </a:lnTo>
                  <a:lnTo>
                    <a:pt x="2917" y="53161"/>
                  </a:lnTo>
                  <a:lnTo>
                    <a:pt x="0" y="38100"/>
                  </a:lnTo>
                  <a:lnTo>
                    <a:pt x="2917" y="23038"/>
                  </a:lnTo>
                  <a:lnTo>
                    <a:pt x="10953" y="10953"/>
                  </a:lnTo>
                  <a:lnTo>
                    <a:pt x="23038" y="2917"/>
                  </a:lnTo>
                  <a:lnTo>
                    <a:pt x="38100" y="0"/>
                  </a:lnTo>
                  <a:close/>
                </a:path>
                <a:path w="76200" h="77470">
                  <a:moveTo>
                    <a:pt x="0" y="0"/>
                  </a:moveTo>
                  <a:lnTo>
                    <a:pt x="0" y="0"/>
                  </a:lnTo>
                </a:path>
                <a:path w="76200" h="77470">
                  <a:moveTo>
                    <a:pt x="76200" y="77470"/>
                  </a:moveTo>
                  <a:lnTo>
                    <a:pt x="76200" y="77470"/>
                  </a:lnTo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9" name="object 79"/>
          <p:cNvSpPr txBox="1"/>
          <p:nvPr/>
        </p:nvSpPr>
        <p:spPr>
          <a:xfrm>
            <a:off x="4700270" y="3619500"/>
            <a:ext cx="1905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C</a:t>
            </a:r>
            <a:endParaRPr sz="1800">
              <a:latin typeface="Arial"/>
              <a:cs typeface="Arial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0" y="6305550"/>
            <a:ext cx="9131300" cy="0"/>
          </a:xfrm>
          <a:custGeom>
            <a:avLst/>
            <a:gdLst/>
            <a:ahLst/>
            <a:cxnLst/>
            <a:rect l="l" t="t" r="r" b="b"/>
            <a:pathLst>
              <a:path w="9131300">
                <a:moveTo>
                  <a:pt x="0" y="0"/>
                </a:moveTo>
                <a:lnTo>
                  <a:pt x="9131300" y="0"/>
                </a:lnTo>
              </a:path>
            </a:pathLst>
          </a:custGeom>
          <a:ln w="125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0" y="6419850"/>
            <a:ext cx="9131300" cy="0"/>
          </a:xfrm>
          <a:custGeom>
            <a:avLst/>
            <a:gdLst/>
            <a:ahLst/>
            <a:cxnLst/>
            <a:rect l="l" t="t" r="r" b="b"/>
            <a:pathLst>
              <a:path w="9131300">
                <a:moveTo>
                  <a:pt x="0" y="0"/>
                </a:moveTo>
                <a:lnTo>
                  <a:pt x="9131300" y="0"/>
                </a:lnTo>
              </a:path>
            </a:pathLst>
          </a:custGeom>
          <a:ln w="12579">
            <a:solidFill>
              <a:srgbClr val="84DE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153670" y="6511290"/>
            <a:ext cx="13836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Book Antiqua"/>
                <a:cs typeface="Book Antiqua"/>
              </a:rPr>
              <a:t>McGraw-Hill/Irwin</a:t>
            </a:r>
            <a:endParaRPr sz="1200">
              <a:latin typeface="Book Antiqua"/>
              <a:cs typeface="Book Antiqua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4573270" y="6492240"/>
            <a:ext cx="43097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Book Antiqua"/>
                <a:cs typeface="Book Antiqua"/>
              </a:rPr>
              <a:t>© 2004 </a:t>
            </a:r>
            <a:r>
              <a:rPr sz="1200" b="1" i="1" spc="-5" dirty="0">
                <a:latin typeface="Book Antiqua"/>
                <a:cs typeface="Book Antiqua"/>
              </a:rPr>
              <a:t>The McGraw-Hill Companies, Inc., All Rights</a:t>
            </a:r>
            <a:r>
              <a:rPr sz="1200" b="1" i="1" spc="40" dirty="0">
                <a:latin typeface="Book Antiqua"/>
                <a:cs typeface="Book Antiqua"/>
              </a:rPr>
              <a:t> </a:t>
            </a:r>
            <a:r>
              <a:rPr sz="1200" b="1" i="1" spc="-5" dirty="0">
                <a:latin typeface="Book Antiqua"/>
                <a:cs typeface="Book Antiqua"/>
              </a:rPr>
              <a:t>Reserved.</a:t>
            </a:r>
            <a:endParaRPr sz="1200">
              <a:latin typeface="Book Antiqua"/>
              <a:cs typeface="Book Antiqua"/>
            </a:endParaRPr>
          </a:p>
        </p:txBody>
      </p:sp>
      <p:sp>
        <p:nvSpPr>
          <p:cNvPr id="84" name="Footer Placeholder 8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85" name="Slide Number Placeholder 8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20</a:t>
            </a:fld>
            <a:endParaRPr lang="en-IN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03200"/>
            <a:ext cx="9144000" cy="647700"/>
            <a:chOff x="0" y="203200"/>
            <a:chExt cx="9144000" cy="647700"/>
          </a:xfrm>
        </p:grpSpPr>
        <p:sp>
          <p:nvSpPr>
            <p:cNvPr id="3" name="object 3"/>
            <p:cNvSpPr/>
            <p:nvPr/>
          </p:nvSpPr>
          <p:spPr>
            <a:xfrm>
              <a:off x="6589485" y="548640"/>
              <a:ext cx="1138555" cy="13970"/>
            </a:xfrm>
            <a:custGeom>
              <a:avLst/>
              <a:gdLst/>
              <a:ahLst/>
              <a:cxnLst/>
              <a:rect l="l" t="t" r="r" b="b"/>
              <a:pathLst>
                <a:path w="1138554" h="13970">
                  <a:moveTo>
                    <a:pt x="1138371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055914" y="13970"/>
                  </a:lnTo>
                  <a:lnTo>
                    <a:pt x="1138371" y="0"/>
                  </a:lnTo>
                  <a:close/>
                </a:path>
              </a:pathLst>
            </a:custGeom>
            <a:solidFill>
              <a:srgbClr val="00AAB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80530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247650"/>
              <a:ext cx="9144000" cy="5613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44500" y="928670"/>
            <a:ext cx="8176259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spc="-5" dirty="0">
                <a:latin typeface="Lucida Calligraphy" pitchFamily="66" charset="0"/>
              </a:rPr>
              <a:t>Production </a:t>
            </a:r>
            <a:r>
              <a:rPr sz="3200" spc="-5">
                <a:latin typeface="Lucida Calligraphy" pitchFamily="66" charset="0"/>
              </a:rPr>
              <a:t>Possibilities</a:t>
            </a:r>
            <a:r>
              <a:rPr sz="3200" spc="-90">
                <a:latin typeface="Lucida Calligraphy" pitchFamily="66" charset="0"/>
              </a:rPr>
              <a:t> </a:t>
            </a:r>
            <a:r>
              <a:rPr sz="3200" spc="-5" smtClean="0">
                <a:latin typeface="Lucida Calligraphy" pitchFamily="66" charset="0"/>
              </a:rPr>
              <a:t>without</a:t>
            </a:r>
            <a:r>
              <a:rPr lang="en-IN" sz="3200" spc="-5" dirty="0" smtClean="0">
                <a:latin typeface="Lucida Calligraphy" pitchFamily="66" charset="0"/>
              </a:rPr>
              <a:t>Trade</a:t>
            </a:r>
            <a:r>
              <a:rPr lang="en-IN" sz="3200" dirty="0" smtClean="0">
                <a:latin typeface="Lucida Calligraphy" pitchFamily="66" charset="0"/>
              </a:rPr>
              <a:t/>
            </a:r>
            <a:br>
              <a:rPr lang="en-IN" sz="3200" dirty="0" smtClean="0">
                <a:latin typeface="Lucida Calligraphy" pitchFamily="66" charset="0"/>
              </a:rPr>
            </a:br>
            <a:endParaRPr sz="3200" spc="-5" dirty="0">
              <a:latin typeface="Lucida Calligraphy" pitchFamily="66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21</a:t>
            </a:fld>
            <a:endParaRPr lang="en-IN"/>
          </a:p>
        </p:txBody>
      </p:sp>
      <p:sp>
        <p:nvSpPr>
          <p:cNvPr id="10" name="object 10"/>
          <p:cNvSpPr txBox="1"/>
          <p:nvPr/>
        </p:nvSpPr>
        <p:spPr>
          <a:xfrm>
            <a:off x="428596" y="1571612"/>
            <a:ext cx="7713374" cy="3173305"/>
          </a:xfrm>
          <a:prstGeom prst="rect">
            <a:avLst/>
          </a:prstGeom>
        </p:spPr>
        <p:txBody>
          <a:bodyPr vert="horz" wrap="square" lIns="0" tIns="117475" rIns="0" bIns="0" rtlCol="0">
            <a:spAutoFit/>
          </a:bodyPr>
          <a:lstStyle/>
          <a:p>
            <a:pPr marL="386080" marR="141605" indent="-271780">
              <a:lnSpc>
                <a:spcPct val="100000"/>
              </a:lnSpc>
              <a:spcBef>
                <a:spcPts val="430"/>
              </a:spcBef>
            </a:pPr>
            <a:r>
              <a:rPr sz="2600" spc="415" smtClean="0">
                <a:latin typeface="Constantia"/>
                <a:cs typeface="Constantia"/>
              </a:rPr>
              <a:t>The </a:t>
            </a:r>
            <a:r>
              <a:rPr sz="2600" dirty="0">
                <a:latin typeface="Constantia"/>
                <a:cs typeface="Constantia"/>
              </a:rPr>
              <a:t>two </a:t>
            </a:r>
            <a:r>
              <a:rPr sz="2600" spc="-5" dirty="0">
                <a:latin typeface="Constantia"/>
                <a:cs typeface="Constantia"/>
              </a:rPr>
              <a:t>extreme combinations are both</a:t>
            </a:r>
            <a:r>
              <a:rPr sz="2600" spc="-409" dirty="0">
                <a:latin typeface="Constantia"/>
                <a:cs typeface="Constantia"/>
              </a:rPr>
              <a:t> </a:t>
            </a:r>
            <a:r>
              <a:rPr sz="2600" spc="-185" dirty="0">
                <a:latin typeface="Constantia"/>
                <a:cs typeface="Constantia"/>
              </a:rPr>
              <a:t>countries  </a:t>
            </a:r>
            <a:r>
              <a:rPr sz="2600" spc="-5" dirty="0">
                <a:latin typeface="Constantia"/>
                <a:cs typeface="Constantia"/>
              </a:rPr>
              <a:t>producing only textile (point </a:t>
            </a:r>
            <a:r>
              <a:rPr sz="2600" dirty="0">
                <a:latin typeface="Constantia"/>
                <a:cs typeface="Constantia"/>
              </a:rPr>
              <a:t>D) </a:t>
            </a:r>
            <a:r>
              <a:rPr sz="2600" spc="-5" dirty="0">
                <a:latin typeface="Constantia"/>
                <a:cs typeface="Constantia"/>
              </a:rPr>
              <a:t>and both  producing only chocolate (point</a:t>
            </a:r>
            <a:r>
              <a:rPr sz="2600" spc="-2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E).</a:t>
            </a:r>
            <a:endParaRPr sz="260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3650">
              <a:latin typeface="Constantia"/>
              <a:cs typeface="Constantia"/>
            </a:endParaRPr>
          </a:p>
          <a:p>
            <a:pPr marL="386080" marR="43180" indent="-271780">
              <a:lnSpc>
                <a:spcPct val="100000"/>
              </a:lnSpc>
            </a:pPr>
            <a:r>
              <a:rPr sz="2800" spc="440" smtClean="0">
                <a:latin typeface="Constantia"/>
                <a:cs typeface="Constantia"/>
              </a:rPr>
              <a:t>The </a:t>
            </a:r>
            <a:r>
              <a:rPr sz="2800" spc="-5" dirty="0">
                <a:latin typeface="Constantia"/>
                <a:cs typeface="Constantia"/>
              </a:rPr>
              <a:t>combined production possibilities curve  with no </a:t>
            </a:r>
            <a:r>
              <a:rPr sz="2800" spc="-10" dirty="0">
                <a:latin typeface="Constantia"/>
                <a:cs typeface="Constantia"/>
              </a:rPr>
              <a:t>trade </a:t>
            </a:r>
            <a:r>
              <a:rPr sz="2800" spc="-5" dirty="0">
                <a:latin typeface="Constantia"/>
                <a:cs typeface="Constantia"/>
              </a:rPr>
              <a:t>is drawn by connecting these two  </a:t>
            </a:r>
            <a:r>
              <a:rPr sz="2800" spc="-10" dirty="0">
                <a:latin typeface="Constantia"/>
                <a:cs typeface="Constantia"/>
              </a:rPr>
              <a:t>points.</a:t>
            </a:r>
            <a:endParaRPr sz="28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741680"/>
            <a:ext cx="505459" cy="137160"/>
            <a:chOff x="0" y="741680"/>
            <a:chExt cx="505459" cy="137160"/>
          </a:xfrm>
        </p:grpSpPr>
        <p:sp>
          <p:nvSpPr>
            <p:cNvPr id="3" name="object 3"/>
            <p:cNvSpPr/>
            <p:nvPr/>
          </p:nvSpPr>
          <p:spPr>
            <a:xfrm>
              <a:off x="0" y="741679"/>
              <a:ext cx="505459" cy="19050"/>
            </a:xfrm>
            <a:custGeom>
              <a:avLst/>
              <a:gdLst/>
              <a:ahLst/>
              <a:cxnLst/>
              <a:rect l="l" t="t" r="r" b="b"/>
              <a:pathLst>
                <a:path w="505459" h="19050">
                  <a:moveTo>
                    <a:pt x="504863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0" y="19050"/>
                  </a:lnTo>
                  <a:lnTo>
                    <a:pt x="466559" y="19050"/>
                  </a:lnTo>
                  <a:lnTo>
                    <a:pt x="486994" y="8890"/>
                  </a:lnTo>
                  <a:lnTo>
                    <a:pt x="504863" y="0"/>
                  </a:lnTo>
                  <a:close/>
                </a:path>
              </a:pathLst>
            </a:custGeom>
            <a:solidFill>
              <a:srgbClr val="0099C3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759460"/>
              <a:ext cx="469265" cy="10160"/>
            </a:xfrm>
            <a:custGeom>
              <a:avLst/>
              <a:gdLst/>
              <a:ahLst/>
              <a:cxnLst/>
              <a:rect l="l" t="t" r="r" b="b"/>
              <a:pathLst>
                <a:path w="469265" h="10159">
                  <a:moveTo>
                    <a:pt x="469124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448697" y="10160"/>
                  </a:lnTo>
                  <a:lnTo>
                    <a:pt x="469124" y="0"/>
                  </a:lnTo>
                  <a:close/>
                </a:path>
              </a:pathLst>
            </a:custGeom>
            <a:solidFill>
              <a:srgbClr val="0097C2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768350"/>
              <a:ext cx="451484" cy="10160"/>
            </a:xfrm>
            <a:custGeom>
              <a:avLst/>
              <a:gdLst/>
              <a:ahLst/>
              <a:cxnLst/>
              <a:rect l="l" t="t" r="r" b="b"/>
              <a:pathLst>
                <a:path w="451484" h="10159">
                  <a:moveTo>
                    <a:pt x="451251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430824" y="10160"/>
                  </a:lnTo>
                  <a:lnTo>
                    <a:pt x="451251" y="0"/>
                  </a:lnTo>
                  <a:close/>
                </a:path>
              </a:pathLst>
            </a:custGeom>
            <a:solidFill>
              <a:srgbClr val="0096C2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778510"/>
              <a:ext cx="431165" cy="8890"/>
            </a:xfrm>
            <a:custGeom>
              <a:avLst/>
              <a:gdLst/>
              <a:ahLst/>
              <a:cxnLst/>
              <a:rect l="l" t="t" r="r" b="b"/>
              <a:pathLst>
                <a:path w="431165" h="8890">
                  <a:moveTo>
                    <a:pt x="430824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412950" y="8889"/>
                  </a:lnTo>
                  <a:lnTo>
                    <a:pt x="430824" y="0"/>
                  </a:lnTo>
                  <a:close/>
                </a:path>
              </a:pathLst>
            </a:custGeom>
            <a:solidFill>
              <a:srgbClr val="0095C1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787400"/>
              <a:ext cx="413384" cy="10160"/>
            </a:xfrm>
            <a:custGeom>
              <a:avLst/>
              <a:gdLst/>
              <a:ahLst/>
              <a:cxnLst/>
              <a:rect l="l" t="t" r="r" b="b"/>
              <a:pathLst>
                <a:path w="413384" h="10159">
                  <a:moveTo>
                    <a:pt x="41295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392523" y="10160"/>
                  </a:lnTo>
                  <a:lnTo>
                    <a:pt x="412950" y="0"/>
                  </a:lnTo>
                  <a:close/>
                </a:path>
              </a:pathLst>
            </a:custGeom>
            <a:solidFill>
              <a:srgbClr val="0094C0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796290"/>
              <a:ext cx="395605" cy="10160"/>
            </a:xfrm>
            <a:custGeom>
              <a:avLst/>
              <a:gdLst/>
              <a:ahLst/>
              <a:cxnLst/>
              <a:rect l="l" t="t" r="r" b="b"/>
              <a:pathLst>
                <a:path w="395605" h="10159">
                  <a:moveTo>
                    <a:pt x="395076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374650" y="10160"/>
                  </a:lnTo>
                  <a:lnTo>
                    <a:pt x="395076" y="0"/>
                  </a:lnTo>
                  <a:close/>
                </a:path>
              </a:pathLst>
            </a:custGeom>
            <a:solidFill>
              <a:srgbClr val="0093C0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805179"/>
              <a:ext cx="375920" cy="10160"/>
            </a:xfrm>
            <a:custGeom>
              <a:avLst/>
              <a:gdLst/>
              <a:ahLst/>
              <a:cxnLst/>
              <a:rect l="l" t="t" r="r" b="b"/>
              <a:pathLst>
                <a:path w="375920" h="10159">
                  <a:moveTo>
                    <a:pt x="37592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10160"/>
                  </a:lnTo>
                  <a:lnTo>
                    <a:pt x="366801" y="10160"/>
                  </a:lnTo>
                  <a:lnTo>
                    <a:pt x="366801" y="1270"/>
                  </a:lnTo>
                  <a:lnTo>
                    <a:pt x="375920" y="1270"/>
                  </a:lnTo>
                  <a:lnTo>
                    <a:pt x="375920" y="0"/>
                  </a:lnTo>
                  <a:close/>
                </a:path>
              </a:pathLst>
            </a:custGeom>
            <a:solidFill>
              <a:srgbClr val="0092BF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814070"/>
              <a:ext cx="361315" cy="10160"/>
            </a:xfrm>
            <a:custGeom>
              <a:avLst/>
              <a:gdLst/>
              <a:ahLst/>
              <a:cxnLst/>
              <a:rect l="l" t="t" r="r" b="b"/>
              <a:pathLst>
                <a:path w="361315" h="10159">
                  <a:moveTo>
                    <a:pt x="361212" y="0"/>
                  </a:moveTo>
                  <a:lnTo>
                    <a:pt x="0" y="0"/>
                  </a:lnTo>
                  <a:lnTo>
                    <a:pt x="0" y="10159"/>
                  </a:lnTo>
                  <a:lnTo>
                    <a:pt x="343296" y="10159"/>
                  </a:lnTo>
                  <a:lnTo>
                    <a:pt x="361212" y="0"/>
                  </a:lnTo>
                  <a:close/>
                </a:path>
              </a:pathLst>
            </a:custGeom>
            <a:solidFill>
              <a:srgbClr val="0091BE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824230"/>
              <a:ext cx="343535" cy="8890"/>
            </a:xfrm>
            <a:custGeom>
              <a:avLst/>
              <a:gdLst/>
              <a:ahLst/>
              <a:cxnLst/>
              <a:rect l="l" t="t" r="r" b="b"/>
              <a:pathLst>
                <a:path w="343535" h="8890">
                  <a:moveTo>
                    <a:pt x="343296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327619" y="8890"/>
                  </a:lnTo>
                  <a:lnTo>
                    <a:pt x="343296" y="0"/>
                  </a:lnTo>
                  <a:close/>
                </a:path>
              </a:pathLst>
            </a:custGeom>
            <a:solidFill>
              <a:srgbClr val="0090BE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833120"/>
              <a:ext cx="327660" cy="10160"/>
            </a:xfrm>
            <a:custGeom>
              <a:avLst/>
              <a:gdLst/>
              <a:ahLst/>
              <a:cxnLst/>
              <a:rect l="l" t="t" r="r" b="b"/>
              <a:pathLst>
                <a:path w="327660" h="10159">
                  <a:moveTo>
                    <a:pt x="327619" y="0"/>
                  </a:moveTo>
                  <a:lnTo>
                    <a:pt x="0" y="0"/>
                  </a:lnTo>
                  <a:lnTo>
                    <a:pt x="0" y="10159"/>
                  </a:lnTo>
                  <a:lnTo>
                    <a:pt x="309702" y="10159"/>
                  </a:lnTo>
                  <a:lnTo>
                    <a:pt x="327619" y="0"/>
                  </a:lnTo>
                  <a:close/>
                </a:path>
              </a:pathLst>
            </a:custGeom>
            <a:solidFill>
              <a:srgbClr val="008FBD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842010"/>
              <a:ext cx="312420" cy="10160"/>
            </a:xfrm>
            <a:custGeom>
              <a:avLst/>
              <a:gdLst/>
              <a:ahLst/>
              <a:cxnLst/>
              <a:rect l="l" t="t" r="r" b="b"/>
              <a:pathLst>
                <a:path w="312420" h="10159">
                  <a:moveTo>
                    <a:pt x="311942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94025" y="10160"/>
                  </a:lnTo>
                  <a:lnTo>
                    <a:pt x="311942" y="0"/>
                  </a:lnTo>
                  <a:close/>
                </a:path>
              </a:pathLst>
            </a:custGeom>
            <a:solidFill>
              <a:srgbClr val="008EB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850900"/>
              <a:ext cx="296545" cy="10160"/>
            </a:xfrm>
            <a:custGeom>
              <a:avLst/>
              <a:gdLst/>
              <a:ahLst/>
              <a:cxnLst/>
              <a:rect l="l" t="t" r="r" b="b"/>
              <a:pathLst>
                <a:path w="296545" h="10159">
                  <a:moveTo>
                    <a:pt x="296265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78348" y="10160"/>
                  </a:lnTo>
                  <a:lnTo>
                    <a:pt x="296265" y="0"/>
                  </a:lnTo>
                  <a:close/>
                </a:path>
              </a:pathLst>
            </a:custGeom>
            <a:solidFill>
              <a:srgbClr val="008DB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859790"/>
              <a:ext cx="280670" cy="10160"/>
            </a:xfrm>
            <a:custGeom>
              <a:avLst/>
              <a:gdLst/>
              <a:ahLst/>
              <a:cxnLst/>
              <a:rect l="l" t="t" r="r" b="b"/>
              <a:pathLst>
                <a:path w="280670" h="10159">
                  <a:moveTo>
                    <a:pt x="280588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62671" y="10160"/>
                  </a:lnTo>
                  <a:lnTo>
                    <a:pt x="280588" y="0"/>
                  </a:lnTo>
                  <a:close/>
                </a:path>
              </a:pathLst>
            </a:custGeom>
            <a:solidFill>
              <a:srgbClr val="008CBB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869950"/>
              <a:ext cx="262890" cy="8890"/>
            </a:xfrm>
            <a:custGeom>
              <a:avLst/>
              <a:gdLst/>
              <a:ahLst/>
              <a:cxnLst/>
              <a:rect l="l" t="t" r="r" b="b"/>
              <a:pathLst>
                <a:path w="262890" h="8890">
                  <a:moveTo>
                    <a:pt x="262671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46994" y="8889"/>
                  </a:lnTo>
                  <a:lnTo>
                    <a:pt x="262671" y="0"/>
                  </a:lnTo>
                  <a:close/>
                </a:path>
              </a:pathLst>
            </a:custGeom>
            <a:solidFill>
              <a:srgbClr val="008BBB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0" y="203200"/>
            <a:ext cx="9144000" cy="1648460"/>
            <a:chOff x="0" y="203200"/>
            <a:chExt cx="9144000" cy="1648460"/>
          </a:xfrm>
        </p:grpSpPr>
        <p:sp>
          <p:nvSpPr>
            <p:cNvPr id="18" name="object 18"/>
            <p:cNvSpPr/>
            <p:nvPr/>
          </p:nvSpPr>
          <p:spPr>
            <a:xfrm>
              <a:off x="6589485" y="548640"/>
              <a:ext cx="1138555" cy="13970"/>
            </a:xfrm>
            <a:custGeom>
              <a:avLst/>
              <a:gdLst/>
              <a:ahLst/>
              <a:cxnLst/>
              <a:rect l="l" t="t" r="r" b="b"/>
              <a:pathLst>
                <a:path w="1138554" h="13970">
                  <a:moveTo>
                    <a:pt x="1138371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055914" y="13970"/>
                  </a:lnTo>
                  <a:lnTo>
                    <a:pt x="1138371" y="0"/>
                  </a:lnTo>
                  <a:close/>
                </a:path>
              </a:pathLst>
            </a:custGeom>
            <a:solidFill>
              <a:srgbClr val="00AAB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780530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0" y="247650"/>
              <a:ext cx="9144000" cy="5613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09220" y="297180"/>
              <a:ext cx="8662670" cy="155448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1641247" y="3041710"/>
            <a:ext cx="4918710" cy="2527300"/>
            <a:chOff x="1641247" y="3041710"/>
            <a:chExt cx="4918710" cy="2527300"/>
          </a:xfrm>
        </p:grpSpPr>
        <p:sp>
          <p:nvSpPr>
            <p:cNvPr id="26" name="object 26"/>
            <p:cNvSpPr/>
            <p:nvPr/>
          </p:nvSpPr>
          <p:spPr>
            <a:xfrm>
              <a:off x="1706880" y="3064509"/>
              <a:ext cx="1228090" cy="2439670"/>
            </a:xfrm>
            <a:custGeom>
              <a:avLst/>
              <a:gdLst/>
              <a:ahLst/>
              <a:cxnLst/>
              <a:rect l="l" t="t" r="r" b="b"/>
              <a:pathLst>
                <a:path w="1228089" h="2439670">
                  <a:moveTo>
                    <a:pt x="0" y="0"/>
                  </a:moveTo>
                  <a:lnTo>
                    <a:pt x="1228089" y="2439670"/>
                  </a:lnTo>
                </a:path>
              </a:pathLst>
            </a:custGeom>
            <a:ln w="38097">
              <a:solidFill>
                <a:srgbClr val="EE037D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706880" y="4885689"/>
              <a:ext cx="4790440" cy="618490"/>
            </a:xfrm>
            <a:custGeom>
              <a:avLst/>
              <a:gdLst/>
              <a:ahLst/>
              <a:cxnLst/>
              <a:rect l="l" t="t" r="r" b="b"/>
              <a:pathLst>
                <a:path w="4790440" h="618489">
                  <a:moveTo>
                    <a:pt x="0" y="0"/>
                  </a:moveTo>
                  <a:lnTo>
                    <a:pt x="4790440" y="618490"/>
                  </a:lnTo>
                </a:path>
              </a:pathLst>
            </a:custGeom>
            <a:ln w="38097">
              <a:solidFill>
                <a:srgbClr val="FF00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645920" y="3681729"/>
              <a:ext cx="307340" cy="591820"/>
            </a:xfrm>
            <a:custGeom>
              <a:avLst/>
              <a:gdLst/>
              <a:ahLst/>
              <a:cxnLst/>
              <a:rect l="l" t="t" r="r" b="b"/>
              <a:pathLst>
                <a:path w="307339" h="591820">
                  <a:moveTo>
                    <a:pt x="0" y="0"/>
                  </a:moveTo>
                  <a:lnTo>
                    <a:pt x="307340" y="3810"/>
                  </a:lnTo>
                </a:path>
                <a:path w="307339" h="591820">
                  <a:moveTo>
                    <a:pt x="0" y="586740"/>
                  </a:moveTo>
                  <a:lnTo>
                    <a:pt x="307340" y="591820"/>
                  </a:lnTo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670110" y="3041710"/>
              <a:ext cx="88779" cy="8877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889310" y="5480110"/>
              <a:ext cx="88779" cy="8877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657410" y="4832410"/>
              <a:ext cx="88779" cy="8877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470710" y="5480110"/>
              <a:ext cx="88779" cy="8877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3418840" y="5613400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114352" y="5613400"/>
            <a:ext cx="153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384300" y="2279650"/>
            <a:ext cx="153035" cy="2738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Arial"/>
                <a:cs typeface="Arial"/>
              </a:rPr>
              <a:t>5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4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23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3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2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2</a:t>
            </a:r>
            <a:endParaRPr sz="18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35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Arial"/>
                <a:cs typeface="Arial"/>
              </a:rPr>
              <a:t>1</a:t>
            </a:r>
            <a:endParaRPr sz="1800">
              <a:latin typeface="Arial"/>
              <a:cs typeface="Arial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4236720" y="5574538"/>
            <a:ext cx="2160905" cy="687070"/>
          </a:xfrm>
          <a:prstGeom prst="rect">
            <a:avLst/>
          </a:prstGeom>
        </p:spPr>
        <p:txBody>
          <a:bodyPr vert="horz" wrap="square" lIns="0" tIns="51435" rIns="0" bIns="0" rtlCol="0">
            <a:spAutoFit/>
          </a:bodyPr>
          <a:lstStyle/>
          <a:p>
            <a:pPr marL="86995">
              <a:lnSpc>
                <a:spcPct val="100000"/>
              </a:lnSpc>
              <a:spcBef>
                <a:spcPts val="405"/>
              </a:spcBef>
              <a:tabLst>
                <a:tab pos="1042669" algn="l"/>
                <a:tab pos="1934210" algn="l"/>
              </a:tabLst>
            </a:pPr>
            <a:r>
              <a:rPr sz="1800" dirty="0">
                <a:latin typeface="Arial"/>
                <a:cs typeface="Arial"/>
              </a:rPr>
              <a:t>2	3	4</a:t>
            </a:r>
            <a:endParaRPr sz="18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40"/>
              </a:spcBef>
            </a:pPr>
            <a:r>
              <a:rPr sz="2000" dirty="0">
                <a:latin typeface="Arial"/>
                <a:cs typeface="Arial"/>
              </a:rPr>
              <a:t>Chocolate (in</a:t>
            </a:r>
            <a:r>
              <a:rPr sz="2000" spc="-80" dirty="0">
                <a:latin typeface="Arial"/>
                <a:cs typeface="Arial"/>
              </a:rPr>
              <a:t> </a:t>
            </a:r>
            <a:r>
              <a:rPr sz="2000" spc="-5" dirty="0">
                <a:latin typeface="Arial"/>
                <a:cs typeface="Arial"/>
              </a:rPr>
              <a:t>tons)</a:t>
            </a:r>
            <a:endParaRPr sz="2000">
              <a:latin typeface="Arial"/>
              <a:cs typeface="Arial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728910" y="2344926"/>
            <a:ext cx="521334" cy="261620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algn="ctr">
              <a:lnSpc>
                <a:spcPts val="1945"/>
              </a:lnSpc>
            </a:pPr>
            <a:r>
              <a:rPr sz="2000" spc="-5" dirty="0">
                <a:latin typeface="Arial"/>
                <a:cs typeface="Arial"/>
              </a:rPr>
              <a:t>Textiles</a:t>
            </a:r>
            <a:endParaRPr sz="2000">
              <a:latin typeface="Arial"/>
              <a:cs typeface="Arial"/>
            </a:endParaRPr>
          </a:p>
          <a:p>
            <a:pPr algn="ctr">
              <a:lnSpc>
                <a:spcPts val="2035"/>
              </a:lnSpc>
            </a:pPr>
            <a:r>
              <a:rPr sz="2000" dirty="0">
                <a:latin typeface="Arial"/>
                <a:cs typeface="Arial"/>
              </a:rPr>
              <a:t>(in thousands of</a:t>
            </a:r>
            <a:r>
              <a:rPr sz="2000" spc="-90" dirty="0">
                <a:latin typeface="Arial"/>
                <a:cs typeface="Arial"/>
              </a:rPr>
              <a:t> </a:t>
            </a:r>
            <a:r>
              <a:rPr sz="2000" dirty="0">
                <a:latin typeface="Arial"/>
                <a:cs typeface="Arial"/>
              </a:rPr>
              <a:t>yards)</a:t>
            </a:r>
            <a:endParaRPr sz="2000">
              <a:latin typeface="Arial"/>
              <a:cs typeface="Arial"/>
            </a:endParaRPr>
          </a:p>
        </p:txBody>
      </p:sp>
      <p:grpSp>
        <p:nvGrpSpPr>
          <p:cNvPr id="38" name="object 38"/>
          <p:cNvGrpSpPr/>
          <p:nvPr/>
        </p:nvGrpSpPr>
        <p:grpSpPr>
          <a:xfrm>
            <a:off x="1657410" y="2396550"/>
            <a:ext cx="6109970" cy="3172460"/>
            <a:chOff x="1657410" y="2396550"/>
            <a:chExt cx="6109970" cy="3172460"/>
          </a:xfrm>
        </p:grpSpPr>
        <p:sp>
          <p:nvSpPr>
            <p:cNvPr id="39" name="object 39"/>
            <p:cNvSpPr/>
            <p:nvPr/>
          </p:nvSpPr>
          <p:spPr>
            <a:xfrm>
              <a:off x="2188209" y="3444239"/>
              <a:ext cx="402590" cy="336550"/>
            </a:xfrm>
            <a:custGeom>
              <a:avLst/>
              <a:gdLst/>
              <a:ahLst/>
              <a:cxnLst/>
              <a:rect l="l" t="t" r="r" b="b"/>
              <a:pathLst>
                <a:path w="402589" h="336550">
                  <a:moveTo>
                    <a:pt x="402589" y="0"/>
                  </a:moveTo>
                  <a:lnTo>
                    <a:pt x="0" y="33655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2133599" y="3747769"/>
              <a:ext cx="82550" cy="77470"/>
            </a:xfrm>
            <a:custGeom>
              <a:avLst/>
              <a:gdLst/>
              <a:ahLst/>
              <a:cxnLst/>
              <a:rect l="l" t="t" r="r" b="b"/>
              <a:pathLst>
                <a:path w="82550" h="77470">
                  <a:moveTo>
                    <a:pt x="34289" y="0"/>
                  </a:moveTo>
                  <a:lnTo>
                    <a:pt x="0" y="77469"/>
                  </a:lnTo>
                  <a:lnTo>
                    <a:pt x="82550" y="58419"/>
                  </a:lnTo>
                  <a:lnTo>
                    <a:pt x="3428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3769360" y="4572000"/>
              <a:ext cx="269240" cy="472440"/>
            </a:xfrm>
            <a:custGeom>
              <a:avLst/>
              <a:gdLst/>
              <a:ahLst/>
              <a:cxnLst/>
              <a:rect l="l" t="t" r="r" b="b"/>
              <a:pathLst>
                <a:path w="269239" h="472439">
                  <a:moveTo>
                    <a:pt x="269239" y="0"/>
                  </a:moveTo>
                  <a:lnTo>
                    <a:pt x="0" y="472439"/>
                  </a:lnTo>
                </a:path>
              </a:pathLst>
            </a:custGeom>
            <a:ln w="1269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3733800" y="5021579"/>
              <a:ext cx="408940" cy="198120"/>
            </a:xfrm>
            <a:custGeom>
              <a:avLst/>
              <a:gdLst/>
              <a:ahLst/>
              <a:cxnLst/>
              <a:rect l="l" t="t" r="r" b="b"/>
              <a:pathLst>
                <a:path w="408939" h="198120">
                  <a:moveTo>
                    <a:pt x="69850" y="36830"/>
                  </a:moveTo>
                  <a:lnTo>
                    <a:pt x="5080" y="0"/>
                  </a:lnTo>
                  <a:lnTo>
                    <a:pt x="0" y="83820"/>
                  </a:lnTo>
                  <a:lnTo>
                    <a:pt x="69850" y="36830"/>
                  </a:lnTo>
                  <a:close/>
                </a:path>
                <a:path w="408939" h="198120">
                  <a:moveTo>
                    <a:pt x="408940" y="160020"/>
                  </a:moveTo>
                  <a:lnTo>
                    <a:pt x="406019" y="144970"/>
                  </a:lnTo>
                  <a:lnTo>
                    <a:pt x="397979" y="132880"/>
                  </a:lnTo>
                  <a:lnTo>
                    <a:pt x="385889" y="124841"/>
                  </a:lnTo>
                  <a:lnTo>
                    <a:pt x="370840" y="121920"/>
                  </a:lnTo>
                  <a:lnTo>
                    <a:pt x="355777" y="124841"/>
                  </a:lnTo>
                  <a:lnTo>
                    <a:pt x="343687" y="132880"/>
                  </a:lnTo>
                  <a:lnTo>
                    <a:pt x="335648" y="144970"/>
                  </a:lnTo>
                  <a:lnTo>
                    <a:pt x="332740" y="160020"/>
                  </a:lnTo>
                  <a:lnTo>
                    <a:pt x="335648" y="175082"/>
                  </a:lnTo>
                  <a:lnTo>
                    <a:pt x="343687" y="187172"/>
                  </a:lnTo>
                  <a:lnTo>
                    <a:pt x="355777" y="195211"/>
                  </a:lnTo>
                  <a:lnTo>
                    <a:pt x="370840" y="198120"/>
                  </a:lnTo>
                  <a:lnTo>
                    <a:pt x="385889" y="195211"/>
                  </a:lnTo>
                  <a:lnTo>
                    <a:pt x="397979" y="187172"/>
                  </a:lnTo>
                  <a:lnTo>
                    <a:pt x="406019" y="175082"/>
                  </a:lnTo>
                  <a:lnTo>
                    <a:pt x="408940" y="1600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4066539" y="5143500"/>
              <a:ext cx="76200" cy="76200"/>
            </a:xfrm>
            <a:custGeom>
              <a:avLst/>
              <a:gdLst/>
              <a:ahLst/>
              <a:cxnLst/>
              <a:rect l="l" t="t" r="r" b="b"/>
              <a:pathLst>
                <a:path w="76200" h="76200">
                  <a:moveTo>
                    <a:pt x="38100" y="0"/>
                  </a:moveTo>
                  <a:lnTo>
                    <a:pt x="53161" y="2917"/>
                  </a:lnTo>
                  <a:lnTo>
                    <a:pt x="65246" y="10953"/>
                  </a:lnTo>
                  <a:lnTo>
                    <a:pt x="73282" y="23038"/>
                  </a:lnTo>
                  <a:lnTo>
                    <a:pt x="76200" y="38100"/>
                  </a:lnTo>
                  <a:lnTo>
                    <a:pt x="73282" y="53161"/>
                  </a:lnTo>
                  <a:lnTo>
                    <a:pt x="65246" y="65246"/>
                  </a:lnTo>
                  <a:lnTo>
                    <a:pt x="53161" y="73282"/>
                  </a:lnTo>
                  <a:lnTo>
                    <a:pt x="38100" y="76200"/>
                  </a:lnTo>
                  <a:lnTo>
                    <a:pt x="23038" y="73282"/>
                  </a:lnTo>
                  <a:lnTo>
                    <a:pt x="10953" y="65246"/>
                  </a:lnTo>
                  <a:lnTo>
                    <a:pt x="2917" y="53161"/>
                  </a:lnTo>
                  <a:lnTo>
                    <a:pt x="0" y="38100"/>
                  </a:lnTo>
                  <a:lnTo>
                    <a:pt x="2917" y="23038"/>
                  </a:lnTo>
                  <a:lnTo>
                    <a:pt x="10953" y="10953"/>
                  </a:lnTo>
                  <a:lnTo>
                    <a:pt x="23038" y="2917"/>
                  </a:lnTo>
                  <a:lnTo>
                    <a:pt x="38100" y="0"/>
                  </a:lnTo>
                  <a:close/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267010" y="4222810"/>
              <a:ext cx="88779" cy="8877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4654550" y="3926839"/>
              <a:ext cx="74930" cy="76200"/>
            </a:xfrm>
            <a:custGeom>
              <a:avLst/>
              <a:gdLst/>
              <a:ahLst/>
              <a:cxnLst/>
              <a:rect l="l" t="t" r="r" b="b"/>
              <a:pathLst>
                <a:path w="74929" h="76200">
                  <a:moveTo>
                    <a:pt x="36829" y="0"/>
                  </a:moveTo>
                  <a:lnTo>
                    <a:pt x="21967" y="2917"/>
                  </a:lnTo>
                  <a:lnTo>
                    <a:pt x="10318" y="10953"/>
                  </a:lnTo>
                  <a:lnTo>
                    <a:pt x="2718" y="23038"/>
                  </a:lnTo>
                  <a:lnTo>
                    <a:pt x="0" y="38100"/>
                  </a:lnTo>
                  <a:lnTo>
                    <a:pt x="2718" y="53161"/>
                  </a:lnTo>
                  <a:lnTo>
                    <a:pt x="10318" y="65246"/>
                  </a:lnTo>
                  <a:lnTo>
                    <a:pt x="21967" y="73282"/>
                  </a:lnTo>
                  <a:lnTo>
                    <a:pt x="36829" y="76200"/>
                  </a:lnTo>
                  <a:lnTo>
                    <a:pt x="51891" y="73282"/>
                  </a:lnTo>
                  <a:lnTo>
                    <a:pt x="63976" y="65246"/>
                  </a:lnTo>
                  <a:lnTo>
                    <a:pt x="72012" y="53161"/>
                  </a:lnTo>
                  <a:lnTo>
                    <a:pt x="74929" y="38100"/>
                  </a:lnTo>
                  <a:lnTo>
                    <a:pt x="72012" y="23038"/>
                  </a:lnTo>
                  <a:lnTo>
                    <a:pt x="63976" y="10953"/>
                  </a:lnTo>
                  <a:lnTo>
                    <a:pt x="51891" y="2917"/>
                  </a:lnTo>
                  <a:lnTo>
                    <a:pt x="36829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4654550" y="3926839"/>
              <a:ext cx="76200" cy="77470"/>
            </a:xfrm>
            <a:custGeom>
              <a:avLst/>
              <a:gdLst/>
              <a:ahLst/>
              <a:cxnLst/>
              <a:rect l="l" t="t" r="r" b="b"/>
              <a:pathLst>
                <a:path w="76200" h="77470">
                  <a:moveTo>
                    <a:pt x="36829" y="0"/>
                  </a:moveTo>
                  <a:lnTo>
                    <a:pt x="51891" y="2917"/>
                  </a:lnTo>
                  <a:lnTo>
                    <a:pt x="63976" y="10953"/>
                  </a:lnTo>
                  <a:lnTo>
                    <a:pt x="72012" y="23038"/>
                  </a:lnTo>
                  <a:lnTo>
                    <a:pt x="74929" y="38100"/>
                  </a:lnTo>
                  <a:lnTo>
                    <a:pt x="72012" y="53161"/>
                  </a:lnTo>
                  <a:lnTo>
                    <a:pt x="63976" y="65246"/>
                  </a:lnTo>
                  <a:lnTo>
                    <a:pt x="51891" y="73282"/>
                  </a:lnTo>
                  <a:lnTo>
                    <a:pt x="36829" y="76200"/>
                  </a:lnTo>
                  <a:lnTo>
                    <a:pt x="21967" y="73282"/>
                  </a:lnTo>
                  <a:lnTo>
                    <a:pt x="10318" y="65246"/>
                  </a:lnTo>
                  <a:lnTo>
                    <a:pt x="2718" y="53161"/>
                  </a:lnTo>
                  <a:lnTo>
                    <a:pt x="0" y="38100"/>
                  </a:lnTo>
                  <a:lnTo>
                    <a:pt x="2718" y="23038"/>
                  </a:lnTo>
                  <a:lnTo>
                    <a:pt x="10318" y="10953"/>
                  </a:lnTo>
                  <a:lnTo>
                    <a:pt x="21967" y="2917"/>
                  </a:lnTo>
                  <a:lnTo>
                    <a:pt x="36829" y="0"/>
                  </a:lnTo>
                  <a:close/>
                </a:path>
                <a:path w="76200" h="77470">
                  <a:moveTo>
                    <a:pt x="76200" y="77470"/>
                  </a:moveTo>
                  <a:lnTo>
                    <a:pt x="76200" y="77470"/>
                  </a:lnTo>
                </a:path>
              </a:pathLst>
            </a:custGeom>
            <a:ln w="12579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701799" y="2451099"/>
              <a:ext cx="6019800" cy="3048000"/>
            </a:xfrm>
            <a:custGeom>
              <a:avLst/>
              <a:gdLst/>
              <a:ahLst/>
              <a:cxnLst/>
              <a:rect l="l" t="t" r="r" b="b"/>
              <a:pathLst>
                <a:path w="6019800" h="3048000">
                  <a:moveTo>
                    <a:pt x="0" y="0"/>
                  </a:moveTo>
                  <a:lnTo>
                    <a:pt x="6019800" y="3048000"/>
                  </a:lnTo>
                </a:path>
              </a:pathLst>
            </a:custGeom>
            <a:ln w="38097">
              <a:solidFill>
                <a:srgbClr val="E1D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657410" y="2396550"/>
              <a:ext cx="87509" cy="90049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7678480" y="5480110"/>
              <a:ext cx="88779" cy="8877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aphicFrame>
        <p:nvGraphicFramePr>
          <p:cNvPr id="50" name="object 50"/>
          <p:cNvGraphicFramePr>
            <a:graphicFrameLocks noGrp="1"/>
          </p:cNvGraphicFramePr>
          <p:nvPr/>
        </p:nvGraphicFramePr>
        <p:xfrm>
          <a:off x="1702207" y="1814603"/>
          <a:ext cx="7270747" cy="371538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4520"/>
                <a:gridCol w="696594"/>
                <a:gridCol w="1273810"/>
                <a:gridCol w="578485"/>
                <a:gridCol w="649604"/>
                <a:gridCol w="1313180"/>
                <a:gridCol w="1228725"/>
                <a:gridCol w="925829"/>
              </a:tblGrid>
              <a:tr h="629284">
                <a:tc gridSpan="2">
                  <a:txBody>
                    <a:bodyPr/>
                    <a:lstStyle/>
                    <a:p>
                      <a:pPr marR="12192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1950">
                        <a:latin typeface="Times New Roman"/>
                        <a:cs typeface="Times New Roman"/>
                      </a:endParaRPr>
                    </a:p>
                    <a:p>
                      <a:pPr marL="90805" marR="121920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D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FCE4B4"/>
                      </a:solidFill>
                      <a:prstDash val="solid"/>
                    </a:lnR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CE4B4"/>
                      </a:solidFill>
                      <a:prstDash val="solid"/>
                    </a:lnL>
                    <a:lnR w="38100">
                      <a:solidFill>
                        <a:srgbClr val="FCE4B4"/>
                      </a:solidFill>
                      <a:prstDash val="solid"/>
                    </a:lnR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CE4B4"/>
                      </a:solidFill>
                      <a:prstDash val="solid"/>
                    </a:lnL>
                    <a:lnR w="28575">
                      <a:solidFill>
                        <a:srgbClr val="FCE4B4"/>
                      </a:solidFill>
                      <a:prstDash val="solid"/>
                    </a:lnR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0335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CE4B4"/>
                      </a:solidFill>
                      <a:prstDash val="solid"/>
                    </a:lnL>
                    <a:lnR w="38100">
                      <a:solidFill>
                        <a:srgbClr val="FCE4B4"/>
                      </a:solidFill>
                      <a:prstDash val="solid"/>
                    </a:lnR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CE4B4"/>
                      </a:solidFill>
                      <a:prstDash val="solid"/>
                    </a:lnL>
                    <a:lnR w="28575">
                      <a:solidFill>
                        <a:srgbClr val="FCE4B4"/>
                      </a:solidFill>
                      <a:prstDash val="solid"/>
                    </a:lnR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CE4B4"/>
                      </a:solidFill>
                      <a:prstDash val="solid"/>
                    </a:lnL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</a:tr>
              <a:tr h="617855">
                <a:tc gridSpan="2">
                  <a:txBody>
                    <a:bodyPr/>
                    <a:lstStyle/>
                    <a:p>
                      <a:pPr marR="121920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CE4B4"/>
                      </a:solidFill>
                      <a:prstDash val="solid"/>
                    </a:lnL>
                    <a:lnR w="38100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CE4B4"/>
                      </a:solidFill>
                      <a:prstDash val="solid"/>
                    </a:lnL>
                    <a:lnR w="28575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0335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CE4B4"/>
                      </a:solidFill>
                      <a:prstDash val="solid"/>
                    </a:lnL>
                    <a:lnR w="38100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CE4B4"/>
                      </a:solidFill>
                      <a:prstDash val="solid"/>
                    </a:lnL>
                    <a:lnR w="28575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CE4B4"/>
                      </a:solidFill>
                      <a:prstDash val="solid"/>
                    </a:lnL>
                    <a:lnT w="28575">
                      <a:solidFill>
                        <a:srgbClr val="FCE4B4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</a:tr>
              <a:tr h="587374">
                <a:tc gridSpan="2"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775"/>
                        </a:spcBef>
                      </a:pPr>
                      <a:r>
                        <a:rPr sz="1800" spc="5" dirty="0">
                          <a:solidFill>
                            <a:srgbClr val="EE037D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800" spc="-15" dirty="0">
                          <a:solidFill>
                            <a:srgbClr val="EE037D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800" spc="-5" dirty="0">
                          <a:solidFill>
                            <a:srgbClr val="EE037D"/>
                          </a:solidFill>
                          <a:latin typeface="Arial"/>
                          <a:cs typeface="Arial"/>
                        </a:rPr>
                        <a:t>di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25425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18110" marR="39370">
                        <a:lnSpc>
                          <a:spcPct val="100000"/>
                        </a:lnSpc>
                        <a:spcBef>
                          <a:spcPts val="1775"/>
                        </a:spcBef>
                      </a:pPr>
                      <a:r>
                        <a:rPr sz="1800" dirty="0">
                          <a:solidFill>
                            <a:srgbClr val="EE037D"/>
                          </a:solidFill>
                          <a:latin typeface="Arial"/>
                          <a:cs typeface="Arial"/>
                        </a:rPr>
                        <a:t>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25425" marB="0">
                    <a:lnL w="28575">
                      <a:solidFill>
                        <a:srgbClr val="FCE4B4"/>
                      </a:solidFill>
                      <a:prstDash val="solid"/>
                    </a:lnL>
                    <a:lnR w="38100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CE4B4"/>
                      </a:solidFill>
                      <a:prstDash val="solid"/>
                    </a:lnL>
                    <a:lnR w="28575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140335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CE4B4"/>
                      </a:solidFill>
                      <a:prstDash val="solid"/>
                    </a:lnL>
                    <a:lnR w="38100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CE4B4"/>
                      </a:solidFill>
                      <a:prstDash val="solid"/>
                    </a:lnL>
                    <a:lnR w="28575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CE4B4"/>
                      </a:solidFill>
                      <a:prstDash val="solid"/>
                    </a:lnL>
                    <a:lnT w="28575">
                      <a:solidFill>
                        <a:srgbClr val="FCE4B4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</a:tr>
              <a:tr h="308610">
                <a:tc gridSpan="2">
                  <a:txBody>
                    <a:bodyPr/>
                    <a:lstStyle/>
                    <a:p>
                      <a:pPr marR="121920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FCE4B4"/>
                      </a:solidFill>
                      <a:prstDash val="solid"/>
                    </a:lnR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CE4B4"/>
                      </a:solidFill>
                      <a:prstDash val="solid"/>
                    </a:lnL>
                    <a:lnR w="38100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 marL="681355">
                        <a:lnSpc>
                          <a:spcPts val="1989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C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0">
                      <a:solidFill>
                        <a:srgbClr val="FCE4B4"/>
                      </a:solidFill>
                      <a:prstDash val="solid"/>
                    </a:lnL>
                    <a:lnR w="28575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358775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800" spc="-5" dirty="0">
                          <a:latin typeface="Arial"/>
                          <a:cs typeface="Arial"/>
                        </a:rPr>
                        <a:t>Joint </a:t>
                      </a:r>
                      <a:r>
                        <a:rPr sz="1800" dirty="0">
                          <a:latin typeface="Arial"/>
                          <a:cs typeface="Arial"/>
                        </a:rPr>
                        <a:t>(</a:t>
                      </a:r>
                      <a:r>
                        <a:rPr sz="1800" spc="-9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800" spc="-5" dirty="0">
                          <a:latin typeface="Arial"/>
                          <a:cs typeface="Arial"/>
                        </a:rPr>
                        <a:t>tra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28575">
                      <a:solidFill>
                        <a:srgbClr val="FCE4B4"/>
                      </a:solidFill>
                      <a:prstDash val="solid"/>
                    </a:lnL>
                    <a:lnR w="38100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143510"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r>
                        <a:rPr sz="1800" spc="-10" dirty="0">
                          <a:latin typeface="Arial"/>
                          <a:cs typeface="Arial"/>
                        </a:rPr>
                        <a:t>de)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3810" marB="0">
                    <a:lnL w="38100">
                      <a:solidFill>
                        <a:srgbClr val="FCE4B4"/>
                      </a:solidFill>
                      <a:prstDash val="solid"/>
                    </a:lnL>
                    <a:lnR w="28575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CE4B4"/>
                      </a:solidFill>
                      <a:prstDash val="solid"/>
                    </a:lnL>
                    <a:lnT w="28575">
                      <a:solidFill>
                        <a:srgbClr val="FCE4B4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</a:tr>
              <a:tr h="308610">
                <a:tc gridSpan="2">
                  <a:txBody>
                    <a:bodyPr/>
                    <a:lstStyle/>
                    <a:p>
                      <a:pPr marL="698500" marR="121920">
                        <a:lnSpc>
                          <a:spcPts val="193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A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FCE4B4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CE4B4"/>
                      </a:solidFill>
                      <a:prstDash val="solid"/>
                    </a:lnL>
                    <a:lnR w="38100">
                      <a:solidFill>
                        <a:srgbClr val="FCE4B4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CE4B4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FCE4B4"/>
                      </a:solidFill>
                      <a:prstDash val="solid"/>
                    </a:lnR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L w="28575">
                      <a:solidFill>
                        <a:srgbClr val="FCE4B4"/>
                      </a:solidFill>
                      <a:prstDash val="solid"/>
                    </a:lnL>
                    <a:lnR w="38100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3810" marB="0">
                    <a:lnL w="38100">
                      <a:solidFill>
                        <a:srgbClr val="FCE4B4"/>
                      </a:solidFill>
                      <a:prstDash val="solid"/>
                    </a:lnL>
                    <a:lnR w="28575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CE4B4"/>
                      </a:solidFill>
                      <a:prstDash val="solid"/>
                    </a:lnL>
                    <a:lnT w="28575">
                      <a:solidFill>
                        <a:srgbClr val="FCE4B4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</a:tr>
              <a:tr h="6172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1920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800" spc="-5" dirty="0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Ne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28575">
                      <a:solidFill>
                        <a:srgbClr val="FCE4B4"/>
                      </a:solidFill>
                      <a:prstDash val="solid"/>
                    </a:lnL>
                    <a:lnR w="38100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ct val="100000"/>
                        </a:lnSpc>
                        <a:spcBef>
                          <a:spcPts val="120"/>
                        </a:spcBef>
                      </a:pPr>
                      <a:r>
                        <a:rPr sz="1800" spc="-10" dirty="0">
                          <a:solidFill>
                            <a:srgbClr val="FF00FF"/>
                          </a:solidFill>
                          <a:latin typeface="Arial"/>
                          <a:cs typeface="Arial"/>
                        </a:rPr>
                        <a:t>pal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15240" marB="0">
                    <a:lnL w="38100">
                      <a:solidFill>
                        <a:srgbClr val="FCE4B4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40335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CE4B4"/>
                      </a:solidFill>
                      <a:prstDash val="solid"/>
                    </a:lnL>
                    <a:lnR w="38100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CE4B4"/>
                      </a:solidFill>
                      <a:prstDash val="solid"/>
                    </a:lnL>
                    <a:lnR w="28575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CE4B4"/>
                      </a:solidFill>
                      <a:prstDash val="solid"/>
                    </a:lnL>
                    <a:lnT w="28575">
                      <a:solidFill>
                        <a:srgbClr val="FCE4B4"/>
                      </a:solidFill>
                      <a:prstDash val="solid"/>
                    </a:lnT>
                    <a:lnB w="28575">
                      <a:solidFill>
                        <a:srgbClr val="FCE4B4"/>
                      </a:solidFill>
                      <a:prstDash val="solid"/>
                    </a:lnB>
                  </a:tcPr>
                </a:tc>
              </a:tr>
              <a:tr h="29337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1920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CE4B4"/>
                      </a:solidFill>
                      <a:prstDash val="solid"/>
                    </a:lnL>
                    <a:lnR w="38100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85725">
                        <a:lnSpc>
                          <a:spcPts val="1739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B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38100">
                      <a:solidFill>
                        <a:srgbClr val="FCE4B4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R="140335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CE4B4"/>
                      </a:solidFill>
                      <a:prstDash val="solid"/>
                    </a:lnL>
                    <a:lnR w="38100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8100">
                      <a:solidFill>
                        <a:srgbClr val="FCE4B4"/>
                      </a:solidFill>
                      <a:prstDash val="solid"/>
                    </a:lnL>
                    <a:lnR w="28575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2050">
                        <a:latin typeface="Times New Roman"/>
                        <a:cs typeface="Times New Roman"/>
                      </a:endParaRPr>
                    </a:p>
                    <a:p>
                      <a:pPr marL="85725">
                        <a:lnSpc>
                          <a:spcPct val="100000"/>
                        </a:lnSpc>
                      </a:pPr>
                      <a:r>
                        <a:rPr sz="1800" dirty="0">
                          <a:latin typeface="Arial"/>
                          <a:cs typeface="Arial"/>
                        </a:rPr>
                        <a:t>E</a:t>
                      </a:r>
                      <a:endParaRPr sz="180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28575">
                      <a:solidFill>
                        <a:srgbClr val="FCE4B4"/>
                      </a:solidFill>
                      <a:prstDash val="solid"/>
                    </a:lnL>
                    <a:lnT w="28575">
                      <a:solidFill>
                        <a:srgbClr val="FCE4B4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35305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9525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21920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FCE4B4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39370"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CE4B4"/>
                      </a:solidFill>
                      <a:prstDash val="solid"/>
                    </a:lnL>
                    <a:lnR w="38100">
                      <a:solidFill>
                        <a:srgbClr val="FCE4B4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100">
                      <a:solidFill>
                        <a:srgbClr val="FCE4B4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28575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28575">
                      <a:solidFill>
                        <a:srgbClr val="FCE4B4"/>
                      </a:solidFill>
                      <a:prstDash val="solid"/>
                    </a:lnL>
                    <a:lnR w="38100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8100">
                      <a:solidFill>
                        <a:srgbClr val="FCE4B4"/>
                      </a:solidFill>
                      <a:prstDash val="solid"/>
                    </a:lnL>
                    <a:lnR w="28575">
                      <a:solidFill>
                        <a:srgbClr val="FCE4B4"/>
                      </a:solidFill>
                      <a:prstDash val="solid"/>
                    </a:lnR>
                    <a:lnT w="28575">
                      <a:solidFill>
                        <a:srgbClr val="FCE4B4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2540" marB="0">
                    <a:lnL w="28575">
                      <a:solidFill>
                        <a:srgbClr val="FCE4B4"/>
                      </a:solidFill>
                      <a:prstDash val="solid"/>
                    </a:lnL>
                    <a:lnT w="28575">
                      <a:solidFill>
                        <a:srgbClr val="FCE4B4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pSp>
        <p:nvGrpSpPr>
          <p:cNvPr id="51" name="object 51"/>
          <p:cNvGrpSpPr/>
          <p:nvPr/>
        </p:nvGrpSpPr>
        <p:grpSpPr>
          <a:xfrm>
            <a:off x="5193029" y="3803650"/>
            <a:ext cx="463550" cy="387350"/>
            <a:chOff x="5193029" y="3803650"/>
            <a:chExt cx="463550" cy="387350"/>
          </a:xfrm>
        </p:grpSpPr>
        <p:sp>
          <p:nvSpPr>
            <p:cNvPr id="52" name="object 52"/>
            <p:cNvSpPr/>
            <p:nvPr/>
          </p:nvSpPr>
          <p:spPr>
            <a:xfrm>
              <a:off x="5246369" y="3810000"/>
              <a:ext cx="403860" cy="335280"/>
            </a:xfrm>
            <a:custGeom>
              <a:avLst/>
              <a:gdLst/>
              <a:ahLst/>
              <a:cxnLst/>
              <a:rect l="l" t="t" r="r" b="b"/>
              <a:pathLst>
                <a:path w="403860" h="335279">
                  <a:moveTo>
                    <a:pt x="403859" y="0"/>
                  </a:moveTo>
                  <a:lnTo>
                    <a:pt x="0" y="33528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193029" y="4113529"/>
              <a:ext cx="82550" cy="77470"/>
            </a:xfrm>
            <a:custGeom>
              <a:avLst/>
              <a:gdLst/>
              <a:ahLst/>
              <a:cxnLst/>
              <a:rect l="l" t="t" r="r" b="b"/>
              <a:pathLst>
                <a:path w="82550" h="77470">
                  <a:moveTo>
                    <a:pt x="33020" y="0"/>
                  </a:moveTo>
                  <a:lnTo>
                    <a:pt x="0" y="77470"/>
                  </a:lnTo>
                  <a:lnTo>
                    <a:pt x="82550" y="58420"/>
                  </a:lnTo>
                  <a:lnTo>
                    <a:pt x="3302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/>
          <p:nvPr/>
        </p:nvSpPr>
        <p:spPr>
          <a:xfrm>
            <a:off x="0" y="6305550"/>
            <a:ext cx="9131300" cy="0"/>
          </a:xfrm>
          <a:custGeom>
            <a:avLst/>
            <a:gdLst/>
            <a:ahLst/>
            <a:cxnLst/>
            <a:rect l="l" t="t" r="r" b="b"/>
            <a:pathLst>
              <a:path w="9131300">
                <a:moveTo>
                  <a:pt x="0" y="0"/>
                </a:moveTo>
                <a:lnTo>
                  <a:pt x="9131300" y="0"/>
                </a:lnTo>
              </a:path>
            </a:pathLst>
          </a:custGeom>
          <a:ln w="1257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0" y="6419850"/>
            <a:ext cx="9131300" cy="0"/>
          </a:xfrm>
          <a:custGeom>
            <a:avLst/>
            <a:gdLst/>
            <a:ahLst/>
            <a:cxnLst/>
            <a:rect l="l" t="t" r="r" b="b"/>
            <a:pathLst>
              <a:path w="9131300">
                <a:moveTo>
                  <a:pt x="0" y="0"/>
                </a:moveTo>
                <a:lnTo>
                  <a:pt x="9131300" y="0"/>
                </a:lnTo>
              </a:path>
            </a:pathLst>
          </a:custGeom>
          <a:ln w="12579">
            <a:solidFill>
              <a:srgbClr val="84DEC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 txBox="1"/>
          <p:nvPr/>
        </p:nvSpPr>
        <p:spPr>
          <a:xfrm>
            <a:off x="153670" y="6511290"/>
            <a:ext cx="138366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spc="-5" dirty="0">
                <a:latin typeface="Book Antiqua"/>
                <a:cs typeface="Book Antiqua"/>
              </a:rPr>
              <a:t>McGraw-Hill/Irwin</a:t>
            </a:r>
            <a:endParaRPr sz="1200">
              <a:latin typeface="Book Antiqua"/>
              <a:cs typeface="Book Antiqua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573270" y="6492240"/>
            <a:ext cx="43097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i="1" dirty="0">
                <a:latin typeface="Book Antiqua"/>
                <a:cs typeface="Book Antiqua"/>
              </a:rPr>
              <a:t>© 2004 </a:t>
            </a:r>
            <a:r>
              <a:rPr sz="1200" b="1" i="1" spc="-5" dirty="0">
                <a:latin typeface="Book Antiqua"/>
                <a:cs typeface="Book Antiqua"/>
              </a:rPr>
              <a:t>The McGraw-Hill Companies, Inc., All Rights</a:t>
            </a:r>
            <a:r>
              <a:rPr sz="1200" b="1" i="1" spc="40" dirty="0">
                <a:latin typeface="Book Antiqua"/>
                <a:cs typeface="Book Antiqua"/>
              </a:rPr>
              <a:t> </a:t>
            </a:r>
            <a:r>
              <a:rPr sz="1200" b="1" i="1" spc="-5" dirty="0">
                <a:latin typeface="Book Antiqua"/>
                <a:cs typeface="Book Antiqua"/>
              </a:rPr>
              <a:t>Reserved.</a:t>
            </a:r>
            <a:endParaRPr sz="1200">
              <a:latin typeface="Book Antiqua"/>
              <a:cs typeface="Book Antiqua"/>
            </a:endParaRPr>
          </a:p>
        </p:txBody>
      </p:sp>
      <p:sp>
        <p:nvSpPr>
          <p:cNvPr id="58" name="Footer Placeholder 5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59" name="Slide Number Placeholder 5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22</a:t>
            </a:fld>
            <a:endParaRPr lang="en-IN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03200"/>
            <a:ext cx="9144000" cy="647700"/>
            <a:chOff x="0" y="203200"/>
            <a:chExt cx="9144000" cy="647700"/>
          </a:xfrm>
        </p:grpSpPr>
        <p:sp>
          <p:nvSpPr>
            <p:cNvPr id="3" name="object 3"/>
            <p:cNvSpPr/>
            <p:nvPr/>
          </p:nvSpPr>
          <p:spPr>
            <a:xfrm>
              <a:off x="6589485" y="548640"/>
              <a:ext cx="1138555" cy="13970"/>
            </a:xfrm>
            <a:custGeom>
              <a:avLst/>
              <a:gdLst/>
              <a:ahLst/>
              <a:cxnLst/>
              <a:rect l="l" t="t" r="r" b="b"/>
              <a:pathLst>
                <a:path w="1138554" h="13970">
                  <a:moveTo>
                    <a:pt x="1138371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055914" y="13970"/>
                  </a:lnTo>
                  <a:lnTo>
                    <a:pt x="1138371" y="0"/>
                  </a:lnTo>
                  <a:close/>
                </a:path>
              </a:pathLst>
            </a:custGeom>
            <a:solidFill>
              <a:srgbClr val="00AAB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80530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247650"/>
              <a:ext cx="9144000" cy="5613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44500" y="571480"/>
            <a:ext cx="8270904" cy="99770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3200" spc="-5" dirty="0">
                <a:latin typeface="Lucida Calligraphy" pitchFamily="66" charset="0"/>
              </a:rPr>
              <a:t>Production </a:t>
            </a:r>
            <a:r>
              <a:rPr sz="3200" spc="-5">
                <a:latin typeface="Lucida Calligraphy" pitchFamily="66" charset="0"/>
              </a:rPr>
              <a:t>Possibilities</a:t>
            </a:r>
            <a:r>
              <a:rPr sz="3200" spc="-85">
                <a:latin typeface="Lucida Calligraphy" pitchFamily="66" charset="0"/>
              </a:rPr>
              <a:t> </a:t>
            </a:r>
            <a:r>
              <a:rPr sz="3200" spc="-5" smtClean="0">
                <a:latin typeface="Lucida Calligraphy" pitchFamily="66" charset="0"/>
              </a:rPr>
              <a:t>with</a:t>
            </a:r>
            <a:r>
              <a:rPr lang="en-IN" sz="3200" spc="-5" dirty="0" smtClean="0">
                <a:latin typeface="Lucida Calligraphy" pitchFamily="66" charset="0"/>
              </a:rPr>
              <a:t>Trade</a:t>
            </a:r>
            <a:r>
              <a:rPr lang="en-IN" sz="3200" dirty="0" smtClean="0">
                <a:latin typeface="Lucida Calligraphy" pitchFamily="66" charset="0"/>
              </a:rPr>
              <a:t/>
            </a:r>
            <a:br>
              <a:rPr lang="en-IN" sz="3200" dirty="0" smtClean="0">
                <a:latin typeface="Lucida Calligraphy" pitchFamily="66" charset="0"/>
              </a:rPr>
            </a:br>
            <a:endParaRPr sz="3200" spc="-5" dirty="0">
              <a:latin typeface="Lucida Calligraphy" pitchFamily="66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23</a:t>
            </a:fld>
            <a:endParaRPr lang="en-IN"/>
          </a:p>
        </p:txBody>
      </p:sp>
      <p:sp>
        <p:nvSpPr>
          <p:cNvPr id="10" name="object 10"/>
          <p:cNvSpPr txBox="1"/>
          <p:nvPr/>
        </p:nvSpPr>
        <p:spPr>
          <a:xfrm>
            <a:off x="285720" y="1357298"/>
            <a:ext cx="8308370" cy="1962076"/>
          </a:xfrm>
          <a:prstGeom prst="rect">
            <a:avLst/>
          </a:prstGeom>
        </p:spPr>
        <p:txBody>
          <a:bodyPr vert="horz" wrap="square" lIns="0" tIns="266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2100"/>
              </a:spcBef>
            </a:pPr>
            <a:r>
              <a:rPr sz="2600" b="1" i="1" spc="275" smtClean="0">
                <a:solidFill>
                  <a:srgbClr val="009CD8"/>
                </a:solidFill>
                <a:latin typeface="Constantia"/>
                <a:cs typeface="Constantia"/>
              </a:rPr>
              <a:t>Point</a:t>
            </a:r>
            <a:r>
              <a:rPr sz="2600" b="1" i="1" smtClean="0">
                <a:solidFill>
                  <a:srgbClr val="009CD8"/>
                </a:solidFill>
                <a:latin typeface="Constantia"/>
                <a:cs typeface="Constantia"/>
              </a:rPr>
              <a:t> </a:t>
            </a:r>
            <a:r>
              <a:rPr sz="2600" b="1" i="1" spc="-5" dirty="0">
                <a:solidFill>
                  <a:srgbClr val="009CD8"/>
                </a:solidFill>
                <a:latin typeface="Constantia"/>
                <a:cs typeface="Constantia"/>
              </a:rPr>
              <a:t>F:	</a:t>
            </a:r>
            <a:r>
              <a:rPr sz="2600" spc="-5" dirty="0">
                <a:latin typeface="Constantia"/>
                <a:cs typeface="Constantia"/>
              </a:rPr>
              <a:t>This is </a:t>
            </a:r>
            <a:r>
              <a:rPr sz="2600" dirty="0">
                <a:latin typeface="Constantia"/>
                <a:cs typeface="Constantia"/>
              </a:rPr>
              <a:t>where </a:t>
            </a:r>
            <a:r>
              <a:rPr sz="2600" spc="-5" dirty="0">
                <a:latin typeface="Constantia"/>
                <a:cs typeface="Constantia"/>
              </a:rPr>
              <a:t>each nation is focusing on  that activity for </a:t>
            </a:r>
            <a:r>
              <a:rPr sz="2600" dirty="0">
                <a:latin typeface="Constantia"/>
                <a:cs typeface="Constantia"/>
              </a:rPr>
              <a:t>which </a:t>
            </a:r>
            <a:r>
              <a:rPr sz="2600" spc="-5" dirty="0">
                <a:latin typeface="Constantia"/>
                <a:cs typeface="Constantia"/>
              </a:rPr>
              <a:t>it </a:t>
            </a:r>
            <a:r>
              <a:rPr sz="2600" dirty="0">
                <a:latin typeface="Constantia"/>
                <a:cs typeface="Constantia"/>
              </a:rPr>
              <a:t>has a </a:t>
            </a:r>
            <a:r>
              <a:rPr sz="2600" spc="-5" dirty="0">
                <a:latin typeface="Constantia"/>
                <a:cs typeface="Constantia"/>
              </a:rPr>
              <a:t>comparative</a:t>
            </a:r>
            <a:r>
              <a:rPr sz="2600" spc="-4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advantage.</a:t>
            </a:r>
            <a:endParaRPr sz="2600">
              <a:latin typeface="Constantia"/>
              <a:cs typeface="Constantia"/>
            </a:endParaRPr>
          </a:p>
          <a:p>
            <a:pPr marL="523240">
              <a:lnSpc>
                <a:spcPct val="100000"/>
              </a:lnSpc>
              <a:spcBef>
                <a:spcPts val="600"/>
              </a:spcBef>
            </a:pPr>
            <a:r>
              <a:rPr sz="2400" spc="220" smtClean="0">
                <a:latin typeface="Constantia"/>
                <a:cs typeface="Constantia"/>
              </a:rPr>
              <a:t>India </a:t>
            </a:r>
            <a:r>
              <a:rPr sz="2400" spc="-5" dirty="0">
                <a:latin typeface="Constantia"/>
                <a:cs typeface="Constantia"/>
              </a:rPr>
              <a:t>produces 4,000 yards </a:t>
            </a:r>
            <a:r>
              <a:rPr sz="2400" dirty="0">
                <a:latin typeface="Constantia"/>
                <a:cs typeface="Constantia"/>
              </a:rPr>
              <a:t>of</a:t>
            </a:r>
            <a:r>
              <a:rPr sz="2400" spc="-254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textile.</a:t>
            </a:r>
            <a:endParaRPr sz="2400">
              <a:latin typeface="Constantia"/>
              <a:cs typeface="Constantia"/>
            </a:endParaRPr>
          </a:p>
          <a:p>
            <a:pPr marL="523240">
              <a:lnSpc>
                <a:spcPct val="100000"/>
              </a:lnSpc>
              <a:spcBef>
                <a:spcPts val="600"/>
              </a:spcBef>
            </a:pPr>
            <a:r>
              <a:rPr sz="2400" spc="220" smtClean="0">
                <a:latin typeface="Constantia"/>
                <a:cs typeface="Constantia"/>
              </a:rPr>
              <a:t>Nepal </a:t>
            </a:r>
            <a:r>
              <a:rPr sz="2400" spc="-5" dirty="0">
                <a:latin typeface="Constantia"/>
                <a:cs typeface="Constantia"/>
              </a:rPr>
              <a:t>produces </a:t>
            </a:r>
            <a:r>
              <a:rPr sz="2400" dirty="0">
                <a:latin typeface="Constantia"/>
                <a:cs typeface="Constantia"/>
              </a:rPr>
              <a:t>4 </a:t>
            </a:r>
            <a:r>
              <a:rPr sz="2400" spc="-5" dirty="0">
                <a:latin typeface="Constantia"/>
                <a:cs typeface="Constantia"/>
              </a:rPr>
              <a:t>tons of</a:t>
            </a:r>
            <a:r>
              <a:rPr sz="2400" spc="-229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chocolate.</a:t>
            </a:r>
            <a:endParaRPr sz="2400">
              <a:latin typeface="Constantia"/>
              <a:cs typeface="Constantia"/>
            </a:endParaRPr>
          </a:p>
        </p:txBody>
      </p:sp>
    </p:spTree>
  </p:cSld>
  <p:clrMapOvr>
    <a:masterClrMapping/>
  </p:clrMapOvr>
  <p:transition>
    <p:wipe dir="r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6589485" y="548640"/>
            <a:ext cx="1138555" cy="13970"/>
          </a:xfrm>
          <a:custGeom>
            <a:avLst/>
            <a:gdLst/>
            <a:ahLst/>
            <a:cxnLst/>
            <a:rect l="l" t="t" r="r" b="b"/>
            <a:pathLst>
              <a:path w="1138554" h="13970">
                <a:moveTo>
                  <a:pt x="1138371" y="0"/>
                </a:moveTo>
                <a:lnTo>
                  <a:pt x="0" y="0"/>
                </a:lnTo>
                <a:lnTo>
                  <a:pt x="85245" y="13970"/>
                </a:lnTo>
                <a:lnTo>
                  <a:pt x="1055914" y="13970"/>
                </a:lnTo>
                <a:lnTo>
                  <a:pt x="1138371" y="0"/>
                </a:lnTo>
                <a:close/>
              </a:path>
            </a:pathLst>
          </a:custGeom>
          <a:solidFill>
            <a:srgbClr val="00AABA">
              <a:alpha val="45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6666981" y="561340"/>
            <a:ext cx="986155" cy="38100"/>
            <a:chOff x="6666981" y="561340"/>
            <a:chExt cx="986155" cy="38100"/>
          </a:xfrm>
        </p:grpSpPr>
        <p:sp>
          <p:nvSpPr>
            <p:cNvPr id="4" name="object 4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80529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0" y="203200"/>
            <a:ext cx="9144000" cy="647700"/>
            <a:chOff x="0" y="203200"/>
            <a:chExt cx="9144000" cy="647700"/>
          </a:xfrm>
        </p:grpSpPr>
        <p:sp>
          <p:nvSpPr>
            <p:cNvPr id="8" name="object 8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247650"/>
              <a:ext cx="9144000" cy="5613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356870" y="427990"/>
            <a:ext cx="8229600" cy="1143000"/>
          </a:xfrm>
          <a:custGeom>
            <a:avLst/>
            <a:gdLst/>
            <a:ahLst/>
            <a:cxnLst/>
            <a:rect l="l" t="t" r="r" b="b"/>
            <a:pathLst>
              <a:path w="8229600" h="1143000">
                <a:moveTo>
                  <a:pt x="4114800" y="1143000"/>
                </a:moveTo>
                <a:lnTo>
                  <a:pt x="0" y="1143000"/>
                </a:lnTo>
                <a:lnTo>
                  <a:pt x="0" y="0"/>
                </a:lnTo>
                <a:lnTo>
                  <a:pt x="8229600" y="0"/>
                </a:lnTo>
                <a:lnTo>
                  <a:pt x="8229600" y="1143000"/>
                </a:lnTo>
                <a:lnTo>
                  <a:pt x="4114800" y="1143000"/>
                </a:lnTo>
                <a:close/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344170" y="797559"/>
            <a:ext cx="4403090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latin typeface="Lucida Calligraphy" pitchFamily="66" charset="0"/>
              </a:rPr>
              <a:t>Second</a:t>
            </a:r>
            <a:r>
              <a:rPr sz="3200" spc="-70" dirty="0">
                <a:latin typeface="Lucida Calligraphy" pitchFamily="66" charset="0"/>
              </a:rPr>
              <a:t> </a:t>
            </a:r>
            <a:r>
              <a:rPr sz="3200" spc="-5" dirty="0">
                <a:latin typeface="Lucida Calligraphy" pitchFamily="66" charset="0"/>
              </a:rPr>
              <a:t>Example</a:t>
            </a:r>
            <a:r>
              <a:rPr spc="-5" dirty="0"/>
              <a:t>:</a:t>
            </a: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24</a:t>
            </a:fld>
            <a:endParaRPr lang="en-IN"/>
          </a:p>
        </p:txBody>
      </p:sp>
      <p:sp>
        <p:nvSpPr>
          <p:cNvPr id="12" name="object 12"/>
          <p:cNvSpPr txBox="1"/>
          <p:nvPr/>
        </p:nvSpPr>
        <p:spPr>
          <a:xfrm>
            <a:off x="535940" y="1544320"/>
            <a:ext cx="8007984" cy="135382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459"/>
              </a:spcBef>
            </a:pPr>
            <a:r>
              <a:rPr sz="2800" spc="-5" dirty="0">
                <a:latin typeface="Constantia"/>
                <a:cs typeface="Constantia"/>
              </a:rPr>
              <a:t>Think of the following</a:t>
            </a:r>
            <a:r>
              <a:rPr sz="2800" spc="-3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scenario:</a:t>
            </a:r>
            <a:endParaRPr sz="2800">
              <a:latin typeface="Constantia"/>
              <a:cs typeface="Constantia"/>
            </a:endParaRPr>
          </a:p>
          <a:p>
            <a:pPr marL="285750" marR="5080" indent="-273050">
              <a:lnSpc>
                <a:spcPts val="3020"/>
              </a:lnSpc>
              <a:spcBef>
                <a:spcPts val="740"/>
              </a:spcBef>
            </a:pPr>
            <a:r>
              <a:rPr sz="2800" spc="-5" dirty="0">
                <a:latin typeface="Constantia"/>
                <a:cs typeface="Constantia"/>
              </a:rPr>
              <a:t>If all of </a:t>
            </a:r>
            <a:r>
              <a:rPr sz="2800" spc="-10" dirty="0">
                <a:latin typeface="Constantia"/>
                <a:cs typeface="Constantia"/>
              </a:rPr>
              <a:t>the </a:t>
            </a:r>
            <a:r>
              <a:rPr sz="2800" spc="-5" dirty="0">
                <a:latin typeface="Constantia"/>
                <a:cs typeface="Constantia"/>
              </a:rPr>
              <a:t>resources of the two countries were fully  allocated, this </a:t>
            </a:r>
            <a:r>
              <a:rPr sz="2800" dirty="0">
                <a:latin typeface="Constantia"/>
                <a:cs typeface="Constantia"/>
              </a:rPr>
              <a:t>is </a:t>
            </a:r>
            <a:r>
              <a:rPr sz="2800" spc="-5" dirty="0">
                <a:latin typeface="Constantia"/>
                <a:cs typeface="Constantia"/>
              </a:rPr>
              <a:t>what they could</a:t>
            </a:r>
            <a:r>
              <a:rPr sz="2800" spc="-11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produce.</a:t>
            </a:r>
            <a:endParaRPr sz="2800">
              <a:latin typeface="Constantia"/>
              <a:cs typeface="Constantia"/>
            </a:endParaRPr>
          </a:p>
        </p:txBody>
      </p:sp>
      <p:graphicFrame>
        <p:nvGraphicFramePr>
          <p:cNvPr id="13" name="object 13"/>
          <p:cNvGraphicFramePr>
            <a:graphicFrameLocks noGrp="1"/>
          </p:cNvGraphicFramePr>
          <p:nvPr/>
        </p:nvGraphicFramePr>
        <p:xfrm>
          <a:off x="516890" y="3019712"/>
          <a:ext cx="7028815" cy="13004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282825"/>
                <a:gridCol w="2611120"/>
                <a:gridCol w="2134870"/>
              </a:tblGrid>
              <a:tr h="41401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2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1490">
                        <a:lnSpc>
                          <a:spcPts val="2665"/>
                        </a:lnSpc>
                      </a:pPr>
                      <a:r>
                        <a:rPr sz="2800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Constantia"/>
                          <a:cs typeface="Constantia"/>
                        </a:rPr>
                        <a:t>Food</a:t>
                      </a:r>
                      <a:endParaRPr sz="2800">
                        <a:latin typeface="Constantia"/>
                        <a:cs typeface="Constanti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2935">
                        <a:lnSpc>
                          <a:spcPts val="2665"/>
                        </a:lnSpc>
                      </a:pPr>
                      <a:r>
                        <a:rPr sz="2800" u="heavy" spc="-5" dirty="0">
                          <a:uFill>
                            <a:solidFill>
                              <a:srgbClr val="000000"/>
                            </a:solidFill>
                          </a:uFill>
                          <a:latin typeface="Constantia"/>
                          <a:cs typeface="Constantia"/>
                        </a:rPr>
                        <a:t>Fish</a:t>
                      </a:r>
                      <a:endParaRPr sz="2800">
                        <a:latin typeface="Constantia"/>
                        <a:cs typeface="Constantia"/>
                      </a:endParaRPr>
                    </a:p>
                  </a:txBody>
                  <a:tcPr marL="0" marR="0" marT="0" marB="0"/>
                </a:tc>
              </a:tr>
              <a:tr h="472440">
                <a:tc>
                  <a:txBody>
                    <a:bodyPr/>
                    <a:lstStyle/>
                    <a:p>
                      <a:pPr marL="31750">
                        <a:lnSpc>
                          <a:spcPts val="3125"/>
                        </a:lnSpc>
                      </a:pPr>
                      <a:r>
                        <a:rPr sz="2800" spc="-10" dirty="0">
                          <a:latin typeface="Constantia"/>
                          <a:cs typeface="Constantia"/>
                        </a:rPr>
                        <a:t>Bangladesh</a:t>
                      </a:r>
                      <a:endParaRPr sz="2800">
                        <a:latin typeface="Constantia"/>
                        <a:cs typeface="Constanti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1490">
                        <a:lnSpc>
                          <a:spcPts val="3125"/>
                        </a:lnSpc>
                      </a:pPr>
                      <a:r>
                        <a:rPr sz="2800" spc="-10" dirty="0">
                          <a:latin typeface="Constantia"/>
                          <a:cs typeface="Constantia"/>
                        </a:rPr>
                        <a:t>100</a:t>
                      </a:r>
                      <a:r>
                        <a:rPr sz="2800" spc="-2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2800" spc="-5" dirty="0">
                          <a:latin typeface="Constantia"/>
                          <a:cs typeface="Constantia"/>
                        </a:rPr>
                        <a:t>tones</a:t>
                      </a:r>
                      <a:endParaRPr sz="2800">
                        <a:latin typeface="Constantia"/>
                        <a:cs typeface="Constanti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2935">
                        <a:lnSpc>
                          <a:spcPts val="3125"/>
                        </a:lnSpc>
                      </a:pPr>
                      <a:r>
                        <a:rPr sz="2800" spc="-10" dirty="0">
                          <a:latin typeface="Constantia"/>
                          <a:cs typeface="Constantia"/>
                        </a:rPr>
                        <a:t>100</a:t>
                      </a:r>
                      <a:r>
                        <a:rPr sz="2800" spc="-50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2800" spc="-5" dirty="0">
                          <a:latin typeface="Constantia"/>
                          <a:cs typeface="Constantia"/>
                        </a:rPr>
                        <a:t>tones</a:t>
                      </a:r>
                      <a:endParaRPr sz="2800">
                        <a:latin typeface="Constantia"/>
                        <a:cs typeface="Constantia"/>
                      </a:endParaRPr>
                    </a:p>
                  </a:txBody>
                  <a:tcPr marL="0" marR="0" marT="0" marB="0"/>
                </a:tc>
              </a:tr>
              <a:tr h="414019">
                <a:tc>
                  <a:txBody>
                    <a:bodyPr/>
                    <a:lstStyle/>
                    <a:p>
                      <a:pPr marL="31750">
                        <a:lnSpc>
                          <a:spcPts val="3125"/>
                        </a:lnSpc>
                      </a:pPr>
                      <a:r>
                        <a:rPr sz="2800" spc="-5" dirty="0">
                          <a:latin typeface="Constantia"/>
                          <a:cs typeface="Constantia"/>
                        </a:rPr>
                        <a:t>Nepal</a:t>
                      </a:r>
                      <a:endParaRPr sz="2800">
                        <a:latin typeface="Constantia"/>
                        <a:cs typeface="Constanti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91490">
                        <a:lnSpc>
                          <a:spcPts val="3125"/>
                        </a:lnSpc>
                      </a:pPr>
                      <a:r>
                        <a:rPr sz="2800" spc="-10" dirty="0">
                          <a:latin typeface="Constantia"/>
                          <a:cs typeface="Constantia"/>
                        </a:rPr>
                        <a:t>400</a:t>
                      </a:r>
                      <a:r>
                        <a:rPr sz="2800" spc="-2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2800" spc="-5" dirty="0">
                          <a:latin typeface="Constantia"/>
                          <a:cs typeface="Constantia"/>
                        </a:rPr>
                        <a:t>tones</a:t>
                      </a:r>
                      <a:endParaRPr sz="2800">
                        <a:latin typeface="Constantia"/>
                        <a:cs typeface="Constanti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622935">
                        <a:lnSpc>
                          <a:spcPts val="3125"/>
                        </a:lnSpc>
                      </a:pPr>
                      <a:r>
                        <a:rPr sz="2800" spc="-10" dirty="0">
                          <a:latin typeface="Constantia"/>
                          <a:cs typeface="Constantia"/>
                        </a:rPr>
                        <a:t>200</a:t>
                      </a:r>
                      <a:r>
                        <a:rPr sz="2800" spc="-75" dirty="0">
                          <a:latin typeface="Constantia"/>
                          <a:cs typeface="Constantia"/>
                        </a:rPr>
                        <a:t> </a:t>
                      </a:r>
                      <a:r>
                        <a:rPr sz="2800" spc="-5" dirty="0">
                          <a:latin typeface="Constantia"/>
                          <a:cs typeface="Constantia"/>
                        </a:rPr>
                        <a:t>tones</a:t>
                      </a:r>
                      <a:endParaRPr sz="2800">
                        <a:latin typeface="Constantia"/>
                        <a:cs typeface="Constantia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4" name="object 14"/>
          <p:cNvSpPr txBox="1"/>
          <p:nvPr/>
        </p:nvSpPr>
        <p:spPr>
          <a:xfrm>
            <a:off x="535940" y="4808220"/>
            <a:ext cx="7870190" cy="121920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285750" marR="5080" indent="-273050">
              <a:lnSpc>
                <a:spcPts val="3020"/>
              </a:lnSpc>
              <a:spcBef>
                <a:spcPts val="484"/>
              </a:spcBef>
              <a:tabLst>
                <a:tab pos="4177665" algn="l"/>
              </a:tabLst>
            </a:pPr>
            <a:r>
              <a:rPr sz="2800" spc="-5" dirty="0">
                <a:latin typeface="Constantia"/>
                <a:cs typeface="Constantia"/>
              </a:rPr>
              <a:t>Who has the absolute advantage and what is the  comparative advantage?	Look at the</a:t>
            </a:r>
            <a:r>
              <a:rPr sz="2800" spc="-60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opportunity  costs.</a:t>
            </a:r>
            <a:endParaRPr sz="2800">
              <a:latin typeface="Constantia"/>
              <a:cs typeface="Constant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049019" y="6342379"/>
            <a:ext cx="2647315" cy="162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900" spc="-5" dirty="0">
                <a:latin typeface="Arial"/>
                <a:cs typeface="Arial"/>
                <a:hlinkClick r:id="rId4"/>
              </a:rPr>
              <a:t>http://en.wikipedia.org/wiki/Comparative_advantage</a:t>
            </a:r>
            <a:endParaRPr sz="9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589485" y="548640"/>
            <a:ext cx="1138555" cy="50800"/>
            <a:chOff x="6589485" y="548640"/>
            <a:chExt cx="1138555" cy="50800"/>
          </a:xfrm>
        </p:grpSpPr>
        <p:sp>
          <p:nvSpPr>
            <p:cNvPr id="3" name="object 3"/>
            <p:cNvSpPr/>
            <p:nvPr/>
          </p:nvSpPr>
          <p:spPr>
            <a:xfrm>
              <a:off x="6589485" y="548640"/>
              <a:ext cx="1138555" cy="13970"/>
            </a:xfrm>
            <a:custGeom>
              <a:avLst/>
              <a:gdLst/>
              <a:ahLst/>
              <a:cxnLst/>
              <a:rect l="l" t="t" r="r" b="b"/>
              <a:pathLst>
                <a:path w="1138554" h="13970">
                  <a:moveTo>
                    <a:pt x="1138371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055914" y="13970"/>
                  </a:lnTo>
                  <a:lnTo>
                    <a:pt x="1138371" y="0"/>
                  </a:lnTo>
                  <a:close/>
                </a:path>
              </a:pathLst>
            </a:custGeom>
            <a:solidFill>
              <a:srgbClr val="00AAB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80529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7" name="object 7"/>
          <p:cNvGrpSpPr/>
          <p:nvPr/>
        </p:nvGrpSpPr>
        <p:grpSpPr>
          <a:xfrm>
            <a:off x="0" y="203200"/>
            <a:ext cx="9144000" cy="647700"/>
            <a:chOff x="0" y="203200"/>
            <a:chExt cx="9144000" cy="647700"/>
          </a:xfrm>
        </p:grpSpPr>
        <p:sp>
          <p:nvSpPr>
            <p:cNvPr id="8" name="object 8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247650"/>
              <a:ext cx="9144000" cy="5613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457200" y="703580"/>
            <a:ext cx="8229600" cy="1144270"/>
          </a:xfrm>
          <a:custGeom>
            <a:avLst/>
            <a:gdLst/>
            <a:ahLst/>
            <a:cxnLst/>
            <a:rect l="l" t="t" r="r" b="b"/>
            <a:pathLst>
              <a:path w="8229600" h="1144270">
                <a:moveTo>
                  <a:pt x="4114800" y="1144270"/>
                </a:moveTo>
                <a:lnTo>
                  <a:pt x="0" y="1144270"/>
                </a:lnTo>
                <a:lnTo>
                  <a:pt x="0" y="0"/>
                </a:lnTo>
                <a:lnTo>
                  <a:pt x="8229600" y="0"/>
                </a:lnTo>
                <a:lnTo>
                  <a:pt x="8229600" y="1144270"/>
                </a:lnTo>
                <a:lnTo>
                  <a:pt x="4114800" y="1144270"/>
                </a:lnTo>
                <a:close/>
              </a:path>
            </a:pathLst>
          </a:custGeom>
          <a:ln w="38097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444500" y="1225550"/>
            <a:ext cx="8556656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10" dirty="0">
                <a:latin typeface="Lucida Calligraphy" pitchFamily="66" charset="0"/>
              </a:rPr>
              <a:t>How </a:t>
            </a:r>
            <a:r>
              <a:rPr sz="3200" dirty="0">
                <a:latin typeface="Lucida Calligraphy" pitchFamily="66" charset="0"/>
              </a:rPr>
              <a:t>to </a:t>
            </a:r>
            <a:r>
              <a:rPr sz="3200" spc="-5" dirty="0">
                <a:latin typeface="Lucida Calligraphy" pitchFamily="66" charset="0"/>
              </a:rPr>
              <a:t>Calculate </a:t>
            </a:r>
            <a:r>
              <a:rPr sz="3200" spc="-10" dirty="0">
                <a:latin typeface="Lucida Calligraphy" pitchFamily="66" charset="0"/>
              </a:rPr>
              <a:t>Opportunity</a:t>
            </a:r>
            <a:r>
              <a:rPr sz="3200" spc="-70" dirty="0">
                <a:latin typeface="Lucida Calligraphy" pitchFamily="66" charset="0"/>
              </a:rPr>
              <a:t> </a:t>
            </a:r>
            <a:r>
              <a:rPr sz="3200" spc="-5" dirty="0">
                <a:latin typeface="Lucida Calligraphy" pitchFamily="66" charset="0"/>
              </a:rPr>
              <a:t>Cost:</a:t>
            </a:r>
            <a:endParaRPr sz="3200">
              <a:latin typeface="Lucida Calligraphy" pitchFamily="66" charset="0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25</a:t>
            </a:fld>
            <a:endParaRPr lang="en-IN"/>
          </a:p>
        </p:txBody>
      </p:sp>
      <p:sp>
        <p:nvSpPr>
          <p:cNvPr id="12" name="object 12"/>
          <p:cNvSpPr txBox="1"/>
          <p:nvPr/>
        </p:nvSpPr>
        <p:spPr>
          <a:xfrm>
            <a:off x="485140" y="1878329"/>
            <a:ext cx="8091805" cy="4396740"/>
          </a:xfrm>
          <a:prstGeom prst="rect">
            <a:avLst/>
          </a:prstGeom>
        </p:spPr>
        <p:txBody>
          <a:bodyPr vert="horz" wrap="square" lIns="0" tIns="10160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800"/>
              </a:spcBef>
            </a:pPr>
            <a:r>
              <a:rPr sz="2800" spc="250" smtClean="0">
                <a:latin typeface="Constantia"/>
                <a:cs typeface="Constantia"/>
              </a:rPr>
              <a:t>Select </a:t>
            </a:r>
            <a:r>
              <a:rPr sz="2800" dirty="0">
                <a:latin typeface="Constantia"/>
                <a:cs typeface="Constantia"/>
              </a:rPr>
              <a:t>one</a:t>
            </a:r>
            <a:r>
              <a:rPr sz="2800" spc="-28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alternative</a:t>
            </a:r>
            <a:endParaRPr sz="2800">
              <a:latin typeface="Constantia"/>
              <a:cs typeface="Constantia"/>
            </a:endParaRPr>
          </a:p>
          <a:p>
            <a:pPr marL="336550" marR="55880" indent="-273050">
              <a:lnSpc>
                <a:spcPct val="100000"/>
              </a:lnSpc>
              <a:spcBef>
                <a:spcPts val="700"/>
              </a:spcBef>
            </a:pPr>
            <a:r>
              <a:rPr sz="2800" spc="250" smtClean="0">
                <a:latin typeface="Constantia"/>
                <a:cs typeface="Constantia"/>
              </a:rPr>
              <a:t>Divide </a:t>
            </a:r>
            <a:r>
              <a:rPr sz="2800" spc="-5" dirty="0">
                <a:latin typeface="Constantia"/>
                <a:cs typeface="Constantia"/>
              </a:rPr>
              <a:t>what you are losing by </a:t>
            </a:r>
            <a:r>
              <a:rPr sz="2800" spc="-10" dirty="0">
                <a:latin typeface="Constantia"/>
                <a:cs typeface="Constantia"/>
              </a:rPr>
              <a:t>what </a:t>
            </a:r>
            <a:r>
              <a:rPr sz="2800" spc="-5" dirty="0">
                <a:latin typeface="Constantia"/>
                <a:cs typeface="Constantia"/>
              </a:rPr>
              <a:t>you gain</a:t>
            </a:r>
            <a:r>
              <a:rPr sz="2800" spc="-360" dirty="0">
                <a:latin typeface="Constantia"/>
                <a:cs typeface="Constantia"/>
              </a:rPr>
              <a:t> </a:t>
            </a:r>
            <a:r>
              <a:rPr sz="2800" spc="-434" dirty="0">
                <a:latin typeface="Constantia"/>
                <a:cs typeface="Constantia"/>
              </a:rPr>
              <a:t>from  </a:t>
            </a:r>
            <a:r>
              <a:rPr sz="2800" spc="-5" dirty="0">
                <a:latin typeface="Constantia"/>
                <a:cs typeface="Constantia"/>
              </a:rPr>
              <a:t>choosing that</a:t>
            </a:r>
            <a:r>
              <a:rPr sz="2800" spc="-3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alternative.</a:t>
            </a:r>
            <a:endParaRPr sz="2800">
              <a:latin typeface="Constantia"/>
              <a:cs typeface="Constantia"/>
            </a:endParaRPr>
          </a:p>
          <a:p>
            <a:pPr marL="336550" marR="473709" indent="-273050">
              <a:lnSpc>
                <a:spcPct val="100000"/>
              </a:lnSpc>
              <a:spcBef>
                <a:spcPts val="700"/>
              </a:spcBef>
            </a:pPr>
            <a:r>
              <a:rPr sz="2800" spc="445" smtClean="0">
                <a:latin typeface="Constantia"/>
                <a:cs typeface="Constantia"/>
              </a:rPr>
              <a:t>For</a:t>
            </a:r>
            <a:r>
              <a:rPr sz="2800" spc="-60" smtClean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example, if Nepal chooses to produce </a:t>
            </a:r>
            <a:r>
              <a:rPr sz="2800" spc="-360" dirty="0">
                <a:latin typeface="Constantia"/>
                <a:cs typeface="Constantia"/>
              </a:rPr>
              <a:t>food,  </a:t>
            </a:r>
            <a:r>
              <a:rPr sz="2800" spc="-5" dirty="0">
                <a:latin typeface="Constantia"/>
                <a:cs typeface="Constantia"/>
              </a:rPr>
              <a:t>the </a:t>
            </a:r>
            <a:r>
              <a:rPr sz="2800" spc="-10" dirty="0">
                <a:latin typeface="Constantia"/>
                <a:cs typeface="Constantia"/>
              </a:rPr>
              <a:t>opportunity </a:t>
            </a:r>
            <a:r>
              <a:rPr sz="2800" spc="-5" dirty="0">
                <a:latin typeface="Constantia"/>
                <a:cs typeface="Constantia"/>
              </a:rPr>
              <a:t>cost</a:t>
            </a:r>
            <a:r>
              <a:rPr sz="2800" spc="-35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is:</a:t>
            </a:r>
            <a:endParaRPr sz="2800">
              <a:latin typeface="Constantia"/>
              <a:cs typeface="Constantia"/>
            </a:endParaRPr>
          </a:p>
          <a:p>
            <a:pPr marL="1892300">
              <a:lnSpc>
                <a:spcPct val="100000"/>
              </a:lnSpc>
              <a:spcBef>
                <a:spcPts val="690"/>
              </a:spcBef>
              <a:tabLst>
                <a:tab pos="2806065" algn="l"/>
                <a:tab pos="3720465" algn="l"/>
              </a:tabLst>
            </a:pPr>
            <a:r>
              <a:rPr sz="2800" u="heavy" spc="-1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200</a:t>
            </a:r>
            <a:r>
              <a:rPr sz="2800" spc="-10" dirty="0">
                <a:latin typeface="Constantia"/>
                <a:cs typeface="Constantia"/>
              </a:rPr>
              <a:t>	</a:t>
            </a:r>
            <a:r>
              <a:rPr sz="2800" dirty="0">
                <a:latin typeface="Constantia"/>
                <a:cs typeface="Constantia"/>
              </a:rPr>
              <a:t>=	</a:t>
            </a:r>
            <a:r>
              <a:rPr sz="2800" spc="-5" dirty="0">
                <a:latin typeface="Constantia"/>
                <a:cs typeface="Constantia"/>
              </a:rPr>
              <a:t>0.5</a:t>
            </a:r>
            <a:endParaRPr sz="2800">
              <a:latin typeface="Constantia"/>
              <a:cs typeface="Constantia"/>
            </a:endParaRPr>
          </a:p>
          <a:p>
            <a:pPr marL="1892300">
              <a:lnSpc>
                <a:spcPct val="100000"/>
              </a:lnSpc>
              <a:spcBef>
                <a:spcPts val="700"/>
              </a:spcBef>
            </a:pPr>
            <a:r>
              <a:rPr sz="2800" spc="-10" dirty="0">
                <a:latin typeface="Constantia"/>
                <a:cs typeface="Constantia"/>
              </a:rPr>
              <a:t>400</a:t>
            </a:r>
            <a:endParaRPr sz="2800">
              <a:latin typeface="Constantia"/>
              <a:cs typeface="Constantia"/>
            </a:endParaRPr>
          </a:p>
          <a:p>
            <a:pPr marL="336550" marR="755650" indent="-273050">
              <a:lnSpc>
                <a:spcPct val="100000"/>
              </a:lnSpc>
              <a:spcBef>
                <a:spcPts val="690"/>
              </a:spcBef>
            </a:pPr>
            <a:r>
              <a:rPr sz="2800" spc="-5" dirty="0">
                <a:latin typeface="Constantia"/>
                <a:cs typeface="Constantia"/>
              </a:rPr>
              <a:t>Nepal loses 0.5 tonnes of fish for </a:t>
            </a:r>
            <a:r>
              <a:rPr sz="2800" dirty="0">
                <a:latin typeface="Constantia"/>
                <a:cs typeface="Constantia"/>
              </a:rPr>
              <a:t>every </a:t>
            </a:r>
            <a:r>
              <a:rPr sz="2800" spc="-5" dirty="0">
                <a:latin typeface="Constantia"/>
                <a:cs typeface="Constantia"/>
              </a:rPr>
              <a:t>tonne</a:t>
            </a:r>
            <a:r>
              <a:rPr sz="2800" spc="-13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of  food they</a:t>
            </a:r>
            <a:r>
              <a:rPr sz="2800" spc="-4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produce.</a:t>
            </a:r>
            <a:endParaRPr sz="28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03200"/>
            <a:ext cx="9144000" cy="647700"/>
            <a:chOff x="0" y="203200"/>
            <a:chExt cx="9144000" cy="647700"/>
          </a:xfrm>
        </p:grpSpPr>
        <p:sp>
          <p:nvSpPr>
            <p:cNvPr id="3" name="object 3"/>
            <p:cNvSpPr/>
            <p:nvPr/>
          </p:nvSpPr>
          <p:spPr>
            <a:xfrm>
              <a:off x="6589485" y="548640"/>
              <a:ext cx="1138555" cy="13970"/>
            </a:xfrm>
            <a:custGeom>
              <a:avLst/>
              <a:gdLst/>
              <a:ahLst/>
              <a:cxnLst/>
              <a:rect l="l" t="t" r="r" b="b"/>
              <a:pathLst>
                <a:path w="1138554" h="13970">
                  <a:moveTo>
                    <a:pt x="1138371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055914" y="13970"/>
                  </a:lnTo>
                  <a:lnTo>
                    <a:pt x="1138371" y="0"/>
                  </a:lnTo>
                  <a:close/>
                </a:path>
              </a:pathLst>
            </a:custGeom>
            <a:solidFill>
              <a:srgbClr val="00AAB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80530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247650"/>
              <a:ext cx="9144000" cy="5613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85140" y="1643050"/>
            <a:ext cx="7900034" cy="274690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36550" marR="630555" indent="-273050">
              <a:lnSpc>
                <a:spcPct val="100000"/>
              </a:lnSpc>
              <a:spcBef>
                <a:spcPts val="100"/>
              </a:spcBef>
            </a:pPr>
            <a:r>
              <a:rPr sz="2600" spc="135" smtClean="0">
                <a:latin typeface="Constantia"/>
                <a:cs typeface="Constantia"/>
              </a:rPr>
              <a:t>Conversely</a:t>
            </a:r>
            <a:r>
              <a:rPr sz="2600" spc="135" dirty="0">
                <a:latin typeface="Constantia"/>
                <a:cs typeface="Constantia"/>
              </a:rPr>
              <a:t>, </a:t>
            </a:r>
            <a:r>
              <a:rPr sz="2600" spc="-5" dirty="0">
                <a:latin typeface="Constantia"/>
                <a:cs typeface="Constantia"/>
              </a:rPr>
              <a:t>if Nepal decides to produce fish,</a:t>
            </a:r>
            <a:r>
              <a:rPr sz="2600" spc="-165" dirty="0">
                <a:latin typeface="Constantia"/>
                <a:cs typeface="Constantia"/>
              </a:rPr>
              <a:t> </a:t>
            </a:r>
            <a:r>
              <a:rPr sz="2600" spc="-525" dirty="0">
                <a:latin typeface="Constantia"/>
                <a:cs typeface="Constantia"/>
              </a:rPr>
              <a:t>the  </a:t>
            </a:r>
            <a:r>
              <a:rPr sz="2600" spc="-5" dirty="0">
                <a:latin typeface="Constantia"/>
                <a:cs typeface="Constantia"/>
              </a:rPr>
              <a:t>opportunity cost would</a:t>
            </a:r>
            <a:r>
              <a:rPr sz="2600" spc="-1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be:</a:t>
            </a:r>
            <a:endParaRPr sz="260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3600">
              <a:latin typeface="Constantia"/>
              <a:cs typeface="Constantia"/>
            </a:endParaRPr>
          </a:p>
          <a:p>
            <a:pPr marL="1892300">
              <a:lnSpc>
                <a:spcPct val="100000"/>
              </a:lnSpc>
              <a:tabLst>
                <a:tab pos="2806065" algn="l"/>
                <a:tab pos="3720465" algn="l"/>
              </a:tabLst>
            </a:pPr>
            <a:r>
              <a:rPr sz="26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400</a:t>
            </a:r>
            <a:r>
              <a:rPr sz="2600" spc="-5" dirty="0">
                <a:latin typeface="Constantia"/>
                <a:cs typeface="Constantia"/>
              </a:rPr>
              <a:t>	</a:t>
            </a:r>
            <a:r>
              <a:rPr sz="2600" dirty="0">
                <a:latin typeface="Constantia"/>
                <a:cs typeface="Constantia"/>
              </a:rPr>
              <a:t>=	2</a:t>
            </a:r>
            <a:endParaRPr sz="2600">
              <a:latin typeface="Constantia"/>
              <a:cs typeface="Constantia"/>
            </a:endParaRPr>
          </a:p>
          <a:p>
            <a:pPr marL="1892300">
              <a:lnSpc>
                <a:spcPct val="100000"/>
              </a:lnSpc>
              <a:spcBef>
                <a:spcPts val="650"/>
              </a:spcBef>
            </a:pPr>
            <a:r>
              <a:rPr sz="2600" spc="-5" dirty="0">
                <a:latin typeface="Constantia"/>
                <a:cs typeface="Constantia"/>
              </a:rPr>
              <a:t>200</a:t>
            </a:r>
            <a:endParaRPr sz="2600">
              <a:latin typeface="Constantia"/>
              <a:cs typeface="Constantia"/>
            </a:endParaRPr>
          </a:p>
          <a:p>
            <a:pPr marL="63500">
              <a:lnSpc>
                <a:spcPct val="100000"/>
              </a:lnSpc>
              <a:spcBef>
                <a:spcPts val="650"/>
              </a:spcBef>
            </a:pPr>
            <a:r>
              <a:rPr sz="2600" spc="-5" dirty="0">
                <a:latin typeface="Constantia"/>
                <a:cs typeface="Constantia"/>
              </a:rPr>
              <a:t>Nepal loses </a:t>
            </a:r>
            <a:r>
              <a:rPr sz="2600" dirty="0">
                <a:latin typeface="Constantia"/>
                <a:cs typeface="Constantia"/>
              </a:rPr>
              <a:t>2 </a:t>
            </a:r>
            <a:r>
              <a:rPr sz="2600" spc="-5" dirty="0">
                <a:latin typeface="Constantia"/>
                <a:cs typeface="Constantia"/>
              </a:rPr>
              <a:t>tonnes of food </a:t>
            </a:r>
            <a:r>
              <a:rPr sz="2600" spc="5" dirty="0">
                <a:latin typeface="Constantia"/>
                <a:cs typeface="Constantia"/>
              </a:rPr>
              <a:t>to </a:t>
            </a:r>
            <a:r>
              <a:rPr sz="2600" spc="-5" dirty="0">
                <a:latin typeface="Constantia"/>
                <a:cs typeface="Constantia"/>
              </a:rPr>
              <a:t>produce </a:t>
            </a:r>
            <a:r>
              <a:rPr sz="2600" dirty="0">
                <a:latin typeface="Constantia"/>
                <a:cs typeface="Constantia"/>
              </a:rPr>
              <a:t>1 tonne of</a:t>
            </a:r>
            <a:r>
              <a:rPr sz="2600" spc="-8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fish.</a:t>
            </a:r>
            <a:endParaRPr sz="2600">
              <a:latin typeface="Constantia"/>
              <a:cs typeface="Constantia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26</a:t>
            </a:fld>
            <a:endParaRPr lang="en-IN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03200"/>
            <a:ext cx="9144000" cy="647700"/>
            <a:chOff x="0" y="203200"/>
            <a:chExt cx="9144000" cy="647700"/>
          </a:xfrm>
        </p:grpSpPr>
        <p:sp>
          <p:nvSpPr>
            <p:cNvPr id="3" name="object 3"/>
            <p:cNvSpPr/>
            <p:nvPr/>
          </p:nvSpPr>
          <p:spPr>
            <a:xfrm>
              <a:off x="6589485" y="548640"/>
              <a:ext cx="1138555" cy="13970"/>
            </a:xfrm>
            <a:custGeom>
              <a:avLst/>
              <a:gdLst/>
              <a:ahLst/>
              <a:cxnLst/>
              <a:rect l="l" t="t" r="r" b="b"/>
              <a:pathLst>
                <a:path w="1138554" h="13970">
                  <a:moveTo>
                    <a:pt x="1138371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055914" y="13970"/>
                  </a:lnTo>
                  <a:lnTo>
                    <a:pt x="1138371" y="0"/>
                  </a:lnTo>
                  <a:close/>
                </a:path>
              </a:pathLst>
            </a:custGeom>
            <a:solidFill>
              <a:srgbClr val="00AAB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80530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247650"/>
              <a:ext cx="9144000" cy="5613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495300" y="1676400"/>
            <a:ext cx="8049259" cy="4262704"/>
          </a:xfrm>
          <a:prstGeom prst="rect">
            <a:avLst/>
          </a:prstGeom>
        </p:spPr>
        <p:txBody>
          <a:bodyPr vert="horz" wrap="square" lIns="0" tIns="27939" rIns="0" bIns="0" rtlCol="0">
            <a:spAutoFit/>
          </a:bodyPr>
          <a:lstStyle/>
          <a:p>
            <a:pPr marL="297180" marR="161290" indent="-271780">
              <a:lnSpc>
                <a:spcPts val="3350"/>
              </a:lnSpc>
              <a:spcBef>
                <a:spcPts val="219"/>
              </a:spcBef>
            </a:pPr>
            <a:r>
              <a:rPr sz="2800" spc="350" smtClean="0">
                <a:latin typeface="Constantia"/>
                <a:cs typeface="Constantia"/>
              </a:rPr>
              <a:t>With </a:t>
            </a:r>
            <a:r>
              <a:rPr sz="2800" spc="-5" dirty="0">
                <a:latin typeface="Constantia"/>
                <a:cs typeface="Constantia"/>
              </a:rPr>
              <a:t>full employment of all resources, Nepal</a:t>
            </a:r>
            <a:r>
              <a:rPr sz="2800" spc="-430" dirty="0">
                <a:latin typeface="Constantia"/>
                <a:cs typeface="Constantia"/>
              </a:rPr>
              <a:t> </a:t>
            </a:r>
            <a:r>
              <a:rPr sz="2800" spc="-580" dirty="0">
                <a:latin typeface="Constantia"/>
                <a:cs typeface="Constantia"/>
              </a:rPr>
              <a:t>has  </a:t>
            </a:r>
            <a:r>
              <a:rPr sz="2800" spc="-5" dirty="0">
                <a:latin typeface="Constantia"/>
                <a:cs typeface="Constantia"/>
              </a:rPr>
              <a:t>the absolute </a:t>
            </a:r>
            <a:r>
              <a:rPr sz="2800" spc="-10" dirty="0">
                <a:latin typeface="Constantia"/>
                <a:cs typeface="Constantia"/>
              </a:rPr>
              <a:t>advantage </a:t>
            </a:r>
            <a:r>
              <a:rPr sz="2800" spc="-5" dirty="0">
                <a:latin typeface="Constantia"/>
                <a:cs typeface="Constantia"/>
              </a:rPr>
              <a:t>of producing both</a:t>
            </a:r>
            <a:r>
              <a:rPr sz="2800" spc="-60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goods.</a:t>
            </a:r>
            <a:endParaRPr sz="2800">
              <a:latin typeface="Constantia"/>
              <a:cs typeface="Constantia"/>
            </a:endParaRPr>
          </a:p>
          <a:p>
            <a:pPr marL="25400">
              <a:lnSpc>
                <a:spcPct val="100000"/>
              </a:lnSpc>
              <a:spcBef>
                <a:spcPts val="590"/>
              </a:spcBef>
            </a:pPr>
            <a:r>
              <a:rPr sz="2800" spc="350" smtClean="0">
                <a:latin typeface="Constantia"/>
                <a:cs typeface="Constantia"/>
              </a:rPr>
              <a:t>But</a:t>
            </a:r>
            <a:r>
              <a:rPr sz="2800" spc="350" dirty="0">
                <a:latin typeface="Constantia"/>
                <a:cs typeface="Constantia"/>
              </a:rPr>
              <a:t>… </a:t>
            </a:r>
            <a:r>
              <a:rPr sz="2800" spc="-5" dirty="0">
                <a:latin typeface="Constantia"/>
                <a:cs typeface="Constantia"/>
              </a:rPr>
              <a:t>when comparing opportunity</a:t>
            </a:r>
            <a:r>
              <a:rPr sz="2800" spc="-415" dirty="0">
                <a:latin typeface="Constantia"/>
                <a:cs typeface="Constantia"/>
              </a:rPr>
              <a:t> </a:t>
            </a:r>
            <a:r>
              <a:rPr sz="2800" spc="-10" dirty="0">
                <a:latin typeface="Constantia"/>
                <a:cs typeface="Constantia"/>
              </a:rPr>
              <a:t>costs:</a:t>
            </a:r>
            <a:endParaRPr sz="2800">
              <a:latin typeface="Constantia"/>
              <a:cs typeface="Constantia"/>
            </a:endParaRPr>
          </a:p>
          <a:p>
            <a:pPr marL="297180" marR="17780" indent="-271780">
              <a:lnSpc>
                <a:spcPct val="100000"/>
              </a:lnSpc>
              <a:spcBef>
                <a:spcPts val="700"/>
              </a:spcBef>
            </a:pPr>
            <a:r>
              <a:rPr sz="2800" spc="130" smtClean="0">
                <a:latin typeface="Constantia"/>
                <a:cs typeface="Constantia"/>
              </a:rPr>
              <a:t>Bangladesh's </a:t>
            </a:r>
            <a:r>
              <a:rPr sz="2800" spc="-10" dirty="0">
                <a:latin typeface="Constantia"/>
                <a:cs typeface="Constantia"/>
              </a:rPr>
              <a:t>opportunity </a:t>
            </a:r>
            <a:r>
              <a:rPr sz="2800" spc="-5" dirty="0">
                <a:latin typeface="Constantia"/>
                <a:cs typeface="Constantia"/>
              </a:rPr>
              <a:t>cost of producing </a:t>
            </a:r>
            <a:r>
              <a:rPr sz="2800" dirty="0">
                <a:latin typeface="Constantia"/>
                <a:cs typeface="Constantia"/>
              </a:rPr>
              <a:t>1</a:t>
            </a:r>
            <a:r>
              <a:rPr sz="2800" spc="-180" dirty="0">
                <a:latin typeface="Constantia"/>
                <a:cs typeface="Constantia"/>
              </a:rPr>
              <a:t> </a:t>
            </a:r>
            <a:r>
              <a:rPr sz="2800" spc="-434" dirty="0">
                <a:latin typeface="Constantia"/>
                <a:cs typeface="Constantia"/>
              </a:rPr>
              <a:t>tone  </a:t>
            </a:r>
            <a:r>
              <a:rPr sz="2800" dirty="0">
                <a:latin typeface="Constantia"/>
                <a:cs typeface="Constantia"/>
              </a:rPr>
              <a:t>of </a:t>
            </a:r>
            <a:r>
              <a:rPr sz="2800" spc="-5" dirty="0">
                <a:latin typeface="Constantia"/>
                <a:cs typeface="Constantia"/>
              </a:rPr>
              <a:t>food is </a:t>
            </a:r>
            <a:r>
              <a:rPr sz="2800" dirty="0">
                <a:latin typeface="Constantia"/>
                <a:cs typeface="Constantia"/>
              </a:rPr>
              <a:t>1 </a:t>
            </a:r>
            <a:r>
              <a:rPr sz="2800" spc="-5" dirty="0">
                <a:latin typeface="Constantia"/>
                <a:cs typeface="Constantia"/>
              </a:rPr>
              <a:t>tone of fish (vice</a:t>
            </a:r>
            <a:r>
              <a:rPr sz="2800" spc="-9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versa)</a:t>
            </a:r>
            <a:endParaRPr sz="2800">
              <a:latin typeface="Constantia"/>
              <a:cs typeface="Constantia"/>
            </a:endParaRPr>
          </a:p>
          <a:p>
            <a:pPr marL="297180" marR="483870" indent="-271780">
              <a:lnSpc>
                <a:spcPct val="100000"/>
              </a:lnSpc>
              <a:spcBef>
                <a:spcPts val="690"/>
              </a:spcBef>
            </a:pPr>
            <a:r>
              <a:rPr sz="2800" spc="215" smtClean="0">
                <a:latin typeface="Constantia"/>
                <a:cs typeface="Constantia"/>
              </a:rPr>
              <a:t>Nepal's </a:t>
            </a:r>
            <a:r>
              <a:rPr sz="2800" spc="-10" dirty="0">
                <a:latin typeface="Constantia"/>
                <a:cs typeface="Constantia"/>
              </a:rPr>
              <a:t>opportunity </a:t>
            </a:r>
            <a:r>
              <a:rPr sz="2800" spc="-5" dirty="0">
                <a:latin typeface="Constantia"/>
                <a:cs typeface="Constantia"/>
              </a:rPr>
              <a:t>cost of producing </a:t>
            </a:r>
            <a:r>
              <a:rPr sz="2800" dirty="0">
                <a:latin typeface="Constantia"/>
                <a:cs typeface="Constantia"/>
              </a:rPr>
              <a:t>1 </a:t>
            </a:r>
            <a:r>
              <a:rPr sz="2800" spc="-5" dirty="0">
                <a:latin typeface="Constantia"/>
                <a:cs typeface="Constantia"/>
              </a:rPr>
              <a:t>tone</a:t>
            </a:r>
            <a:r>
              <a:rPr sz="2800" spc="-285" dirty="0">
                <a:latin typeface="Constantia"/>
                <a:cs typeface="Constantia"/>
              </a:rPr>
              <a:t> </a:t>
            </a:r>
            <a:r>
              <a:rPr sz="2800" spc="-865" dirty="0">
                <a:latin typeface="Constantia"/>
                <a:cs typeface="Constantia"/>
              </a:rPr>
              <a:t>of </a:t>
            </a:r>
            <a:r>
              <a:rPr sz="2800" spc="-695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food is 0.5 tones </a:t>
            </a:r>
            <a:r>
              <a:rPr sz="2800" dirty="0">
                <a:latin typeface="Constantia"/>
                <a:cs typeface="Constantia"/>
              </a:rPr>
              <a:t>of</a:t>
            </a:r>
            <a:r>
              <a:rPr sz="2800" spc="-7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fish.</a:t>
            </a:r>
            <a:endParaRPr sz="2800">
              <a:latin typeface="Constantia"/>
              <a:cs typeface="Constantia"/>
            </a:endParaRPr>
          </a:p>
          <a:p>
            <a:pPr marL="297180" marR="483870" indent="-271780">
              <a:lnSpc>
                <a:spcPct val="100000"/>
              </a:lnSpc>
              <a:spcBef>
                <a:spcPts val="700"/>
              </a:spcBef>
            </a:pPr>
            <a:r>
              <a:rPr sz="2800" spc="215" smtClean="0">
                <a:latin typeface="Constantia"/>
                <a:cs typeface="Constantia"/>
              </a:rPr>
              <a:t>Nepal's </a:t>
            </a:r>
            <a:r>
              <a:rPr sz="2800" spc="-10" dirty="0">
                <a:latin typeface="Constantia"/>
                <a:cs typeface="Constantia"/>
              </a:rPr>
              <a:t>opportunity </a:t>
            </a:r>
            <a:r>
              <a:rPr sz="2800" spc="-5" dirty="0">
                <a:latin typeface="Constantia"/>
                <a:cs typeface="Constantia"/>
              </a:rPr>
              <a:t>cost of producing </a:t>
            </a:r>
            <a:r>
              <a:rPr sz="2800" dirty="0">
                <a:latin typeface="Constantia"/>
                <a:cs typeface="Constantia"/>
              </a:rPr>
              <a:t>1 </a:t>
            </a:r>
            <a:r>
              <a:rPr sz="2800" spc="-5" dirty="0">
                <a:latin typeface="Constantia"/>
                <a:cs typeface="Constantia"/>
              </a:rPr>
              <a:t>tone</a:t>
            </a:r>
            <a:r>
              <a:rPr sz="2800" spc="-285" dirty="0">
                <a:latin typeface="Constantia"/>
                <a:cs typeface="Constantia"/>
              </a:rPr>
              <a:t> </a:t>
            </a:r>
            <a:r>
              <a:rPr sz="2800" spc="-865" dirty="0">
                <a:latin typeface="Constantia"/>
                <a:cs typeface="Constantia"/>
              </a:rPr>
              <a:t>of </a:t>
            </a:r>
            <a:r>
              <a:rPr sz="2800" spc="-695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fish </a:t>
            </a:r>
            <a:r>
              <a:rPr sz="2800" dirty="0">
                <a:latin typeface="Constantia"/>
                <a:cs typeface="Constantia"/>
              </a:rPr>
              <a:t>is 2 </a:t>
            </a:r>
            <a:r>
              <a:rPr sz="2800" spc="-5" dirty="0">
                <a:latin typeface="Constantia"/>
                <a:cs typeface="Constantia"/>
              </a:rPr>
              <a:t>tones of</a:t>
            </a:r>
            <a:r>
              <a:rPr sz="2800" spc="-70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food.</a:t>
            </a:r>
            <a:endParaRPr sz="2800">
              <a:latin typeface="Constantia"/>
              <a:cs typeface="Constantia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27</a:t>
            </a:fld>
            <a:endParaRPr lang="en-IN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03200"/>
            <a:ext cx="9144000" cy="647700"/>
            <a:chOff x="0" y="203200"/>
            <a:chExt cx="9144000" cy="647700"/>
          </a:xfrm>
        </p:grpSpPr>
        <p:sp>
          <p:nvSpPr>
            <p:cNvPr id="3" name="object 3"/>
            <p:cNvSpPr/>
            <p:nvPr/>
          </p:nvSpPr>
          <p:spPr>
            <a:xfrm>
              <a:off x="6589485" y="548640"/>
              <a:ext cx="1138555" cy="13970"/>
            </a:xfrm>
            <a:custGeom>
              <a:avLst/>
              <a:gdLst/>
              <a:ahLst/>
              <a:cxnLst/>
              <a:rect l="l" t="t" r="r" b="b"/>
              <a:pathLst>
                <a:path w="1138554" h="13970">
                  <a:moveTo>
                    <a:pt x="1138371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055914" y="13970"/>
                  </a:lnTo>
                  <a:lnTo>
                    <a:pt x="1138371" y="0"/>
                  </a:lnTo>
                  <a:close/>
                </a:path>
              </a:pathLst>
            </a:custGeom>
            <a:solidFill>
              <a:srgbClr val="00AAB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80530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247650"/>
              <a:ext cx="9144000" cy="5613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510540" y="1604009"/>
            <a:ext cx="8022590" cy="1214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1150" marR="30480" indent="-273050">
              <a:lnSpc>
                <a:spcPct val="100000"/>
              </a:lnSpc>
              <a:spcBef>
                <a:spcPts val="100"/>
              </a:spcBef>
            </a:pPr>
            <a:r>
              <a:rPr sz="2600" spc="145" smtClean="0">
                <a:solidFill>
                  <a:srgbClr val="000000"/>
                </a:solidFill>
                <a:latin typeface="Constantia"/>
                <a:cs typeface="Constantia"/>
              </a:rPr>
              <a:t>Therefore</a:t>
            </a:r>
            <a:r>
              <a:rPr sz="2600" spc="145" dirty="0">
                <a:solidFill>
                  <a:srgbClr val="000000"/>
                </a:solidFill>
                <a:latin typeface="Constantia"/>
                <a:cs typeface="Constantia"/>
              </a:rPr>
              <a:t>, </a:t>
            </a:r>
            <a:r>
              <a:rPr sz="2600" spc="-5" dirty="0">
                <a:solidFill>
                  <a:srgbClr val="000000"/>
                </a:solidFill>
                <a:latin typeface="Constantia"/>
                <a:cs typeface="Constantia"/>
              </a:rPr>
              <a:t>Nepal </a:t>
            </a:r>
            <a:r>
              <a:rPr sz="2600" dirty="0">
                <a:solidFill>
                  <a:srgbClr val="000000"/>
                </a:solidFill>
                <a:latin typeface="Constantia"/>
                <a:cs typeface="Constantia"/>
              </a:rPr>
              <a:t>has </a:t>
            </a:r>
            <a:r>
              <a:rPr sz="2600" spc="-5" dirty="0">
                <a:solidFill>
                  <a:srgbClr val="000000"/>
                </a:solidFill>
                <a:latin typeface="Constantia"/>
                <a:cs typeface="Constantia"/>
              </a:rPr>
              <a:t>the comparative advantage in  food production, </a:t>
            </a:r>
            <a:r>
              <a:rPr sz="2600" dirty="0">
                <a:solidFill>
                  <a:srgbClr val="000000"/>
                </a:solidFill>
                <a:latin typeface="Constantia"/>
                <a:cs typeface="Constantia"/>
              </a:rPr>
              <a:t>but </a:t>
            </a:r>
            <a:r>
              <a:rPr sz="2600" spc="-5" dirty="0">
                <a:solidFill>
                  <a:srgbClr val="000000"/>
                </a:solidFill>
                <a:latin typeface="Constantia"/>
                <a:cs typeface="Constantia"/>
              </a:rPr>
              <a:t>Bangladesh </a:t>
            </a:r>
            <a:r>
              <a:rPr sz="2600" dirty="0">
                <a:solidFill>
                  <a:srgbClr val="000000"/>
                </a:solidFill>
                <a:latin typeface="Constantia"/>
                <a:cs typeface="Constantia"/>
              </a:rPr>
              <a:t>has the </a:t>
            </a:r>
            <a:r>
              <a:rPr sz="2600" spc="-5" dirty="0">
                <a:solidFill>
                  <a:srgbClr val="000000"/>
                </a:solidFill>
                <a:latin typeface="Constantia"/>
                <a:cs typeface="Constantia"/>
              </a:rPr>
              <a:t>comparative  advantage in fish</a:t>
            </a:r>
            <a:r>
              <a:rPr sz="2600" spc="-15" dirty="0">
                <a:solidFill>
                  <a:srgbClr val="000000"/>
                </a:solidFill>
                <a:latin typeface="Constantia"/>
                <a:cs typeface="Constantia"/>
              </a:rPr>
              <a:t> </a:t>
            </a:r>
            <a:r>
              <a:rPr sz="2600" spc="-5" dirty="0">
                <a:solidFill>
                  <a:srgbClr val="000000"/>
                </a:solidFill>
                <a:latin typeface="Constantia"/>
                <a:cs typeface="Constantia"/>
              </a:rPr>
              <a:t>production.</a:t>
            </a:r>
            <a:endParaRPr sz="2600">
              <a:latin typeface="Constantia"/>
              <a:cs typeface="Constantia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28</a:t>
            </a:fld>
            <a:endParaRPr lang="en-IN"/>
          </a:p>
        </p:txBody>
      </p:sp>
      <p:sp>
        <p:nvSpPr>
          <p:cNvPr id="10" name="object 10"/>
          <p:cNvSpPr txBox="1"/>
          <p:nvPr/>
        </p:nvSpPr>
        <p:spPr>
          <a:xfrm>
            <a:off x="510540" y="3352800"/>
            <a:ext cx="7889240" cy="8178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1150" marR="30480" indent="-273050">
              <a:lnSpc>
                <a:spcPct val="100000"/>
              </a:lnSpc>
              <a:spcBef>
                <a:spcPts val="100"/>
              </a:spcBef>
            </a:pPr>
            <a:r>
              <a:rPr sz="2600" spc="330" smtClean="0">
                <a:latin typeface="Constantia"/>
                <a:cs typeface="Constantia"/>
              </a:rPr>
              <a:t>Both </a:t>
            </a:r>
            <a:r>
              <a:rPr sz="2600" spc="-5" dirty="0">
                <a:latin typeface="Constantia"/>
                <a:cs typeface="Constantia"/>
              </a:rPr>
              <a:t>countries are </a:t>
            </a:r>
            <a:r>
              <a:rPr sz="2600" dirty="0">
                <a:latin typeface="Constantia"/>
                <a:cs typeface="Constantia"/>
              </a:rPr>
              <a:t>better </a:t>
            </a:r>
            <a:r>
              <a:rPr sz="2600" spc="-5" dirty="0">
                <a:latin typeface="Constantia"/>
                <a:cs typeface="Constantia"/>
              </a:rPr>
              <a:t>trade-off </a:t>
            </a:r>
            <a:r>
              <a:rPr sz="2600" dirty="0">
                <a:latin typeface="Constantia"/>
                <a:cs typeface="Constantia"/>
              </a:rPr>
              <a:t>if </a:t>
            </a:r>
            <a:r>
              <a:rPr sz="2600" spc="-5" dirty="0">
                <a:latin typeface="Constantia"/>
                <a:cs typeface="Constantia"/>
              </a:rPr>
              <a:t>Nepal</a:t>
            </a:r>
            <a:r>
              <a:rPr sz="2600" spc="-340" dirty="0">
                <a:latin typeface="Constantia"/>
                <a:cs typeface="Constantia"/>
              </a:rPr>
              <a:t> </a:t>
            </a:r>
            <a:r>
              <a:rPr sz="2600" spc="-204" dirty="0">
                <a:latin typeface="Constantia"/>
                <a:cs typeface="Constantia"/>
              </a:rPr>
              <a:t>produces  </a:t>
            </a:r>
            <a:r>
              <a:rPr sz="2600" spc="-5" dirty="0">
                <a:latin typeface="Constantia"/>
                <a:cs typeface="Constantia"/>
              </a:rPr>
              <a:t>food to trade for Bangladesh's</a:t>
            </a:r>
            <a:r>
              <a:rPr sz="2600" spc="-2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fish.</a:t>
            </a:r>
            <a:endParaRPr sz="2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03200"/>
            <a:ext cx="9144000" cy="647700"/>
            <a:chOff x="0" y="203200"/>
            <a:chExt cx="9144000" cy="647700"/>
          </a:xfrm>
        </p:grpSpPr>
        <p:sp>
          <p:nvSpPr>
            <p:cNvPr id="3" name="object 3"/>
            <p:cNvSpPr/>
            <p:nvPr/>
          </p:nvSpPr>
          <p:spPr>
            <a:xfrm>
              <a:off x="6589485" y="548640"/>
              <a:ext cx="1138555" cy="13970"/>
            </a:xfrm>
            <a:custGeom>
              <a:avLst/>
              <a:gdLst/>
              <a:ahLst/>
              <a:cxnLst/>
              <a:rect l="l" t="t" r="r" b="b"/>
              <a:pathLst>
                <a:path w="1138554" h="13970">
                  <a:moveTo>
                    <a:pt x="1138371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055914" y="13970"/>
                  </a:lnTo>
                  <a:lnTo>
                    <a:pt x="1138371" y="0"/>
                  </a:lnTo>
                  <a:close/>
                </a:path>
              </a:pathLst>
            </a:custGeom>
            <a:solidFill>
              <a:srgbClr val="00AAB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80530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247650"/>
              <a:ext cx="9144000" cy="5613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44500" y="1149350"/>
            <a:ext cx="8155940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200" spc="-5" dirty="0">
                <a:latin typeface="Lucida Calligraphy" pitchFamily="66" charset="0"/>
              </a:rPr>
              <a:t>Sources </a:t>
            </a:r>
            <a:r>
              <a:rPr sz="3200" dirty="0">
                <a:latin typeface="Lucida Calligraphy" pitchFamily="66" charset="0"/>
              </a:rPr>
              <a:t>of </a:t>
            </a:r>
            <a:r>
              <a:rPr sz="3200" spc="-5" dirty="0">
                <a:latin typeface="Lucida Calligraphy" pitchFamily="66" charset="0"/>
              </a:rPr>
              <a:t>Comparative</a:t>
            </a:r>
            <a:r>
              <a:rPr sz="3200" spc="-35" dirty="0">
                <a:latin typeface="Lucida Calligraphy" pitchFamily="66" charset="0"/>
              </a:rPr>
              <a:t> </a:t>
            </a:r>
            <a:r>
              <a:rPr sz="3200" spc="-5" dirty="0">
                <a:latin typeface="Lucida Calligraphy" pitchFamily="66" charset="0"/>
              </a:rPr>
              <a:t>Advantage</a:t>
            </a:r>
            <a:endParaRPr sz="3200">
              <a:latin typeface="Lucida Calligraphy" pitchFamily="66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29</a:t>
            </a:fld>
            <a:endParaRPr lang="en-IN"/>
          </a:p>
        </p:txBody>
      </p:sp>
      <p:sp>
        <p:nvSpPr>
          <p:cNvPr id="10" name="object 10"/>
          <p:cNvSpPr txBox="1"/>
          <p:nvPr/>
        </p:nvSpPr>
        <p:spPr>
          <a:xfrm>
            <a:off x="523240" y="1884679"/>
            <a:ext cx="7355840" cy="1858010"/>
          </a:xfrm>
          <a:prstGeom prst="rect">
            <a:avLst/>
          </a:prstGeom>
        </p:spPr>
        <p:txBody>
          <a:bodyPr vert="horz" wrap="square" lIns="0" tIns="9525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750"/>
              </a:spcBef>
            </a:pPr>
            <a:r>
              <a:rPr sz="2600" spc="135" smtClean="0">
                <a:latin typeface="Constantia"/>
                <a:cs typeface="Constantia"/>
              </a:rPr>
              <a:t>Differences </a:t>
            </a:r>
            <a:r>
              <a:rPr sz="2600" spc="-5" dirty="0">
                <a:latin typeface="Constantia"/>
                <a:cs typeface="Constantia"/>
              </a:rPr>
              <a:t>in</a:t>
            </a:r>
            <a:r>
              <a:rPr sz="2600" spc="-16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climate</a:t>
            </a:r>
            <a:endParaRPr sz="2600">
              <a:latin typeface="Constantia"/>
              <a:cs typeface="Constantia"/>
            </a:endParaRPr>
          </a:p>
          <a:p>
            <a:pPr marL="298450" marR="17780" indent="-273050">
              <a:lnSpc>
                <a:spcPct val="100000"/>
              </a:lnSpc>
              <a:spcBef>
                <a:spcPts val="650"/>
              </a:spcBef>
            </a:pPr>
            <a:r>
              <a:rPr sz="2600" spc="135" smtClean="0">
                <a:latin typeface="Constantia"/>
                <a:cs typeface="Constantia"/>
              </a:rPr>
              <a:t>Differences </a:t>
            </a:r>
            <a:r>
              <a:rPr sz="2600" spc="-5" dirty="0">
                <a:latin typeface="Constantia"/>
                <a:cs typeface="Constantia"/>
              </a:rPr>
              <a:t>in available amounts of </a:t>
            </a:r>
            <a:r>
              <a:rPr sz="2600" dirty="0">
                <a:latin typeface="Constantia"/>
                <a:cs typeface="Constantia"/>
              </a:rPr>
              <a:t>the </a:t>
            </a:r>
            <a:r>
              <a:rPr sz="2600" spc="-5" dirty="0">
                <a:latin typeface="Constantia"/>
                <a:cs typeface="Constantia"/>
              </a:rPr>
              <a:t>factors</a:t>
            </a:r>
            <a:r>
              <a:rPr sz="2600" spc="-160" dirty="0">
                <a:latin typeface="Constantia"/>
                <a:cs typeface="Constantia"/>
              </a:rPr>
              <a:t> </a:t>
            </a:r>
            <a:r>
              <a:rPr sz="2600" spc="-800" dirty="0">
                <a:latin typeface="Constantia"/>
                <a:cs typeface="Constantia"/>
              </a:rPr>
              <a:t>of </a:t>
            </a:r>
            <a:r>
              <a:rPr sz="2600" spc="-64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production</a:t>
            </a:r>
            <a:r>
              <a:rPr sz="2600" spc="-1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(resources)</a:t>
            </a:r>
            <a:endParaRPr sz="2600">
              <a:latin typeface="Constantia"/>
              <a:cs typeface="Constantia"/>
            </a:endParaRPr>
          </a:p>
          <a:p>
            <a:pPr marL="25400">
              <a:lnSpc>
                <a:spcPct val="100000"/>
              </a:lnSpc>
              <a:spcBef>
                <a:spcPts val="650"/>
              </a:spcBef>
            </a:pPr>
            <a:r>
              <a:rPr sz="2600" spc="135" smtClean="0">
                <a:latin typeface="Constantia"/>
                <a:cs typeface="Constantia"/>
              </a:rPr>
              <a:t>Differences </a:t>
            </a:r>
            <a:r>
              <a:rPr sz="2600" spc="-5" dirty="0">
                <a:latin typeface="Constantia"/>
                <a:cs typeface="Constantia"/>
              </a:rPr>
              <a:t>in</a:t>
            </a:r>
            <a:r>
              <a:rPr sz="2600" spc="-16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technology</a:t>
            </a:r>
            <a:endParaRPr sz="2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03200"/>
            <a:ext cx="9144000" cy="647700"/>
            <a:chOff x="0" y="203200"/>
            <a:chExt cx="9144000" cy="647700"/>
          </a:xfrm>
        </p:grpSpPr>
        <p:sp>
          <p:nvSpPr>
            <p:cNvPr id="3" name="object 3"/>
            <p:cNvSpPr/>
            <p:nvPr/>
          </p:nvSpPr>
          <p:spPr>
            <a:xfrm>
              <a:off x="6589485" y="548640"/>
              <a:ext cx="1138555" cy="13970"/>
            </a:xfrm>
            <a:custGeom>
              <a:avLst/>
              <a:gdLst/>
              <a:ahLst/>
              <a:cxnLst/>
              <a:rect l="l" t="t" r="r" b="b"/>
              <a:pathLst>
                <a:path w="1138554" h="13970">
                  <a:moveTo>
                    <a:pt x="1138371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055914" y="13970"/>
                  </a:lnTo>
                  <a:lnTo>
                    <a:pt x="1138371" y="0"/>
                  </a:lnTo>
                  <a:close/>
                </a:path>
              </a:pathLst>
            </a:custGeom>
            <a:solidFill>
              <a:srgbClr val="00AAB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80530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247650"/>
              <a:ext cx="9144000" cy="5613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44500" y="673100"/>
            <a:ext cx="6913582" cy="7053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500" spc="-5" dirty="0">
                <a:latin typeface="Lucida Calligraphy" pitchFamily="66" charset="0"/>
              </a:rPr>
              <a:t>International</a:t>
            </a:r>
            <a:r>
              <a:rPr sz="4500" spc="-60" dirty="0">
                <a:latin typeface="Lucida Calligraphy" pitchFamily="66" charset="0"/>
              </a:rPr>
              <a:t> </a:t>
            </a:r>
            <a:r>
              <a:rPr sz="4500" spc="-5" dirty="0">
                <a:latin typeface="Lucida Calligraphy" pitchFamily="66" charset="0"/>
              </a:rPr>
              <a:t>Trade</a:t>
            </a:r>
            <a:endParaRPr sz="4500">
              <a:latin typeface="Lucida Calligraphy" pitchFamily="66" charset="0"/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3</a:t>
            </a:fld>
            <a:endParaRPr lang="en-IN"/>
          </a:p>
        </p:txBody>
      </p:sp>
      <p:sp>
        <p:nvSpPr>
          <p:cNvPr id="10" name="object 10"/>
          <p:cNvSpPr txBox="1"/>
          <p:nvPr/>
        </p:nvSpPr>
        <p:spPr>
          <a:xfrm>
            <a:off x="808990" y="2277109"/>
            <a:ext cx="7766684" cy="26276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Constantia"/>
                <a:cs typeface="Constantia"/>
              </a:rPr>
              <a:t>The process of buying goods and services from</a:t>
            </a:r>
            <a:r>
              <a:rPr sz="2800" spc="-125" dirty="0">
                <a:latin typeface="Constantia"/>
                <a:cs typeface="Constantia"/>
              </a:rPr>
              <a:t> </a:t>
            </a:r>
            <a:r>
              <a:rPr sz="2800" spc="-5" dirty="0">
                <a:latin typeface="Constantia"/>
                <a:cs typeface="Constantia"/>
              </a:rPr>
              <a:t>the</a:t>
            </a:r>
            <a:endParaRPr sz="2800">
              <a:latin typeface="Constantia"/>
              <a:cs typeface="Constantia"/>
            </a:endParaRPr>
          </a:p>
          <a:p>
            <a:pPr marL="12700" marR="459105">
              <a:lnSpc>
                <a:spcPct val="169900"/>
              </a:lnSpc>
            </a:pPr>
            <a:r>
              <a:rPr sz="2800" spc="-5" dirty="0">
                <a:latin typeface="Constantia"/>
                <a:cs typeface="Constantia"/>
              </a:rPr>
              <a:t>rest of the world </a:t>
            </a:r>
            <a:r>
              <a:rPr sz="2800" spc="-10" dirty="0">
                <a:latin typeface="Constantia"/>
                <a:cs typeface="Constantia"/>
              </a:rPr>
              <a:t>(importing) and </a:t>
            </a:r>
            <a:r>
              <a:rPr sz="2800" spc="-5" dirty="0">
                <a:latin typeface="Constantia"/>
                <a:cs typeface="Constantia"/>
              </a:rPr>
              <a:t>that of selling  </a:t>
            </a:r>
            <a:r>
              <a:rPr sz="2800" spc="-10" dirty="0">
                <a:latin typeface="Constantia"/>
                <a:cs typeface="Constantia"/>
              </a:rPr>
              <a:t>goods and </a:t>
            </a:r>
            <a:r>
              <a:rPr sz="2800" spc="-5" dirty="0">
                <a:latin typeface="Constantia"/>
                <a:cs typeface="Constantia"/>
              </a:rPr>
              <a:t>services to the rest of the world  (exporting) is referred to as </a:t>
            </a:r>
            <a:r>
              <a:rPr sz="2800" i="1" spc="-10" dirty="0">
                <a:latin typeface="Constantia"/>
                <a:cs typeface="Constantia"/>
              </a:rPr>
              <a:t>international</a:t>
            </a:r>
            <a:r>
              <a:rPr sz="2800" i="1" spc="-45" dirty="0">
                <a:latin typeface="Constantia"/>
                <a:cs typeface="Constantia"/>
              </a:rPr>
              <a:t> </a:t>
            </a:r>
            <a:r>
              <a:rPr sz="2800" i="1" spc="-5" dirty="0">
                <a:latin typeface="Constantia"/>
                <a:cs typeface="Constantia"/>
              </a:rPr>
              <a:t>trade</a:t>
            </a:r>
            <a:endParaRPr sz="28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741680"/>
            <a:ext cx="505459" cy="137160"/>
            <a:chOff x="0" y="741680"/>
            <a:chExt cx="505459" cy="137160"/>
          </a:xfrm>
        </p:grpSpPr>
        <p:sp>
          <p:nvSpPr>
            <p:cNvPr id="3" name="object 3"/>
            <p:cNvSpPr/>
            <p:nvPr/>
          </p:nvSpPr>
          <p:spPr>
            <a:xfrm>
              <a:off x="0" y="741679"/>
              <a:ext cx="505459" cy="19050"/>
            </a:xfrm>
            <a:custGeom>
              <a:avLst/>
              <a:gdLst/>
              <a:ahLst/>
              <a:cxnLst/>
              <a:rect l="l" t="t" r="r" b="b"/>
              <a:pathLst>
                <a:path w="505459" h="19050">
                  <a:moveTo>
                    <a:pt x="504863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0" y="19050"/>
                  </a:lnTo>
                  <a:lnTo>
                    <a:pt x="466559" y="19050"/>
                  </a:lnTo>
                  <a:lnTo>
                    <a:pt x="486994" y="8890"/>
                  </a:lnTo>
                  <a:lnTo>
                    <a:pt x="504863" y="0"/>
                  </a:lnTo>
                  <a:close/>
                </a:path>
              </a:pathLst>
            </a:custGeom>
            <a:solidFill>
              <a:srgbClr val="0099C3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759460"/>
              <a:ext cx="469265" cy="10160"/>
            </a:xfrm>
            <a:custGeom>
              <a:avLst/>
              <a:gdLst/>
              <a:ahLst/>
              <a:cxnLst/>
              <a:rect l="l" t="t" r="r" b="b"/>
              <a:pathLst>
                <a:path w="469265" h="10159">
                  <a:moveTo>
                    <a:pt x="469124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448697" y="10160"/>
                  </a:lnTo>
                  <a:lnTo>
                    <a:pt x="469124" y="0"/>
                  </a:lnTo>
                  <a:close/>
                </a:path>
              </a:pathLst>
            </a:custGeom>
            <a:solidFill>
              <a:srgbClr val="0097C2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768350"/>
              <a:ext cx="451484" cy="10160"/>
            </a:xfrm>
            <a:custGeom>
              <a:avLst/>
              <a:gdLst/>
              <a:ahLst/>
              <a:cxnLst/>
              <a:rect l="l" t="t" r="r" b="b"/>
              <a:pathLst>
                <a:path w="451484" h="10159">
                  <a:moveTo>
                    <a:pt x="451251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430824" y="10160"/>
                  </a:lnTo>
                  <a:lnTo>
                    <a:pt x="451251" y="0"/>
                  </a:lnTo>
                  <a:close/>
                </a:path>
              </a:pathLst>
            </a:custGeom>
            <a:solidFill>
              <a:srgbClr val="0096C2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778510"/>
              <a:ext cx="431165" cy="8890"/>
            </a:xfrm>
            <a:custGeom>
              <a:avLst/>
              <a:gdLst/>
              <a:ahLst/>
              <a:cxnLst/>
              <a:rect l="l" t="t" r="r" b="b"/>
              <a:pathLst>
                <a:path w="431165" h="8890">
                  <a:moveTo>
                    <a:pt x="430824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412950" y="8889"/>
                  </a:lnTo>
                  <a:lnTo>
                    <a:pt x="430824" y="0"/>
                  </a:lnTo>
                  <a:close/>
                </a:path>
              </a:pathLst>
            </a:custGeom>
            <a:solidFill>
              <a:srgbClr val="0095C1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787400"/>
              <a:ext cx="413384" cy="10160"/>
            </a:xfrm>
            <a:custGeom>
              <a:avLst/>
              <a:gdLst/>
              <a:ahLst/>
              <a:cxnLst/>
              <a:rect l="l" t="t" r="r" b="b"/>
              <a:pathLst>
                <a:path w="413384" h="10159">
                  <a:moveTo>
                    <a:pt x="41295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392523" y="10160"/>
                  </a:lnTo>
                  <a:lnTo>
                    <a:pt x="412950" y="0"/>
                  </a:lnTo>
                  <a:close/>
                </a:path>
              </a:pathLst>
            </a:custGeom>
            <a:solidFill>
              <a:srgbClr val="0094C0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796290"/>
              <a:ext cx="395605" cy="10160"/>
            </a:xfrm>
            <a:custGeom>
              <a:avLst/>
              <a:gdLst/>
              <a:ahLst/>
              <a:cxnLst/>
              <a:rect l="l" t="t" r="r" b="b"/>
              <a:pathLst>
                <a:path w="395605" h="10159">
                  <a:moveTo>
                    <a:pt x="395076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374650" y="10160"/>
                  </a:lnTo>
                  <a:lnTo>
                    <a:pt x="395076" y="0"/>
                  </a:lnTo>
                  <a:close/>
                </a:path>
              </a:pathLst>
            </a:custGeom>
            <a:solidFill>
              <a:srgbClr val="0093C0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805179"/>
              <a:ext cx="375920" cy="10160"/>
            </a:xfrm>
            <a:custGeom>
              <a:avLst/>
              <a:gdLst/>
              <a:ahLst/>
              <a:cxnLst/>
              <a:rect l="l" t="t" r="r" b="b"/>
              <a:pathLst>
                <a:path w="375920" h="10159">
                  <a:moveTo>
                    <a:pt x="37592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10160"/>
                  </a:lnTo>
                  <a:lnTo>
                    <a:pt x="366801" y="10160"/>
                  </a:lnTo>
                  <a:lnTo>
                    <a:pt x="366801" y="1270"/>
                  </a:lnTo>
                  <a:lnTo>
                    <a:pt x="375920" y="1270"/>
                  </a:lnTo>
                  <a:lnTo>
                    <a:pt x="375920" y="0"/>
                  </a:lnTo>
                  <a:close/>
                </a:path>
              </a:pathLst>
            </a:custGeom>
            <a:solidFill>
              <a:srgbClr val="0092BF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814070"/>
              <a:ext cx="361315" cy="10160"/>
            </a:xfrm>
            <a:custGeom>
              <a:avLst/>
              <a:gdLst/>
              <a:ahLst/>
              <a:cxnLst/>
              <a:rect l="l" t="t" r="r" b="b"/>
              <a:pathLst>
                <a:path w="361315" h="10159">
                  <a:moveTo>
                    <a:pt x="361212" y="0"/>
                  </a:moveTo>
                  <a:lnTo>
                    <a:pt x="0" y="0"/>
                  </a:lnTo>
                  <a:lnTo>
                    <a:pt x="0" y="10159"/>
                  </a:lnTo>
                  <a:lnTo>
                    <a:pt x="343296" y="10159"/>
                  </a:lnTo>
                  <a:lnTo>
                    <a:pt x="361212" y="0"/>
                  </a:lnTo>
                  <a:close/>
                </a:path>
              </a:pathLst>
            </a:custGeom>
            <a:solidFill>
              <a:srgbClr val="0091BE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824230"/>
              <a:ext cx="343535" cy="8890"/>
            </a:xfrm>
            <a:custGeom>
              <a:avLst/>
              <a:gdLst/>
              <a:ahLst/>
              <a:cxnLst/>
              <a:rect l="l" t="t" r="r" b="b"/>
              <a:pathLst>
                <a:path w="343535" h="8890">
                  <a:moveTo>
                    <a:pt x="343296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327619" y="8890"/>
                  </a:lnTo>
                  <a:lnTo>
                    <a:pt x="343296" y="0"/>
                  </a:lnTo>
                  <a:close/>
                </a:path>
              </a:pathLst>
            </a:custGeom>
            <a:solidFill>
              <a:srgbClr val="0090BE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833120"/>
              <a:ext cx="327660" cy="10160"/>
            </a:xfrm>
            <a:custGeom>
              <a:avLst/>
              <a:gdLst/>
              <a:ahLst/>
              <a:cxnLst/>
              <a:rect l="l" t="t" r="r" b="b"/>
              <a:pathLst>
                <a:path w="327660" h="10159">
                  <a:moveTo>
                    <a:pt x="327619" y="0"/>
                  </a:moveTo>
                  <a:lnTo>
                    <a:pt x="0" y="0"/>
                  </a:lnTo>
                  <a:lnTo>
                    <a:pt x="0" y="10159"/>
                  </a:lnTo>
                  <a:lnTo>
                    <a:pt x="309702" y="10159"/>
                  </a:lnTo>
                  <a:lnTo>
                    <a:pt x="327619" y="0"/>
                  </a:lnTo>
                  <a:close/>
                </a:path>
              </a:pathLst>
            </a:custGeom>
            <a:solidFill>
              <a:srgbClr val="008FBD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842010"/>
              <a:ext cx="312420" cy="10160"/>
            </a:xfrm>
            <a:custGeom>
              <a:avLst/>
              <a:gdLst/>
              <a:ahLst/>
              <a:cxnLst/>
              <a:rect l="l" t="t" r="r" b="b"/>
              <a:pathLst>
                <a:path w="312420" h="10159">
                  <a:moveTo>
                    <a:pt x="311942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94025" y="10160"/>
                  </a:lnTo>
                  <a:lnTo>
                    <a:pt x="311942" y="0"/>
                  </a:lnTo>
                  <a:close/>
                </a:path>
              </a:pathLst>
            </a:custGeom>
            <a:solidFill>
              <a:srgbClr val="008EB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850900"/>
              <a:ext cx="296545" cy="10160"/>
            </a:xfrm>
            <a:custGeom>
              <a:avLst/>
              <a:gdLst/>
              <a:ahLst/>
              <a:cxnLst/>
              <a:rect l="l" t="t" r="r" b="b"/>
              <a:pathLst>
                <a:path w="296545" h="10159">
                  <a:moveTo>
                    <a:pt x="296265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78348" y="10160"/>
                  </a:lnTo>
                  <a:lnTo>
                    <a:pt x="296265" y="0"/>
                  </a:lnTo>
                  <a:close/>
                </a:path>
              </a:pathLst>
            </a:custGeom>
            <a:solidFill>
              <a:srgbClr val="008DB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859790"/>
              <a:ext cx="280670" cy="10160"/>
            </a:xfrm>
            <a:custGeom>
              <a:avLst/>
              <a:gdLst/>
              <a:ahLst/>
              <a:cxnLst/>
              <a:rect l="l" t="t" r="r" b="b"/>
              <a:pathLst>
                <a:path w="280670" h="10159">
                  <a:moveTo>
                    <a:pt x="280588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62671" y="10160"/>
                  </a:lnTo>
                  <a:lnTo>
                    <a:pt x="280588" y="0"/>
                  </a:lnTo>
                  <a:close/>
                </a:path>
              </a:pathLst>
            </a:custGeom>
            <a:solidFill>
              <a:srgbClr val="008CBB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869950"/>
              <a:ext cx="262890" cy="8890"/>
            </a:xfrm>
            <a:custGeom>
              <a:avLst/>
              <a:gdLst/>
              <a:ahLst/>
              <a:cxnLst/>
              <a:rect l="l" t="t" r="r" b="b"/>
              <a:pathLst>
                <a:path w="262890" h="8890">
                  <a:moveTo>
                    <a:pt x="262671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46994" y="8889"/>
                  </a:lnTo>
                  <a:lnTo>
                    <a:pt x="262671" y="0"/>
                  </a:lnTo>
                  <a:close/>
                </a:path>
              </a:pathLst>
            </a:custGeom>
            <a:solidFill>
              <a:srgbClr val="008BBB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0" y="203200"/>
            <a:ext cx="9144000" cy="647700"/>
            <a:chOff x="0" y="203200"/>
            <a:chExt cx="9144000" cy="647700"/>
          </a:xfrm>
        </p:grpSpPr>
        <p:sp>
          <p:nvSpPr>
            <p:cNvPr id="18" name="object 18"/>
            <p:cNvSpPr/>
            <p:nvPr/>
          </p:nvSpPr>
          <p:spPr>
            <a:xfrm>
              <a:off x="6589485" y="548640"/>
              <a:ext cx="1138555" cy="13970"/>
            </a:xfrm>
            <a:custGeom>
              <a:avLst/>
              <a:gdLst/>
              <a:ahLst/>
              <a:cxnLst/>
              <a:rect l="l" t="t" r="r" b="b"/>
              <a:pathLst>
                <a:path w="1138554" h="13970">
                  <a:moveTo>
                    <a:pt x="1138371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055914" y="13970"/>
                  </a:lnTo>
                  <a:lnTo>
                    <a:pt x="1138371" y="0"/>
                  </a:lnTo>
                  <a:close/>
                </a:path>
              </a:pathLst>
            </a:custGeom>
            <a:solidFill>
              <a:srgbClr val="00AAB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780530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0" y="247650"/>
              <a:ext cx="9144000" cy="5613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812800" y="1200150"/>
            <a:ext cx="7109459" cy="36599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0" tIns="12700" rIns="0" bIns="0" rtlCol="0">
            <a:spAutoFit/>
          </a:bodyPr>
          <a:lstStyle/>
          <a:p>
            <a:pPr marL="63500" marR="158115">
              <a:lnSpc>
                <a:spcPct val="100000"/>
              </a:lnSpc>
              <a:spcBef>
                <a:spcPts val="100"/>
              </a:spcBef>
            </a:pPr>
            <a:r>
              <a:rPr sz="1800" b="1" spc="10" smtClean="0">
                <a:solidFill>
                  <a:srgbClr val="0070C0"/>
                </a:solidFill>
                <a:latin typeface="Lucida Calligraphy" pitchFamily="66" charset="0"/>
                <a:cs typeface="Garamond"/>
              </a:rPr>
              <a:t>Absolute </a:t>
            </a:r>
            <a:r>
              <a:rPr sz="1800" b="1" spc="-5" dirty="0">
                <a:solidFill>
                  <a:srgbClr val="0070C0"/>
                </a:solidFill>
                <a:latin typeface="Lucida Calligraphy" pitchFamily="66" charset="0"/>
                <a:cs typeface="Garamond"/>
              </a:rPr>
              <a:t>advantage</a:t>
            </a:r>
            <a:r>
              <a:rPr sz="1800" b="1" spc="-5" dirty="0">
                <a:latin typeface="Garamond"/>
                <a:cs typeface="Garamond"/>
              </a:rPr>
              <a:t>: </a:t>
            </a:r>
            <a:r>
              <a:rPr sz="1800" spc="-10" dirty="0">
                <a:latin typeface="Garamond"/>
                <a:cs typeface="Garamond"/>
              </a:rPr>
              <a:t>refers </a:t>
            </a:r>
            <a:r>
              <a:rPr sz="1800" dirty="0">
                <a:latin typeface="Garamond"/>
                <a:cs typeface="Garamond"/>
              </a:rPr>
              <a:t>to a </a:t>
            </a:r>
            <a:r>
              <a:rPr sz="1800" spc="-5" dirty="0">
                <a:latin typeface="Garamond"/>
                <a:cs typeface="Garamond"/>
              </a:rPr>
              <a:t>country’s ability to produce </a:t>
            </a:r>
            <a:r>
              <a:rPr sz="1800" dirty="0">
                <a:latin typeface="Garamond"/>
                <a:cs typeface="Garamond"/>
              </a:rPr>
              <a:t>a </a:t>
            </a:r>
            <a:r>
              <a:rPr sz="1800" spc="-5" dirty="0">
                <a:latin typeface="Garamond"/>
                <a:cs typeface="Garamond"/>
              </a:rPr>
              <a:t>certain good  more efficiently </a:t>
            </a:r>
            <a:r>
              <a:rPr sz="1800" dirty="0">
                <a:latin typeface="Garamond"/>
                <a:cs typeface="Garamond"/>
              </a:rPr>
              <a:t>than </a:t>
            </a:r>
            <a:r>
              <a:rPr sz="1800" spc="-5" dirty="0">
                <a:latin typeface="Garamond"/>
                <a:cs typeface="Garamond"/>
              </a:rPr>
              <a:t>another</a:t>
            </a:r>
            <a:r>
              <a:rPr sz="1800" spc="5" dirty="0">
                <a:latin typeface="Garamond"/>
                <a:cs typeface="Garamond"/>
              </a:rPr>
              <a:t> </a:t>
            </a:r>
            <a:r>
              <a:rPr sz="1800" spc="-5" dirty="0">
                <a:latin typeface="Garamond"/>
                <a:cs typeface="Garamond"/>
              </a:rPr>
              <a:t>country.</a:t>
            </a:r>
            <a:endParaRPr sz="18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00">
              <a:latin typeface="Garamond"/>
              <a:cs typeface="Garamond"/>
            </a:endParaRPr>
          </a:p>
          <a:p>
            <a:pPr marL="63500" marR="564515">
              <a:lnSpc>
                <a:spcPct val="100000"/>
              </a:lnSpc>
            </a:pPr>
            <a:r>
              <a:rPr sz="1800" b="1" spc="-5" smtClean="0">
                <a:solidFill>
                  <a:srgbClr val="0070C0"/>
                </a:solidFill>
                <a:latin typeface="Lucida Calligraphy" pitchFamily="66" charset="0"/>
                <a:cs typeface="Garamond"/>
              </a:rPr>
              <a:t>Specialization</a:t>
            </a:r>
            <a:r>
              <a:rPr sz="1800" b="1" spc="-5" dirty="0">
                <a:latin typeface="Garamond"/>
                <a:cs typeface="Garamond"/>
              </a:rPr>
              <a:t>: </a:t>
            </a:r>
            <a:r>
              <a:rPr sz="1800" spc="-5" dirty="0">
                <a:latin typeface="Garamond"/>
                <a:cs typeface="Garamond"/>
              </a:rPr>
              <a:t>refers </a:t>
            </a:r>
            <a:r>
              <a:rPr sz="1800" dirty="0">
                <a:latin typeface="Garamond"/>
                <a:cs typeface="Garamond"/>
              </a:rPr>
              <a:t>to a </a:t>
            </a:r>
            <a:r>
              <a:rPr sz="1800" spc="-5" dirty="0">
                <a:latin typeface="Garamond"/>
                <a:cs typeface="Garamond"/>
              </a:rPr>
              <a:t>country’s decision </a:t>
            </a:r>
            <a:r>
              <a:rPr sz="1800" dirty="0">
                <a:latin typeface="Garamond"/>
                <a:cs typeface="Garamond"/>
              </a:rPr>
              <a:t>to </a:t>
            </a:r>
            <a:r>
              <a:rPr sz="1800" spc="-5" dirty="0">
                <a:latin typeface="Garamond"/>
                <a:cs typeface="Garamond"/>
              </a:rPr>
              <a:t>specialize </a:t>
            </a:r>
            <a:r>
              <a:rPr sz="1800" spc="-10" dirty="0">
                <a:latin typeface="Garamond"/>
                <a:cs typeface="Garamond"/>
              </a:rPr>
              <a:t>in </a:t>
            </a:r>
            <a:r>
              <a:rPr sz="1800" dirty="0">
                <a:latin typeface="Garamond"/>
                <a:cs typeface="Garamond"/>
              </a:rPr>
              <a:t>the  </a:t>
            </a:r>
            <a:r>
              <a:rPr sz="1800" spc="-5" dirty="0">
                <a:latin typeface="Garamond"/>
                <a:cs typeface="Garamond"/>
              </a:rPr>
              <a:t>production of </a:t>
            </a:r>
            <a:r>
              <a:rPr sz="1800" dirty="0">
                <a:latin typeface="Garamond"/>
                <a:cs typeface="Garamond"/>
              </a:rPr>
              <a:t>a </a:t>
            </a:r>
            <a:r>
              <a:rPr sz="1800" spc="-5" dirty="0">
                <a:latin typeface="Garamond"/>
                <a:cs typeface="Garamond"/>
              </a:rPr>
              <a:t>certain good </a:t>
            </a:r>
            <a:r>
              <a:rPr sz="1800" spc="5" dirty="0">
                <a:latin typeface="Garamond"/>
                <a:cs typeface="Garamond"/>
              </a:rPr>
              <a:t>or </a:t>
            </a:r>
            <a:r>
              <a:rPr sz="1800" spc="-5" dirty="0">
                <a:latin typeface="Garamond"/>
                <a:cs typeface="Garamond"/>
              </a:rPr>
              <a:t>list </a:t>
            </a:r>
            <a:r>
              <a:rPr sz="1800" spc="5" dirty="0">
                <a:latin typeface="Garamond"/>
                <a:cs typeface="Garamond"/>
              </a:rPr>
              <a:t>of </a:t>
            </a:r>
            <a:r>
              <a:rPr sz="1800" spc="-5" dirty="0">
                <a:latin typeface="Garamond"/>
                <a:cs typeface="Garamond"/>
              </a:rPr>
              <a:t>goods because of the advantages </a:t>
            </a:r>
            <a:r>
              <a:rPr sz="1800" spc="-10" dirty="0">
                <a:latin typeface="Garamond"/>
                <a:cs typeface="Garamond"/>
              </a:rPr>
              <a:t>it  </a:t>
            </a:r>
            <a:r>
              <a:rPr sz="1800" spc="-5" dirty="0">
                <a:latin typeface="Garamond"/>
                <a:cs typeface="Garamond"/>
              </a:rPr>
              <a:t>possesses in their</a:t>
            </a:r>
            <a:r>
              <a:rPr sz="1800" spc="25" dirty="0">
                <a:latin typeface="Garamond"/>
                <a:cs typeface="Garamond"/>
              </a:rPr>
              <a:t> </a:t>
            </a:r>
            <a:r>
              <a:rPr sz="1800" spc="-5" dirty="0">
                <a:latin typeface="Garamond"/>
                <a:cs typeface="Garamond"/>
              </a:rPr>
              <a:t>production.</a:t>
            </a:r>
            <a:endParaRPr sz="18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00">
              <a:latin typeface="Garamond"/>
              <a:cs typeface="Garamond"/>
            </a:endParaRPr>
          </a:p>
          <a:p>
            <a:pPr marL="63500" marR="579755" algn="just">
              <a:lnSpc>
                <a:spcPct val="100000"/>
              </a:lnSpc>
            </a:pPr>
            <a:r>
              <a:rPr sz="1800" b="1" spc="10" smtClean="0">
                <a:solidFill>
                  <a:srgbClr val="0070C0"/>
                </a:solidFill>
                <a:latin typeface="Garamond"/>
                <a:cs typeface="Garamond"/>
              </a:rPr>
              <a:t>Opportunity </a:t>
            </a:r>
            <a:r>
              <a:rPr sz="1800" b="1" spc="-5" dirty="0">
                <a:solidFill>
                  <a:srgbClr val="0070C0"/>
                </a:solidFill>
                <a:latin typeface="Garamond"/>
                <a:cs typeface="Garamond"/>
              </a:rPr>
              <a:t>cost</a:t>
            </a:r>
            <a:r>
              <a:rPr sz="1800" b="1" spc="-5" dirty="0">
                <a:latin typeface="Garamond"/>
                <a:cs typeface="Garamond"/>
              </a:rPr>
              <a:t>: </a:t>
            </a:r>
            <a:r>
              <a:rPr sz="1800" spc="-5" dirty="0">
                <a:latin typeface="Garamond"/>
                <a:cs typeface="Garamond"/>
              </a:rPr>
              <a:t>refers </a:t>
            </a:r>
            <a:r>
              <a:rPr sz="1800" dirty="0">
                <a:latin typeface="Garamond"/>
                <a:cs typeface="Garamond"/>
              </a:rPr>
              <a:t>to </a:t>
            </a:r>
            <a:r>
              <a:rPr sz="1800" spc="-5" dirty="0">
                <a:latin typeface="Garamond"/>
                <a:cs typeface="Garamond"/>
              </a:rPr>
              <a:t>what </a:t>
            </a:r>
            <a:r>
              <a:rPr sz="1800" dirty="0">
                <a:latin typeface="Garamond"/>
                <a:cs typeface="Garamond"/>
              </a:rPr>
              <a:t>you </a:t>
            </a:r>
            <a:r>
              <a:rPr sz="1800" spc="-10" dirty="0">
                <a:latin typeface="Garamond"/>
                <a:cs typeface="Garamond"/>
              </a:rPr>
              <a:t>sacrifice </a:t>
            </a:r>
            <a:r>
              <a:rPr sz="1800" spc="-5" dirty="0">
                <a:latin typeface="Garamond"/>
                <a:cs typeface="Garamond"/>
              </a:rPr>
              <a:t>in making an economic  choice. In this instance, </a:t>
            </a:r>
            <a:r>
              <a:rPr sz="1800" spc="-10" dirty="0">
                <a:latin typeface="Garamond"/>
                <a:cs typeface="Garamond"/>
              </a:rPr>
              <a:t>it refers </a:t>
            </a:r>
            <a:r>
              <a:rPr sz="1800" spc="-5" dirty="0">
                <a:latin typeface="Garamond"/>
                <a:cs typeface="Garamond"/>
              </a:rPr>
              <a:t>to </a:t>
            </a:r>
            <a:r>
              <a:rPr sz="1800" dirty="0">
                <a:latin typeface="Garamond"/>
                <a:cs typeface="Garamond"/>
              </a:rPr>
              <a:t>the </a:t>
            </a:r>
            <a:r>
              <a:rPr sz="1800" spc="-10" dirty="0">
                <a:latin typeface="Garamond"/>
                <a:cs typeface="Garamond"/>
              </a:rPr>
              <a:t>value </a:t>
            </a:r>
            <a:r>
              <a:rPr sz="1800" spc="5" dirty="0">
                <a:latin typeface="Garamond"/>
                <a:cs typeface="Garamond"/>
              </a:rPr>
              <a:t>of </a:t>
            </a:r>
            <a:r>
              <a:rPr sz="1800" spc="-5" dirty="0">
                <a:latin typeface="Garamond"/>
                <a:cs typeface="Garamond"/>
              </a:rPr>
              <a:t>the goods </a:t>
            </a:r>
            <a:r>
              <a:rPr sz="1800" dirty="0">
                <a:latin typeface="Garamond"/>
                <a:cs typeface="Garamond"/>
              </a:rPr>
              <a:t>you </a:t>
            </a:r>
            <a:r>
              <a:rPr sz="1800" spc="-5" dirty="0">
                <a:latin typeface="Garamond"/>
                <a:cs typeface="Garamond"/>
              </a:rPr>
              <a:t>sacrifice in  deciding </a:t>
            </a:r>
            <a:r>
              <a:rPr sz="1800" dirty="0">
                <a:latin typeface="Garamond"/>
                <a:cs typeface="Garamond"/>
              </a:rPr>
              <a:t>to </a:t>
            </a:r>
            <a:r>
              <a:rPr sz="1800" spc="-5" dirty="0">
                <a:latin typeface="Garamond"/>
                <a:cs typeface="Garamond"/>
              </a:rPr>
              <a:t>produce </a:t>
            </a:r>
            <a:r>
              <a:rPr sz="1800" dirty="0">
                <a:latin typeface="Garamond"/>
                <a:cs typeface="Garamond"/>
              </a:rPr>
              <a:t>one </a:t>
            </a:r>
            <a:r>
              <a:rPr sz="1800" spc="-5" dirty="0">
                <a:latin typeface="Garamond"/>
                <a:cs typeface="Garamond"/>
              </a:rPr>
              <a:t>good instead of</a:t>
            </a:r>
            <a:r>
              <a:rPr sz="1800" spc="25" dirty="0">
                <a:latin typeface="Garamond"/>
                <a:cs typeface="Garamond"/>
              </a:rPr>
              <a:t> </a:t>
            </a:r>
            <a:r>
              <a:rPr sz="1800" spc="-5" dirty="0">
                <a:latin typeface="Garamond"/>
                <a:cs typeface="Garamond"/>
              </a:rPr>
              <a:t>another.</a:t>
            </a:r>
            <a:endParaRPr sz="18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900">
              <a:latin typeface="Garamond"/>
              <a:cs typeface="Garamond"/>
            </a:endParaRPr>
          </a:p>
          <a:p>
            <a:pPr marL="63500" marR="43180">
              <a:lnSpc>
                <a:spcPct val="100000"/>
              </a:lnSpc>
            </a:pPr>
            <a:r>
              <a:rPr sz="1800" b="1" spc="10" smtClean="0">
                <a:solidFill>
                  <a:srgbClr val="0070C0"/>
                </a:solidFill>
                <a:latin typeface="Garamond"/>
                <a:cs typeface="Garamond"/>
              </a:rPr>
              <a:t>Comparative </a:t>
            </a:r>
            <a:r>
              <a:rPr sz="1800" b="1" spc="-5" dirty="0">
                <a:solidFill>
                  <a:srgbClr val="0070C0"/>
                </a:solidFill>
                <a:latin typeface="Garamond"/>
                <a:cs typeface="Garamond"/>
              </a:rPr>
              <a:t>advantage</a:t>
            </a:r>
            <a:r>
              <a:rPr sz="1800" b="1" spc="-5" dirty="0">
                <a:latin typeface="Garamond"/>
                <a:cs typeface="Garamond"/>
              </a:rPr>
              <a:t>: </a:t>
            </a:r>
            <a:r>
              <a:rPr sz="1800" spc="-10" dirty="0">
                <a:latin typeface="Garamond"/>
                <a:cs typeface="Garamond"/>
              </a:rPr>
              <a:t>refers </a:t>
            </a:r>
            <a:r>
              <a:rPr sz="1800" dirty="0">
                <a:latin typeface="Garamond"/>
                <a:cs typeface="Garamond"/>
              </a:rPr>
              <a:t>to a </a:t>
            </a:r>
            <a:r>
              <a:rPr sz="1800" spc="-5" dirty="0">
                <a:latin typeface="Garamond"/>
                <a:cs typeface="Garamond"/>
              </a:rPr>
              <a:t>country’s ability </a:t>
            </a:r>
            <a:r>
              <a:rPr sz="1800" dirty="0">
                <a:latin typeface="Garamond"/>
                <a:cs typeface="Garamond"/>
              </a:rPr>
              <a:t>to </a:t>
            </a:r>
            <a:r>
              <a:rPr sz="1800" spc="-5" dirty="0">
                <a:latin typeface="Garamond"/>
                <a:cs typeface="Garamond"/>
              </a:rPr>
              <a:t>produce </a:t>
            </a:r>
            <a:r>
              <a:rPr sz="1800" dirty="0">
                <a:latin typeface="Garamond"/>
                <a:cs typeface="Garamond"/>
              </a:rPr>
              <a:t>a </a:t>
            </a:r>
            <a:r>
              <a:rPr sz="1800" spc="-10" dirty="0">
                <a:latin typeface="Garamond"/>
                <a:cs typeface="Garamond"/>
              </a:rPr>
              <a:t>particular  </a:t>
            </a:r>
            <a:r>
              <a:rPr sz="1800" spc="-5" dirty="0">
                <a:latin typeface="Garamond"/>
                <a:cs typeface="Garamond"/>
              </a:rPr>
              <a:t>good with </a:t>
            </a:r>
            <a:r>
              <a:rPr sz="1800" dirty="0">
                <a:latin typeface="Garamond"/>
                <a:cs typeface="Garamond"/>
              </a:rPr>
              <a:t>a </a:t>
            </a:r>
            <a:r>
              <a:rPr sz="1800" spc="-5" dirty="0">
                <a:latin typeface="Garamond"/>
                <a:cs typeface="Garamond"/>
              </a:rPr>
              <a:t>lower opportunity </a:t>
            </a:r>
            <a:r>
              <a:rPr sz="1800" dirty="0">
                <a:latin typeface="Garamond"/>
                <a:cs typeface="Garamond"/>
              </a:rPr>
              <a:t>cost than </a:t>
            </a:r>
            <a:r>
              <a:rPr sz="1800" spc="-5" dirty="0">
                <a:latin typeface="Garamond"/>
                <a:cs typeface="Garamond"/>
              </a:rPr>
              <a:t>another</a:t>
            </a:r>
            <a:r>
              <a:rPr sz="1800" spc="35" dirty="0">
                <a:latin typeface="Garamond"/>
                <a:cs typeface="Garamond"/>
              </a:rPr>
              <a:t> </a:t>
            </a:r>
            <a:r>
              <a:rPr sz="1800" spc="-5" dirty="0">
                <a:latin typeface="Garamond"/>
                <a:cs typeface="Garamond"/>
              </a:rPr>
              <a:t>country.</a:t>
            </a:r>
            <a:endParaRPr sz="1800">
              <a:latin typeface="Garamond"/>
              <a:cs typeface="Garamond"/>
            </a:endParaRPr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30</a:t>
            </a:fld>
            <a:endParaRPr lang="en-IN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31</a:t>
            </a:fld>
            <a:endParaRPr lang="en-IN"/>
          </a:p>
        </p:txBody>
      </p:sp>
      <p:sp>
        <p:nvSpPr>
          <p:cNvPr id="5" name="Rectangle 4"/>
          <p:cNvSpPr/>
          <p:nvPr/>
        </p:nvSpPr>
        <p:spPr>
          <a:xfrm>
            <a:off x="1928795" y="2786058"/>
            <a:ext cx="5286411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IN" sz="5400" i="1" u="heavy" spc="-5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Lucida Calligraphy" pitchFamily="66" charset="0"/>
                <a:cs typeface="Garamond"/>
              </a:rPr>
              <a:t>Thank</a:t>
            </a:r>
            <a:r>
              <a:rPr lang="en-IN" sz="5400" i="1" u="heavy" spc="-110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Lucida Calligraphy" pitchFamily="66" charset="0"/>
                <a:cs typeface="Garamond"/>
              </a:rPr>
              <a:t> </a:t>
            </a:r>
            <a:r>
              <a:rPr lang="en-IN" sz="5400" i="1" u="heavy" spc="-5" dirty="0" smtClean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Lucida Calligraphy" pitchFamily="66" charset="0"/>
                <a:cs typeface="Garamond"/>
              </a:rPr>
              <a:t>you</a:t>
            </a:r>
            <a:endParaRPr lang="en-IN" sz="5400" dirty="0">
              <a:latin typeface="Lucida Calligraphy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03200"/>
            <a:ext cx="9144000" cy="647700"/>
            <a:chOff x="0" y="203200"/>
            <a:chExt cx="9144000" cy="647700"/>
          </a:xfrm>
        </p:grpSpPr>
        <p:sp>
          <p:nvSpPr>
            <p:cNvPr id="3" name="object 3"/>
            <p:cNvSpPr/>
            <p:nvPr/>
          </p:nvSpPr>
          <p:spPr>
            <a:xfrm>
              <a:off x="6589485" y="548640"/>
              <a:ext cx="1138555" cy="13970"/>
            </a:xfrm>
            <a:custGeom>
              <a:avLst/>
              <a:gdLst/>
              <a:ahLst/>
              <a:cxnLst/>
              <a:rect l="l" t="t" r="r" b="b"/>
              <a:pathLst>
                <a:path w="1138554" h="13970">
                  <a:moveTo>
                    <a:pt x="1138371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055914" y="13970"/>
                  </a:lnTo>
                  <a:lnTo>
                    <a:pt x="1138371" y="0"/>
                  </a:lnTo>
                  <a:close/>
                </a:path>
              </a:pathLst>
            </a:custGeom>
            <a:solidFill>
              <a:srgbClr val="00AAB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80530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247650"/>
              <a:ext cx="9144000" cy="5613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44500" y="1073150"/>
            <a:ext cx="7199334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Lucida Calligraphy" pitchFamily="66" charset="0"/>
              </a:rPr>
              <a:t>Reasons for</a:t>
            </a:r>
            <a:r>
              <a:rPr spc="-90" dirty="0">
                <a:latin typeface="Lucida Calligraphy" pitchFamily="66" charset="0"/>
              </a:rPr>
              <a:t> </a:t>
            </a:r>
            <a:r>
              <a:rPr spc="-10" dirty="0">
                <a:latin typeface="Lucida Calligraphy" pitchFamily="66" charset="0"/>
              </a:rPr>
              <a:t>Trade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4</a:t>
            </a:fld>
            <a:endParaRPr lang="en-IN"/>
          </a:p>
        </p:txBody>
      </p:sp>
      <p:sp>
        <p:nvSpPr>
          <p:cNvPr id="10" name="object 10"/>
          <p:cNvSpPr txBox="1"/>
          <p:nvPr/>
        </p:nvSpPr>
        <p:spPr>
          <a:xfrm>
            <a:off x="571472" y="1857364"/>
            <a:ext cx="7358114" cy="2181366"/>
          </a:xfrm>
          <a:prstGeom prst="rect">
            <a:avLst/>
          </a:prstGeom>
        </p:spPr>
        <p:txBody>
          <a:bodyPr vert="horz" wrap="square" lIns="0" tIns="15621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1230"/>
              </a:spcBef>
            </a:pPr>
            <a:r>
              <a:rPr sz="2600" spc="135" smtClean="0">
                <a:latin typeface="Constantia"/>
                <a:cs typeface="Constantia"/>
              </a:rPr>
              <a:t>Differences </a:t>
            </a:r>
            <a:r>
              <a:rPr sz="2600" spc="-5" dirty="0">
                <a:latin typeface="Constantia"/>
                <a:cs typeface="Constantia"/>
              </a:rPr>
              <a:t>in Factor</a:t>
            </a:r>
            <a:r>
              <a:rPr sz="2600" spc="-170" dirty="0">
                <a:latin typeface="Constantia"/>
                <a:cs typeface="Constantia"/>
              </a:rPr>
              <a:t> </a:t>
            </a:r>
            <a:r>
              <a:rPr sz="2600" spc="-150" dirty="0">
                <a:latin typeface="Constantia"/>
                <a:cs typeface="Constantia"/>
              </a:rPr>
              <a:t>endowments</a:t>
            </a:r>
            <a:endParaRPr sz="2600">
              <a:latin typeface="Constantia"/>
              <a:cs typeface="Constantia"/>
            </a:endParaRPr>
          </a:p>
          <a:p>
            <a:pPr marL="25400">
              <a:lnSpc>
                <a:spcPct val="100000"/>
              </a:lnSpc>
              <a:spcBef>
                <a:spcPts val="1130"/>
              </a:spcBef>
            </a:pPr>
            <a:r>
              <a:rPr sz="2600" spc="204" smtClean="0">
                <a:latin typeface="Constantia"/>
                <a:cs typeface="Constantia"/>
              </a:rPr>
              <a:t>Variety </a:t>
            </a:r>
            <a:r>
              <a:rPr sz="2600" dirty="0">
                <a:latin typeface="Constantia"/>
                <a:cs typeface="Constantia"/>
              </a:rPr>
              <a:t>and </a:t>
            </a:r>
            <a:r>
              <a:rPr sz="2600" spc="-5" dirty="0">
                <a:latin typeface="Constantia"/>
                <a:cs typeface="Constantia"/>
              </a:rPr>
              <a:t>quality of</a:t>
            </a:r>
            <a:r>
              <a:rPr sz="2600" spc="-265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goods</a:t>
            </a:r>
            <a:endParaRPr sz="2600">
              <a:latin typeface="Constantia"/>
              <a:cs typeface="Constantia"/>
            </a:endParaRPr>
          </a:p>
          <a:p>
            <a:pPr marL="25400">
              <a:lnSpc>
                <a:spcPct val="100000"/>
              </a:lnSpc>
              <a:spcBef>
                <a:spcPts val="1140"/>
              </a:spcBef>
            </a:pPr>
            <a:r>
              <a:rPr sz="2600" spc="270" smtClean="0">
                <a:latin typeface="Constantia"/>
                <a:cs typeface="Constantia"/>
              </a:rPr>
              <a:t>Gains </a:t>
            </a:r>
            <a:r>
              <a:rPr sz="2600" spc="-5" dirty="0">
                <a:latin typeface="Constantia"/>
                <a:cs typeface="Constantia"/>
              </a:rPr>
              <a:t>from</a:t>
            </a:r>
            <a:r>
              <a:rPr sz="2600" spc="-28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specialization</a:t>
            </a:r>
            <a:endParaRPr sz="2600">
              <a:latin typeface="Constantia"/>
              <a:cs typeface="Constantia"/>
            </a:endParaRPr>
          </a:p>
          <a:p>
            <a:pPr marL="25400">
              <a:lnSpc>
                <a:spcPct val="100000"/>
              </a:lnSpc>
              <a:spcBef>
                <a:spcPts val="1130"/>
              </a:spcBef>
            </a:pPr>
            <a:r>
              <a:rPr sz="2600" spc="160" smtClean="0">
                <a:latin typeface="Constantia"/>
                <a:cs typeface="Constantia"/>
              </a:rPr>
              <a:t>Political</a:t>
            </a:r>
            <a:r>
              <a:rPr sz="2600" spc="-15" smtClean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reasons</a:t>
            </a:r>
            <a:endParaRPr sz="26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28596" y="428604"/>
            <a:ext cx="7858180" cy="857256"/>
            <a:chOff x="0" y="203200"/>
            <a:chExt cx="9144000" cy="647700"/>
          </a:xfrm>
        </p:grpSpPr>
        <p:sp>
          <p:nvSpPr>
            <p:cNvPr id="3" name="object 3"/>
            <p:cNvSpPr/>
            <p:nvPr/>
          </p:nvSpPr>
          <p:spPr>
            <a:xfrm>
              <a:off x="6589485" y="548640"/>
              <a:ext cx="1138555" cy="13970"/>
            </a:xfrm>
            <a:custGeom>
              <a:avLst/>
              <a:gdLst/>
              <a:ahLst/>
              <a:cxnLst/>
              <a:rect l="l" t="t" r="r" b="b"/>
              <a:pathLst>
                <a:path w="1138554" h="13970">
                  <a:moveTo>
                    <a:pt x="1138371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055914" y="13970"/>
                  </a:lnTo>
                  <a:lnTo>
                    <a:pt x="1138371" y="0"/>
                  </a:lnTo>
                  <a:close/>
                </a:path>
              </a:pathLst>
            </a:custGeom>
            <a:solidFill>
              <a:srgbClr val="00AAB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80530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46076"/>
              <a:ext cx="9144000" cy="46291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/>
          <p:nvPr/>
        </p:nvSpPr>
        <p:spPr>
          <a:xfrm>
            <a:off x="914400" y="1295400"/>
            <a:ext cx="3040379" cy="4528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4677409" y="1873250"/>
            <a:ext cx="26854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" dirty="0">
                <a:latin typeface="Constantia"/>
                <a:cs typeface="Constantia"/>
              </a:rPr>
              <a:t>Adam</a:t>
            </a:r>
            <a:r>
              <a:rPr sz="3600" b="1" spc="-90" dirty="0">
                <a:latin typeface="Constantia"/>
                <a:cs typeface="Constantia"/>
              </a:rPr>
              <a:t> </a:t>
            </a:r>
            <a:r>
              <a:rPr sz="3600" b="1" spc="-5" dirty="0">
                <a:latin typeface="Constantia"/>
                <a:cs typeface="Constantia"/>
              </a:rPr>
              <a:t>Smith</a:t>
            </a:r>
            <a:endParaRPr sz="3600">
              <a:latin typeface="Constantia"/>
              <a:cs typeface="Constantia"/>
            </a:endParaRPr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5</a:t>
            </a:fld>
            <a:endParaRPr lang="en-IN"/>
          </a:p>
        </p:txBody>
      </p:sp>
      <p:sp>
        <p:nvSpPr>
          <p:cNvPr id="11" name="object 11"/>
          <p:cNvSpPr txBox="1"/>
          <p:nvPr/>
        </p:nvSpPr>
        <p:spPr>
          <a:xfrm>
            <a:off x="4723129" y="2414269"/>
            <a:ext cx="3566160" cy="3431540"/>
          </a:xfrm>
          <a:prstGeom prst="rect">
            <a:avLst/>
          </a:prstGeom>
        </p:spPr>
        <p:txBody>
          <a:bodyPr vert="horz" wrap="square" lIns="0" tIns="863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2200" spc="140" smtClean="0">
                <a:latin typeface="Constantia"/>
                <a:cs typeface="Constantia"/>
              </a:rPr>
              <a:t>1723-1790</a:t>
            </a:r>
            <a:endParaRPr sz="2200">
              <a:latin typeface="Constantia"/>
              <a:cs typeface="Constantia"/>
            </a:endParaRPr>
          </a:p>
          <a:p>
            <a:pPr marL="285750" marR="5080" indent="-273050">
              <a:lnSpc>
                <a:spcPct val="101499"/>
              </a:lnSpc>
              <a:spcBef>
                <a:spcPts val="540"/>
              </a:spcBef>
            </a:pPr>
            <a:r>
              <a:rPr sz="2200" spc="155" smtClean="0">
                <a:latin typeface="Constantia"/>
                <a:cs typeface="Constantia"/>
              </a:rPr>
              <a:t>Scottish </a:t>
            </a:r>
            <a:r>
              <a:rPr sz="2200" spc="-5" dirty="0">
                <a:latin typeface="Constantia"/>
                <a:cs typeface="Constantia"/>
              </a:rPr>
              <a:t>moral</a:t>
            </a:r>
            <a:r>
              <a:rPr sz="2200" spc="-210" dirty="0">
                <a:latin typeface="Constantia"/>
                <a:cs typeface="Constantia"/>
              </a:rPr>
              <a:t> </a:t>
            </a:r>
            <a:r>
              <a:rPr sz="2200" spc="-135" dirty="0">
                <a:latin typeface="Constantia"/>
                <a:cs typeface="Constantia"/>
              </a:rPr>
              <a:t>philosopher  </a:t>
            </a:r>
            <a:r>
              <a:rPr sz="2200" spc="-5" dirty="0">
                <a:latin typeface="Constantia"/>
                <a:cs typeface="Constantia"/>
              </a:rPr>
              <a:t>and</a:t>
            </a:r>
            <a:r>
              <a:rPr sz="2200" spc="-10" dirty="0">
                <a:latin typeface="Constantia"/>
                <a:cs typeface="Constantia"/>
              </a:rPr>
              <a:t> </a:t>
            </a:r>
            <a:r>
              <a:rPr sz="2200" spc="-5" dirty="0">
                <a:latin typeface="Constantia"/>
                <a:cs typeface="Constantia"/>
              </a:rPr>
              <a:t>economist</a:t>
            </a:r>
            <a:endParaRPr sz="2200">
              <a:latin typeface="Constantia"/>
              <a:cs typeface="Constantia"/>
            </a:endParaRPr>
          </a:p>
          <a:p>
            <a:pPr marL="285750" marR="1043305" indent="-273050">
              <a:lnSpc>
                <a:spcPct val="101499"/>
              </a:lnSpc>
              <a:spcBef>
                <a:spcPts val="540"/>
              </a:spcBef>
            </a:pPr>
            <a:r>
              <a:rPr sz="2200" spc="175" smtClean="0">
                <a:latin typeface="Constantia"/>
                <a:cs typeface="Constantia"/>
              </a:rPr>
              <a:t>“</a:t>
            </a:r>
            <a:r>
              <a:rPr sz="2200" spc="175" dirty="0">
                <a:latin typeface="Constantia"/>
                <a:cs typeface="Constantia"/>
              </a:rPr>
              <a:t>Father </a:t>
            </a:r>
            <a:r>
              <a:rPr sz="2200" spc="-5" dirty="0">
                <a:latin typeface="Constantia"/>
                <a:cs typeface="Constantia"/>
              </a:rPr>
              <a:t>of</a:t>
            </a:r>
            <a:r>
              <a:rPr sz="2200" spc="-235" dirty="0">
                <a:latin typeface="Constantia"/>
                <a:cs typeface="Constantia"/>
              </a:rPr>
              <a:t> </a:t>
            </a:r>
            <a:r>
              <a:rPr sz="2200" spc="-240" dirty="0">
                <a:latin typeface="Constantia"/>
                <a:cs typeface="Constantia"/>
              </a:rPr>
              <a:t>Modern  </a:t>
            </a:r>
            <a:r>
              <a:rPr sz="2200" spc="-10" dirty="0">
                <a:latin typeface="Constantia"/>
                <a:cs typeface="Constantia"/>
              </a:rPr>
              <a:t>Economics”</a:t>
            </a:r>
            <a:endParaRPr sz="2200">
              <a:latin typeface="Constantia"/>
              <a:cs typeface="Constantia"/>
            </a:endParaRPr>
          </a:p>
          <a:p>
            <a:pPr marL="285750" marR="593090" indent="-273050">
              <a:lnSpc>
                <a:spcPct val="101099"/>
              </a:lnSpc>
              <a:spcBef>
                <a:spcPts val="560"/>
              </a:spcBef>
            </a:pPr>
            <a:r>
              <a:rPr sz="2200" spc="235" smtClean="0">
                <a:latin typeface="Constantia"/>
                <a:cs typeface="Constantia"/>
              </a:rPr>
              <a:t>Wrote </a:t>
            </a:r>
            <a:r>
              <a:rPr sz="2200" spc="-5" dirty="0">
                <a:latin typeface="Constantia"/>
                <a:cs typeface="Constantia"/>
              </a:rPr>
              <a:t>“The Wealth</a:t>
            </a:r>
            <a:r>
              <a:rPr sz="2200" spc="-290" dirty="0">
                <a:latin typeface="Constantia"/>
                <a:cs typeface="Constantia"/>
              </a:rPr>
              <a:t> </a:t>
            </a:r>
            <a:r>
              <a:rPr sz="2200" spc="-700" dirty="0">
                <a:latin typeface="Constantia"/>
                <a:cs typeface="Constantia"/>
              </a:rPr>
              <a:t>of </a:t>
            </a:r>
            <a:r>
              <a:rPr sz="2200" spc="-545" dirty="0">
                <a:latin typeface="Constantia"/>
                <a:cs typeface="Constantia"/>
              </a:rPr>
              <a:t> </a:t>
            </a:r>
            <a:r>
              <a:rPr sz="2200" spc="-5" dirty="0">
                <a:latin typeface="Constantia"/>
                <a:cs typeface="Constantia"/>
              </a:rPr>
              <a:t>Nations”</a:t>
            </a:r>
            <a:endParaRPr sz="2200">
              <a:latin typeface="Constantia"/>
              <a:cs typeface="Constantia"/>
            </a:endParaRPr>
          </a:p>
          <a:p>
            <a:pPr marL="285750" marR="199390" indent="-273050">
              <a:lnSpc>
                <a:spcPct val="101099"/>
              </a:lnSpc>
              <a:spcBef>
                <a:spcPts val="560"/>
              </a:spcBef>
            </a:pPr>
            <a:r>
              <a:rPr sz="2200" spc="200" smtClean="0">
                <a:latin typeface="Constantia"/>
                <a:cs typeface="Constantia"/>
              </a:rPr>
              <a:t>Famous </a:t>
            </a:r>
            <a:r>
              <a:rPr sz="2200" spc="-5" dirty="0">
                <a:latin typeface="Constantia"/>
                <a:cs typeface="Constantia"/>
              </a:rPr>
              <a:t>for writing</a:t>
            </a:r>
            <a:r>
              <a:rPr sz="2200" spc="-240" dirty="0">
                <a:latin typeface="Constantia"/>
                <a:cs typeface="Constantia"/>
              </a:rPr>
              <a:t> </a:t>
            </a:r>
            <a:r>
              <a:rPr sz="2200" spc="-285" dirty="0">
                <a:latin typeface="Constantia"/>
                <a:cs typeface="Constantia"/>
              </a:rPr>
              <a:t>about  </a:t>
            </a:r>
            <a:r>
              <a:rPr sz="2200" spc="-5" dirty="0">
                <a:latin typeface="Constantia"/>
                <a:cs typeface="Constantia"/>
              </a:rPr>
              <a:t>“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The wealth of</a:t>
            </a:r>
            <a:r>
              <a:rPr sz="2200" u="heavy" spc="-3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2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Nation”</a:t>
            </a:r>
            <a:r>
              <a:rPr sz="2200" spc="-5" dirty="0">
                <a:latin typeface="Constantia"/>
                <a:cs typeface="Constantia"/>
              </a:rPr>
              <a:t>.</a:t>
            </a:r>
            <a:endParaRPr sz="2200">
              <a:latin typeface="Constantia"/>
              <a:cs typeface="Constantia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214414" y="714356"/>
            <a:ext cx="707236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3200" spc="-5" dirty="0" smtClean="0">
                <a:solidFill>
                  <a:srgbClr val="0070C0"/>
                </a:solidFill>
                <a:latin typeface="Lucida Calligraphy" pitchFamily="66" charset="0"/>
              </a:rPr>
              <a:t>Comparative </a:t>
            </a:r>
            <a:r>
              <a:rPr lang="en-IN" sz="3200" spc="-10" dirty="0" smtClean="0">
                <a:solidFill>
                  <a:srgbClr val="0070C0"/>
                </a:solidFill>
                <a:latin typeface="Lucida Calligraphy" pitchFamily="66" charset="0"/>
              </a:rPr>
              <a:t>vs.</a:t>
            </a:r>
            <a:r>
              <a:rPr lang="en-IN" sz="3200" spc="-100" dirty="0" smtClean="0">
                <a:solidFill>
                  <a:srgbClr val="0070C0"/>
                </a:solidFill>
                <a:latin typeface="Lucida Calligraphy" pitchFamily="66" charset="0"/>
              </a:rPr>
              <a:t> </a:t>
            </a:r>
            <a:r>
              <a:rPr lang="en-IN" sz="3200" spc="-5" dirty="0" smtClean="0">
                <a:solidFill>
                  <a:srgbClr val="0070C0"/>
                </a:solidFill>
                <a:latin typeface="Lucida Calligraphy" pitchFamily="66" charset="0"/>
              </a:rPr>
              <a:t>Absolute  Advantage</a:t>
            </a:r>
            <a:endParaRPr lang="en-IN" sz="3200" dirty="0">
              <a:solidFill>
                <a:srgbClr val="0070C0"/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3" name="object 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0"/>
              <a:ext cx="4067175" cy="10160"/>
            </a:xfrm>
            <a:custGeom>
              <a:avLst/>
              <a:gdLst/>
              <a:ahLst/>
              <a:cxnLst/>
              <a:rect l="l" t="t" r="r" b="b"/>
              <a:pathLst>
                <a:path w="4067175" h="10160">
                  <a:moveTo>
                    <a:pt x="4066921" y="10160"/>
                  </a:moveTo>
                  <a:lnTo>
                    <a:pt x="4046397" y="1270"/>
                  </a:lnTo>
                  <a:lnTo>
                    <a:pt x="4043476" y="0"/>
                  </a:lnTo>
                  <a:lnTo>
                    <a:pt x="0" y="0"/>
                  </a:lnTo>
                  <a:lnTo>
                    <a:pt x="0" y="1270"/>
                  </a:lnTo>
                  <a:lnTo>
                    <a:pt x="0" y="10160"/>
                  </a:lnTo>
                  <a:lnTo>
                    <a:pt x="4066921" y="10160"/>
                  </a:lnTo>
                  <a:close/>
                </a:path>
              </a:pathLst>
            </a:custGeom>
            <a:solidFill>
              <a:srgbClr val="00EAF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8889"/>
              <a:ext cx="4087495" cy="10160"/>
            </a:xfrm>
            <a:custGeom>
              <a:avLst/>
              <a:gdLst/>
              <a:ahLst/>
              <a:cxnLst/>
              <a:rect l="l" t="t" r="r" b="b"/>
              <a:pathLst>
                <a:path w="4087495" h="10160">
                  <a:moveTo>
                    <a:pt x="4064000" y="0"/>
                  </a:moveTo>
                  <a:lnTo>
                    <a:pt x="0" y="0"/>
                  </a:lnTo>
                  <a:lnTo>
                    <a:pt x="0" y="10159"/>
                  </a:lnTo>
                  <a:lnTo>
                    <a:pt x="4087446" y="10159"/>
                  </a:lnTo>
                  <a:lnTo>
                    <a:pt x="4064000" y="0"/>
                  </a:lnTo>
                  <a:close/>
                </a:path>
              </a:pathLst>
            </a:custGeom>
            <a:solidFill>
              <a:srgbClr val="00E9F6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17779"/>
              <a:ext cx="4105910" cy="10160"/>
            </a:xfrm>
            <a:custGeom>
              <a:avLst/>
              <a:gdLst/>
              <a:ahLst/>
              <a:cxnLst/>
              <a:rect l="l" t="t" r="r" b="b"/>
              <a:pathLst>
                <a:path w="4105910" h="10159">
                  <a:moveTo>
                    <a:pt x="4105605" y="7620"/>
                  </a:moveTo>
                  <a:lnTo>
                    <a:pt x="4093299" y="7620"/>
                  </a:lnTo>
                  <a:lnTo>
                    <a:pt x="4093299" y="0"/>
                  </a:lnTo>
                  <a:lnTo>
                    <a:pt x="0" y="0"/>
                  </a:lnTo>
                  <a:lnTo>
                    <a:pt x="0" y="7620"/>
                  </a:lnTo>
                  <a:lnTo>
                    <a:pt x="0" y="10160"/>
                  </a:lnTo>
                  <a:lnTo>
                    <a:pt x="4105605" y="10160"/>
                  </a:lnTo>
                  <a:lnTo>
                    <a:pt x="4105605" y="7620"/>
                  </a:lnTo>
                  <a:close/>
                </a:path>
              </a:pathLst>
            </a:custGeom>
            <a:solidFill>
              <a:srgbClr val="00E8F6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27940"/>
              <a:ext cx="4133850" cy="8890"/>
            </a:xfrm>
            <a:custGeom>
              <a:avLst/>
              <a:gdLst/>
              <a:ahLst/>
              <a:cxnLst/>
              <a:rect l="l" t="t" r="r" b="b"/>
              <a:pathLst>
                <a:path w="4133850" h="8890">
                  <a:moveTo>
                    <a:pt x="4109127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4133722" y="8889"/>
                  </a:lnTo>
                  <a:lnTo>
                    <a:pt x="4109127" y="0"/>
                  </a:lnTo>
                  <a:close/>
                </a:path>
              </a:pathLst>
            </a:custGeom>
            <a:solidFill>
              <a:srgbClr val="00E7F5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36830"/>
              <a:ext cx="4162425" cy="10160"/>
            </a:xfrm>
            <a:custGeom>
              <a:avLst/>
              <a:gdLst/>
              <a:ahLst/>
              <a:cxnLst/>
              <a:rect l="l" t="t" r="r" b="b"/>
              <a:pathLst>
                <a:path w="4162425" h="10159">
                  <a:moveTo>
                    <a:pt x="4133722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4161832" y="10160"/>
                  </a:lnTo>
                  <a:lnTo>
                    <a:pt x="4133722" y="0"/>
                  </a:lnTo>
                  <a:close/>
                </a:path>
              </a:pathLst>
            </a:custGeom>
            <a:solidFill>
              <a:srgbClr val="00E6F4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45719"/>
              <a:ext cx="4186554" cy="10160"/>
            </a:xfrm>
            <a:custGeom>
              <a:avLst/>
              <a:gdLst/>
              <a:ahLst/>
              <a:cxnLst/>
              <a:rect l="l" t="t" r="r" b="b"/>
              <a:pathLst>
                <a:path w="4186554" h="10159">
                  <a:moveTo>
                    <a:pt x="4158318" y="0"/>
                  </a:moveTo>
                  <a:lnTo>
                    <a:pt x="0" y="0"/>
                  </a:lnTo>
                  <a:lnTo>
                    <a:pt x="0" y="10159"/>
                  </a:lnTo>
                  <a:lnTo>
                    <a:pt x="4186428" y="10159"/>
                  </a:lnTo>
                  <a:lnTo>
                    <a:pt x="4158318" y="0"/>
                  </a:lnTo>
                  <a:close/>
                </a:path>
              </a:pathLst>
            </a:custGeom>
            <a:solidFill>
              <a:srgbClr val="00E5F4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54609"/>
              <a:ext cx="4210050" cy="10160"/>
            </a:xfrm>
            <a:custGeom>
              <a:avLst/>
              <a:gdLst/>
              <a:ahLst/>
              <a:cxnLst/>
              <a:rect l="l" t="t" r="r" b="b"/>
              <a:pathLst>
                <a:path w="4210050" h="10159">
                  <a:moveTo>
                    <a:pt x="4209592" y="8890"/>
                  </a:moveTo>
                  <a:lnTo>
                    <a:pt x="4195203" y="8890"/>
                  </a:lnTo>
                  <a:lnTo>
                    <a:pt x="4195203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0" y="10160"/>
                  </a:lnTo>
                  <a:lnTo>
                    <a:pt x="4209592" y="10160"/>
                  </a:lnTo>
                  <a:lnTo>
                    <a:pt x="4209592" y="8890"/>
                  </a:lnTo>
                  <a:close/>
                </a:path>
              </a:pathLst>
            </a:custGeom>
            <a:solidFill>
              <a:srgbClr val="00E4F3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63500"/>
              <a:ext cx="4241165" cy="10160"/>
            </a:xfrm>
            <a:custGeom>
              <a:avLst/>
              <a:gdLst/>
              <a:ahLst/>
              <a:cxnLst/>
              <a:rect l="l" t="t" r="r" b="b"/>
              <a:pathLst>
                <a:path w="4241165" h="10159">
                  <a:moveTo>
                    <a:pt x="4207510" y="0"/>
                  </a:moveTo>
                  <a:lnTo>
                    <a:pt x="0" y="0"/>
                  </a:lnTo>
                  <a:lnTo>
                    <a:pt x="0" y="10159"/>
                  </a:lnTo>
                  <a:lnTo>
                    <a:pt x="4240934" y="10159"/>
                  </a:lnTo>
                  <a:lnTo>
                    <a:pt x="4207510" y="0"/>
                  </a:lnTo>
                  <a:close/>
                </a:path>
              </a:pathLst>
            </a:custGeom>
            <a:solidFill>
              <a:srgbClr val="00E3F2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73659"/>
              <a:ext cx="9144000" cy="8890"/>
            </a:xfrm>
            <a:custGeom>
              <a:avLst/>
              <a:gdLst/>
              <a:ahLst/>
              <a:cxnLst/>
              <a:rect l="l" t="t" r="r" b="b"/>
              <a:pathLst>
                <a:path w="9144000" h="8890">
                  <a:moveTo>
                    <a:pt x="4270172" y="8890"/>
                  </a:moveTo>
                  <a:lnTo>
                    <a:pt x="4240923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4270172" y="8890"/>
                  </a:lnTo>
                  <a:close/>
                </a:path>
                <a:path w="9144000" h="8890">
                  <a:moveTo>
                    <a:pt x="9144000" y="6350"/>
                  </a:moveTo>
                  <a:lnTo>
                    <a:pt x="9137117" y="8890"/>
                  </a:lnTo>
                  <a:lnTo>
                    <a:pt x="9144000" y="8890"/>
                  </a:lnTo>
                  <a:lnTo>
                    <a:pt x="9144000" y="6350"/>
                  </a:lnTo>
                  <a:close/>
                </a:path>
              </a:pathLst>
            </a:custGeom>
            <a:solidFill>
              <a:srgbClr val="00E2F2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82549"/>
              <a:ext cx="9144000" cy="10160"/>
            </a:xfrm>
            <a:custGeom>
              <a:avLst/>
              <a:gdLst/>
              <a:ahLst/>
              <a:cxnLst/>
              <a:rect l="l" t="t" r="r" b="b"/>
              <a:pathLst>
                <a:path w="9144000" h="10159">
                  <a:moveTo>
                    <a:pt x="4303598" y="10160"/>
                  </a:moveTo>
                  <a:lnTo>
                    <a:pt x="4270172" y="0"/>
                  </a:lnTo>
                  <a:lnTo>
                    <a:pt x="0" y="0"/>
                  </a:lnTo>
                  <a:lnTo>
                    <a:pt x="0" y="10160"/>
                  </a:lnTo>
                  <a:lnTo>
                    <a:pt x="4303598" y="10160"/>
                  </a:lnTo>
                  <a:close/>
                </a:path>
                <a:path w="9144000" h="10159">
                  <a:moveTo>
                    <a:pt x="9144000" y="0"/>
                  </a:moveTo>
                  <a:lnTo>
                    <a:pt x="9137117" y="0"/>
                  </a:lnTo>
                  <a:lnTo>
                    <a:pt x="9109634" y="10160"/>
                  </a:lnTo>
                  <a:lnTo>
                    <a:pt x="9144000" y="1016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E1F1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91439"/>
              <a:ext cx="9144000" cy="10160"/>
            </a:xfrm>
            <a:custGeom>
              <a:avLst/>
              <a:gdLst/>
              <a:ahLst/>
              <a:cxnLst/>
              <a:rect l="l" t="t" r="r" b="b"/>
              <a:pathLst>
                <a:path w="9144000" h="10159">
                  <a:moveTo>
                    <a:pt x="4332846" y="10160"/>
                  </a:moveTo>
                  <a:lnTo>
                    <a:pt x="4299420" y="0"/>
                  </a:lnTo>
                  <a:lnTo>
                    <a:pt x="0" y="0"/>
                  </a:lnTo>
                  <a:lnTo>
                    <a:pt x="0" y="10160"/>
                  </a:lnTo>
                  <a:lnTo>
                    <a:pt x="4332846" y="10160"/>
                  </a:lnTo>
                  <a:close/>
                </a:path>
                <a:path w="9144000" h="10159">
                  <a:moveTo>
                    <a:pt x="9144000" y="0"/>
                  </a:moveTo>
                  <a:lnTo>
                    <a:pt x="9113075" y="0"/>
                  </a:lnTo>
                  <a:lnTo>
                    <a:pt x="9085580" y="10160"/>
                  </a:lnTo>
                  <a:lnTo>
                    <a:pt x="9144000" y="1016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E0F1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100329"/>
              <a:ext cx="9144000" cy="10160"/>
            </a:xfrm>
            <a:custGeom>
              <a:avLst/>
              <a:gdLst/>
              <a:ahLst/>
              <a:cxnLst/>
              <a:rect l="l" t="t" r="r" b="b"/>
              <a:pathLst>
                <a:path w="9144000" h="10160">
                  <a:moveTo>
                    <a:pt x="4362094" y="10160"/>
                  </a:moveTo>
                  <a:lnTo>
                    <a:pt x="4328668" y="0"/>
                  </a:lnTo>
                  <a:lnTo>
                    <a:pt x="0" y="0"/>
                  </a:lnTo>
                  <a:lnTo>
                    <a:pt x="0" y="10160"/>
                  </a:lnTo>
                  <a:lnTo>
                    <a:pt x="4362094" y="10160"/>
                  </a:lnTo>
                  <a:close/>
                </a:path>
                <a:path w="9144000" h="10160">
                  <a:moveTo>
                    <a:pt x="9144000" y="0"/>
                  </a:moveTo>
                  <a:lnTo>
                    <a:pt x="9089022" y="0"/>
                  </a:lnTo>
                  <a:lnTo>
                    <a:pt x="9061539" y="10160"/>
                  </a:lnTo>
                  <a:lnTo>
                    <a:pt x="9144000" y="1016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DFF0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109219"/>
              <a:ext cx="9144000" cy="10160"/>
            </a:xfrm>
            <a:custGeom>
              <a:avLst/>
              <a:gdLst/>
              <a:ahLst/>
              <a:cxnLst/>
              <a:rect l="l" t="t" r="r" b="b"/>
              <a:pathLst>
                <a:path w="9144000" h="10160">
                  <a:moveTo>
                    <a:pt x="4391342" y="10160"/>
                  </a:moveTo>
                  <a:lnTo>
                    <a:pt x="4357916" y="0"/>
                  </a:lnTo>
                  <a:lnTo>
                    <a:pt x="0" y="0"/>
                  </a:lnTo>
                  <a:lnTo>
                    <a:pt x="0" y="10160"/>
                  </a:lnTo>
                  <a:lnTo>
                    <a:pt x="4391342" y="10160"/>
                  </a:lnTo>
                  <a:close/>
                </a:path>
                <a:path w="9144000" h="10160">
                  <a:moveTo>
                    <a:pt x="9144000" y="0"/>
                  </a:moveTo>
                  <a:lnTo>
                    <a:pt x="9064968" y="0"/>
                  </a:lnTo>
                  <a:lnTo>
                    <a:pt x="9037485" y="10160"/>
                  </a:lnTo>
                  <a:lnTo>
                    <a:pt x="9144000" y="1016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DEEF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0" y="119379"/>
              <a:ext cx="9144000" cy="8890"/>
            </a:xfrm>
            <a:custGeom>
              <a:avLst/>
              <a:gdLst/>
              <a:ahLst/>
              <a:cxnLst/>
              <a:rect l="l" t="t" r="r" b="b"/>
              <a:pathLst>
                <a:path w="9144000" h="8889">
                  <a:moveTo>
                    <a:pt x="4420590" y="8890"/>
                  </a:moveTo>
                  <a:lnTo>
                    <a:pt x="4391342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4420590" y="8890"/>
                  </a:lnTo>
                  <a:close/>
                </a:path>
                <a:path w="9144000" h="8889">
                  <a:moveTo>
                    <a:pt x="9144000" y="0"/>
                  </a:moveTo>
                  <a:lnTo>
                    <a:pt x="9037485" y="0"/>
                  </a:lnTo>
                  <a:lnTo>
                    <a:pt x="9013431" y="8890"/>
                  </a:lnTo>
                  <a:lnTo>
                    <a:pt x="9144000" y="889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DDEF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0" y="128269"/>
              <a:ext cx="9144000" cy="10160"/>
            </a:xfrm>
            <a:custGeom>
              <a:avLst/>
              <a:gdLst/>
              <a:ahLst/>
              <a:cxnLst/>
              <a:rect l="l" t="t" r="r" b="b"/>
              <a:pathLst>
                <a:path w="9144000" h="10160">
                  <a:moveTo>
                    <a:pt x="4454017" y="10160"/>
                  </a:moveTo>
                  <a:lnTo>
                    <a:pt x="4420590" y="0"/>
                  </a:lnTo>
                  <a:lnTo>
                    <a:pt x="0" y="0"/>
                  </a:lnTo>
                  <a:lnTo>
                    <a:pt x="0" y="10160"/>
                  </a:lnTo>
                  <a:lnTo>
                    <a:pt x="4454017" y="10160"/>
                  </a:lnTo>
                  <a:close/>
                </a:path>
                <a:path w="9144000" h="10160">
                  <a:moveTo>
                    <a:pt x="9144000" y="0"/>
                  </a:moveTo>
                  <a:lnTo>
                    <a:pt x="9013431" y="0"/>
                  </a:lnTo>
                  <a:lnTo>
                    <a:pt x="8985948" y="10160"/>
                  </a:lnTo>
                  <a:lnTo>
                    <a:pt x="9144000" y="1016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DCEE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0" y="137159"/>
              <a:ext cx="9144000" cy="10160"/>
            </a:xfrm>
            <a:custGeom>
              <a:avLst/>
              <a:gdLst/>
              <a:ahLst/>
              <a:cxnLst/>
              <a:rect l="l" t="t" r="r" b="b"/>
              <a:pathLst>
                <a:path w="9144000" h="10160">
                  <a:moveTo>
                    <a:pt x="4483265" y="10160"/>
                  </a:moveTo>
                  <a:lnTo>
                    <a:pt x="4449838" y="0"/>
                  </a:lnTo>
                  <a:lnTo>
                    <a:pt x="0" y="0"/>
                  </a:lnTo>
                  <a:lnTo>
                    <a:pt x="0" y="10160"/>
                  </a:lnTo>
                  <a:lnTo>
                    <a:pt x="4483265" y="10160"/>
                  </a:lnTo>
                  <a:close/>
                </a:path>
                <a:path w="9144000" h="10160">
                  <a:moveTo>
                    <a:pt x="9144000" y="0"/>
                  </a:moveTo>
                  <a:lnTo>
                    <a:pt x="8989377" y="0"/>
                  </a:lnTo>
                  <a:lnTo>
                    <a:pt x="8961895" y="10160"/>
                  </a:lnTo>
                  <a:lnTo>
                    <a:pt x="9144000" y="1016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DBED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0" y="146049"/>
              <a:ext cx="9144000" cy="10160"/>
            </a:xfrm>
            <a:custGeom>
              <a:avLst/>
              <a:gdLst/>
              <a:ahLst/>
              <a:cxnLst/>
              <a:rect l="l" t="t" r="r" b="b"/>
              <a:pathLst>
                <a:path w="9144000" h="10160">
                  <a:moveTo>
                    <a:pt x="4506125" y="5080"/>
                  </a:moveTo>
                  <a:lnTo>
                    <a:pt x="4487443" y="5080"/>
                  </a:lnTo>
                  <a:lnTo>
                    <a:pt x="4487443" y="0"/>
                  </a:lnTo>
                  <a:lnTo>
                    <a:pt x="0" y="0"/>
                  </a:lnTo>
                  <a:lnTo>
                    <a:pt x="0" y="5080"/>
                  </a:lnTo>
                  <a:lnTo>
                    <a:pt x="0" y="10160"/>
                  </a:lnTo>
                  <a:lnTo>
                    <a:pt x="4506125" y="10160"/>
                  </a:lnTo>
                  <a:lnTo>
                    <a:pt x="4506125" y="5080"/>
                  </a:lnTo>
                  <a:close/>
                </a:path>
                <a:path w="9144000" h="10160">
                  <a:moveTo>
                    <a:pt x="9144000" y="0"/>
                  </a:moveTo>
                  <a:lnTo>
                    <a:pt x="8965336" y="0"/>
                  </a:lnTo>
                  <a:lnTo>
                    <a:pt x="8937841" y="10160"/>
                  </a:lnTo>
                  <a:lnTo>
                    <a:pt x="9144000" y="1016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DAED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0" y="154939"/>
              <a:ext cx="9144000" cy="10160"/>
            </a:xfrm>
            <a:custGeom>
              <a:avLst/>
              <a:gdLst/>
              <a:ahLst/>
              <a:cxnLst/>
              <a:rect l="l" t="t" r="r" b="b"/>
              <a:pathLst>
                <a:path w="9144000" h="10160">
                  <a:moveTo>
                    <a:pt x="4552594" y="10160"/>
                  </a:moveTo>
                  <a:lnTo>
                    <a:pt x="4511281" y="0"/>
                  </a:lnTo>
                  <a:lnTo>
                    <a:pt x="0" y="0"/>
                  </a:lnTo>
                  <a:lnTo>
                    <a:pt x="0" y="10160"/>
                  </a:lnTo>
                  <a:lnTo>
                    <a:pt x="4552594" y="10160"/>
                  </a:lnTo>
                  <a:close/>
                </a:path>
                <a:path w="9144000" h="10160">
                  <a:moveTo>
                    <a:pt x="9144000" y="0"/>
                  </a:moveTo>
                  <a:lnTo>
                    <a:pt x="8941283" y="0"/>
                  </a:lnTo>
                  <a:lnTo>
                    <a:pt x="8913800" y="10160"/>
                  </a:lnTo>
                  <a:lnTo>
                    <a:pt x="9144000" y="1016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D9E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0" y="165099"/>
              <a:ext cx="9144000" cy="8890"/>
            </a:xfrm>
            <a:custGeom>
              <a:avLst/>
              <a:gdLst/>
              <a:ahLst/>
              <a:cxnLst/>
              <a:rect l="l" t="t" r="r" b="b"/>
              <a:pathLst>
                <a:path w="9144000" h="8889">
                  <a:moveTo>
                    <a:pt x="4588751" y="8890"/>
                  </a:moveTo>
                  <a:lnTo>
                    <a:pt x="4552594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4588751" y="8890"/>
                  </a:lnTo>
                  <a:close/>
                </a:path>
                <a:path w="9144000" h="8889">
                  <a:moveTo>
                    <a:pt x="9144000" y="0"/>
                  </a:moveTo>
                  <a:lnTo>
                    <a:pt x="8913800" y="0"/>
                  </a:lnTo>
                  <a:lnTo>
                    <a:pt x="8889746" y="8890"/>
                  </a:lnTo>
                  <a:lnTo>
                    <a:pt x="9144000" y="889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D8EB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0" y="173989"/>
              <a:ext cx="9144000" cy="10160"/>
            </a:xfrm>
            <a:custGeom>
              <a:avLst/>
              <a:gdLst/>
              <a:ahLst/>
              <a:cxnLst/>
              <a:rect l="l" t="t" r="r" b="b"/>
              <a:pathLst>
                <a:path w="9144000" h="10160">
                  <a:moveTo>
                    <a:pt x="4630064" y="10160"/>
                  </a:moveTo>
                  <a:lnTo>
                    <a:pt x="4588751" y="0"/>
                  </a:lnTo>
                  <a:lnTo>
                    <a:pt x="0" y="0"/>
                  </a:lnTo>
                  <a:lnTo>
                    <a:pt x="0" y="10160"/>
                  </a:lnTo>
                  <a:lnTo>
                    <a:pt x="4630064" y="10160"/>
                  </a:lnTo>
                  <a:close/>
                </a:path>
                <a:path w="9144000" h="10160">
                  <a:moveTo>
                    <a:pt x="9144000" y="0"/>
                  </a:moveTo>
                  <a:lnTo>
                    <a:pt x="8889746" y="0"/>
                  </a:lnTo>
                  <a:lnTo>
                    <a:pt x="8862263" y="10160"/>
                  </a:lnTo>
                  <a:lnTo>
                    <a:pt x="9144000" y="1016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D7EB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0" y="182879"/>
              <a:ext cx="9144000" cy="10160"/>
            </a:xfrm>
            <a:custGeom>
              <a:avLst/>
              <a:gdLst/>
              <a:ahLst/>
              <a:cxnLst/>
              <a:rect l="l" t="t" r="r" b="b"/>
              <a:pathLst>
                <a:path w="9144000" h="10160">
                  <a:moveTo>
                    <a:pt x="4666208" y="10160"/>
                  </a:moveTo>
                  <a:lnTo>
                    <a:pt x="4624895" y="0"/>
                  </a:lnTo>
                  <a:lnTo>
                    <a:pt x="0" y="0"/>
                  </a:lnTo>
                  <a:lnTo>
                    <a:pt x="0" y="10160"/>
                  </a:lnTo>
                  <a:lnTo>
                    <a:pt x="4666208" y="10160"/>
                  </a:lnTo>
                  <a:close/>
                </a:path>
                <a:path w="9144000" h="10160">
                  <a:moveTo>
                    <a:pt x="9144000" y="0"/>
                  </a:moveTo>
                  <a:lnTo>
                    <a:pt x="8865692" y="0"/>
                  </a:lnTo>
                  <a:lnTo>
                    <a:pt x="8838209" y="10160"/>
                  </a:lnTo>
                  <a:lnTo>
                    <a:pt x="9144000" y="1016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D6E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0" y="191769"/>
              <a:ext cx="9144000" cy="10160"/>
            </a:xfrm>
            <a:custGeom>
              <a:avLst/>
              <a:gdLst/>
              <a:ahLst/>
              <a:cxnLst/>
              <a:rect l="l" t="t" r="r" b="b"/>
              <a:pathLst>
                <a:path w="9144000" h="10160">
                  <a:moveTo>
                    <a:pt x="4702353" y="10160"/>
                  </a:moveTo>
                  <a:lnTo>
                    <a:pt x="4661039" y="0"/>
                  </a:lnTo>
                  <a:lnTo>
                    <a:pt x="0" y="0"/>
                  </a:lnTo>
                  <a:lnTo>
                    <a:pt x="0" y="10160"/>
                  </a:lnTo>
                  <a:lnTo>
                    <a:pt x="4702353" y="10160"/>
                  </a:lnTo>
                  <a:close/>
                </a:path>
                <a:path w="9144000" h="10160">
                  <a:moveTo>
                    <a:pt x="9144000" y="0"/>
                  </a:moveTo>
                  <a:lnTo>
                    <a:pt x="8841638" y="0"/>
                  </a:lnTo>
                  <a:lnTo>
                    <a:pt x="8814156" y="10160"/>
                  </a:lnTo>
                  <a:lnTo>
                    <a:pt x="9144000" y="1016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D5E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0" y="200659"/>
              <a:ext cx="9144000" cy="10160"/>
            </a:xfrm>
            <a:custGeom>
              <a:avLst/>
              <a:gdLst/>
              <a:ahLst/>
              <a:cxnLst/>
              <a:rect l="l" t="t" r="r" b="b"/>
              <a:pathLst>
                <a:path w="9144000" h="10160">
                  <a:moveTo>
                    <a:pt x="4738509" y="10160"/>
                  </a:moveTo>
                  <a:lnTo>
                    <a:pt x="4697196" y="0"/>
                  </a:lnTo>
                  <a:lnTo>
                    <a:pt x="0" y="0"/>
                  </a:lnTo>
                  <a:lnTo>
                    <a:pt x="0" y="10160"/>
                  </a:lnTo>
                  <a:lnTo>
                    <a:pt x="4738509" y="10160"/>
                  </a:lnTo>
                  <a:close/>
                </a:path>
                <a:path w="9144000" h="10160">
                  <a:moveTo>
                    <a:pt x="9144000" y="0"/>
                  </a:moveTo>
                  <a:lnTo>
                    <a:pt x="8817597" y="0"/>
                  </a:lnTo>
                  <a:lnTo>
                    <a:pt x="8790102" y="10160"/>
                  </a:lnTo>
                  <a:lnTo>
                    <a:pt x="9144000" y="1016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D4E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0" y="210819"/>
              <a:ext cx="9144000" cy="8890"/>
            </a:xfrm>
            <a:custGeom>
              <a:avLst/>
              <a:gdLst/>
              <a:ahLst/>
              <a:cxnLst/>
              <a:rect l="l" t="t" r="r" b="b"/>
              <a:pathLst>
                <a:path w="9144000" h="8889">
                  <a:moveTo>
                    <a:pt x="4774654" y="8890"/>
                  </a:moveTo>
                  <a:lnTo>
                    <a:pt x="4738509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4774654" y="8890"/>
                  </a:lnTo>
                  <a:close/>
                </a:path>
                <a:path w="9144000" h="8889">
                  <a:moveTo>
                    <a:pt x="9144000" y="0"/>
                  </a:moveTo>
                  <a:lnTo>
                    <a:pt x="8790102" y="0"/>
                  </a:lnTo>
                  <a:lnTo>
                    <a:pt x="8766061" y="8890"/>
                  </a:lnTo>
                  <a:lnTo>
                    <a:pt x="9144000" y="889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D3E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0" y="219709"/>
              <a:ext cx="9144000" cy="10160"/>
            </a:xfrm>
            <a:custGeom>
              <a:avLst/>
              <a:gdLst/>
              <a:ahLst/>
              <a:cxnLst/>
              <a:rect l="l" t="t" r="r" b="b"/>
              <a:pathLst>
                <a:path w="9144000" h="10160">
                  <a:moveTo>
                    <a:pt x="4815967" y="10160"/>
                  </a:moveTo>
                  <a:lnTo>
                    <a:pt x="4774654" y="0"/>
                  </a:lnTo>
                  <a:lnTo>
                    <a:pt x="0" y="0"/>
                  </a:lnTo>
                  <a:lnTo>
                    <a:pt x="0" y="10160"/>
                  </a:lnTo>
                  <a:lnTo>
                    <a:pt x="4815967" y="10160"/>
                  </a:lnTo>
                  <a:close/>
                </a:path>
                <a:path w="9144000" h="10160">
                  <a:moveTo>
                    <a:pt x="9144000" y="0"/>
                  </a:moveTo>
                  <a:lnTo>
                    <a:pt x="8762619" y="0"/>
                  </a:lnTo>
                  <a:lnTo>
                    <a:pt x="8762619" y="2540"/>
                  </a:lnTo>
                  <a:lnTo>
                    <a:pt x="8747277" y="2540"/>
                  </a:lnTo>
                  <a:lnTo>
                    <a:pt x="8747277" y="10160"/>
                  </a:lnTo>
                  <a:lnTo>
                    <a:pt x="9144000" y="10160"/>
                  </a:lnTo>
                  <a:lnTo>
                    <a:pt x="9144000" y="254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D2E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0" y="228599"/>
              <a:ext cx="9144000" cy="10160"/>
            </a:xfrm>
            <a:custGeom>
              <a:avLst/>
              <a:gdLst/>
              <a:ahLst/>
              <a:cxnLst/>
              <a:rect l="l" t="t" r="r" b="b"/>
              <a:pathLst>
                <a:path w="9144000" h="10160">
                  <a:moveTo>
                    <a:pt x="4852111" y="10160"/>
                  </a:moveTo>
                  <a:lnTo>
                    <a:pt x="4810798" y="0"/>
                  </a:lnTo>
                  <a:lnTo>
                    <a:pt x="0" y="0"/>
                  </a:lnTo>
                  <a:lnTo>
                    <a:pt x="0" y="10160"/>
                  </a:lnTo>
                  <a:lnTo>
                    <a:pt x="4852111" y="10160"/>
                  </a:lnTo>
                  <a:close/>
                </a:path>
                <a:path w="9144000" h="10160">
                  <a:moveTo>
                    <a:pt x="9144000" y="0"/>
                  </a:moveTo>
                  <a:lnTo>
                    <a:pt x="8739340" y="0"/>
                  </a:lnTo>
                  <a:lnTo>
                    <a:pt x="8707590" y="10160"/>
                  </a:lnTo>
                  <a:lnTo>
                    <a:pt x="9144000" y="1016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D1E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0" y="237502"/>
              <a:ext cx="9144000" cy="10160"/>
            </a:xfrm>
            <a:custGeom>
              <a:avLst/>
              <a:gdLst/>
              <a:ahLst/>
              <a:cxnLst/>
              <a:rect l="l" t="t" r="r" b="b"/>
              <a:pathLst>
                <a:path w="9144000" h="10160">
                  <a:moveTo>
                    <a:pt x="4888268" y="10147"/>
                  </a:moveTo>
                  <a:lnTo>
                    <a:pt x="4846955" y="0"/>
                  </a:lnTo>
                  <a:lnTo>
                    <a:pt x="0" y="0"/>
                  </a:lnTo>
                  <a:lnTo>
                    <a:pt x="0" y="10147"/>
                  </a:lnTo>
                  <a:lnTo>
                    <a:pt x="4888268" y="10147"/>
                  </a:lnTo>
                  <a:close/>
                </a:path>
                <a:path w="9144000" h="10160">
                  <a:moveTo>
                    <a:pt x="9144000" y="0"/>
                  </a:moveTo>
                  <a:lnTo>
                    <a:pt x="8711552" y="0"/>
                  </a:lnTo>
                  <a:lnTo>
                    <a:pt x="8679815" y="10147"/>
                  </a:lnTo>
                  <a:lnTo>
                    <a:pt x="9144000" y="10147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D0E6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0" y="246379"/>
              <a:ext cx="9144000" cy="10795"/>
            </a:xfrm>
            <a:custGeom>
              <a:avLst/>
              <a:gdLst/>
              <a:ahLst/>
              <a:cxnLst/>
              <a:rect l="l" t="t" r="r" b="b"/>
              <a:pathLst>
                <a:path w="9144000" h="10795">
                  <a:moveTo>
                    <a:pt x="4924412" y="10172"/>
                  </a:moveTo>
                  <a:lnTo>
                    <a:pt x="4883099" y="0"/>
                  </a:lnTo>
                  <a:lnTo>
                    <a:pt x="0" y="0"/>
                  </a:lnTo>
                  <a:lnTo>
                    <a:pt x="0" y="10172"/>
                  </a:lnTo>
                  <a:lnTo>
                    <a:pt x="4924412" y="10172"/>
                  </a:lnTo>
                  <a:close/>
                </a:path>
                <a:path w="9144000" h="10795">
                  <a:moveTo>
                    <a:pt x="9144000" y="0"/>
                  </a:moveTo>
                  <a:lnTo>
                    <a:pt x="8683777" y="0"/>
                  </a:lnTo>
                  <a:lnTo>
                    <a:pt x="8652027" y="10172"/>
                  </a:lnTo>
                  <a:lnTo>
                    <a:pt x="9144000" y="10172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CFE6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0" y="256552"/>
              <a:ext cx="9144000" cy="8890"/>
            </a:xfrm>
            <a:custGeom>
              <a:avLst/>
              <a:gdLst/>
              <a:ahLst/>
              <a:cxnLst/>
              <a:rect l="l" t="t" r="r" b="b"/>
              <a:pathLst>
                <a:path w="9144000" h="8889">
                  <a:moveTo>
                    <a:pt x="4960569" y="8877"/>
                  </a:moveTo>
                  <a:lnTo>
                    <a:pt x="4924412" y="0"/>
                  </a:lnTo>
                  <a:lnTo>
                    <a:pt x="0" y="0"/>
                  </a:lnTo>
                  <a:lnTo>
                    <a:pt x="0" y="8877"/>
                  </a:lnTo>
                  <a:lnTo>
                    <a:pt x="4960569" y="8877"/>
                  </a:lnTo>
                  <a:close/>
                </a:path>
                <a:path w="9144000" h="8889">
                  <a:moveTo>
                    <a:pt x="9144000" y="0"/>
                  </a:moveTo>
                  <a:lnTo>
                    <a:pt x="8652027" y="0"/>
                  </a:lnTo>
                  <a:lnTo>
                    <a:pt x="8624252" y="8877"/>
                  </a:lnTo>
                  <a:lnTo>
                    <a:pt x="9144000" y="8877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CEE5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0" y="265429"/>
              <a:ext cx="9144000" cy="10795"/>
            </a:xfrm>
            <a:custGeom>
              <a:avLst/>
              <a:gdLst/>
              <a:ahLst/>
              <a:cxnLst/>
              <a:rect l="l" t="t" r="r" b="b"/>
              <a:pathLst>
                <a:path w="9144000" h="10795">
                  <a:moveTo>
                    <a:pt x="5001882" y="10172"/>
                  </a:moveTo>
                  <a:lnTo>
                    <a:pt x="4960569" y="0"/>
                  </a:lnTo>
                  <a:lnTo>
                    <a:pt x="0" y="0"/>
                  </a:lnTo>
                  <a:lnTo>
                    <a:pt x="0" y="10172"/>
                  </a:lnTo>
                  <a:lnTo>
                    <a:pt x="5001882" y="10172"/>
                  </a:lnTo>
                  <a:close/>
                </a:path>
                <a:path w="9144000" h="10795">
                  <a:moveTo>
                    <a:pt x="9144000" y="0"/>
                  </a:moveTo>
                  <a:lnTo>
                    <a:pt x="8624240" y="0"/>
                  </a:lnTo>
                  <a:lnTo>
                    <a:pt x="8592490" y="10172"/>
                  </a:lnTo>
                  <a:lnTo>
                    <a:pt x="9144000" y="10172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CDE4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0" y="274319"/>
              <a:ext cx="9144000" cy="10160"/>
            </a:xfrm>
            <a:custGeom>
              <a:avLst/>
              <a:gdLst/>
              <a:ahLst/>
              <a:cxnLst/>
              <a:rect l="l" t="t" r="r" b="b"/>
              <a:pathLst>
                <a:path w="9144000" h="10160">
                  <a:moveTo>
                    <a:pt x="5038026" y="10160"/>
                  </a:moveTo>
                  <a:lnTo>
                    <a:pt x="4996713" y="0"/>
                  </a:lnTo>
                  <a:lnTo>
                    <a:pt x="0" y="0"/>
                  </a:lnTo>
                  <a:lnTo>
                    <a:pt x="0" y="10160"/>
                  </a:lnTo>
                  <a:lnTo>
                    <a:pt x="5038026" y="10160"/>
                  </a:lnTo>
                  <a:close/>
                </a:path>
                <a:path w="9144000" h="10160">
                  <a:moveTo>
                    <a:pt x="9144000" y="0"/>
                  </a:moveTo>
                  <a:lnTo>
                    <a:pt x="8596465" y="0"/>
                  </a:lnTo>
                  <a:lnTo>
                    <a:pt x="8564715" y="10160"/>
                  </a:lnTo>
                  <a:lnTo>
                    <a:pt x="9144000" y="1016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CCE4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0" y="283209"/>
              <a:ext cx="9144000" cy="10160"/>
            </a:xfrm>
            <a:custGeom>
              <a:avLst/>
              <a:gdLst/>
              <a:ahLst/>
              <a:cxnLst/>
              <a:rect l="l" t="t" r="r" b="b"/>
              <a:pathLst>
                <a:path w="9144000" h="10160">
                  <a:moveTo>
                    <a:pt x="5074170" y="10160"/>
                  </a:moveTo>
                  <a:lnTo>
                    <a:pt x="5032857" y="0"/>
                  </a:lnTo>
                  <a:lnTo>
                    <a:pt x="0" y="0"/>
                  </a:lnTo>
                  <a:lnTo>
                    <a:pt x="0" y="10160"/>
                  </a:lnTo>
                  <a:lnTo>
                    <a:pt x="5074170" y="10160"/>
                  </a:lnTo>
                  <a:close/>
                </a:path>
                <a:path w="9144000" h="10160">
                  <a:moveTo>
                    <a:pt x="9144000" y="0"/>
                  </a:moveTo>
                  <a:lnTo>
                    <a:pt x="8568690" y="0"/>
                  </a:lnTo>
                  <a:lnTo>
                    <a:pt x="8536927" y="10160"/>
                  </a:lnTo>
                  <a:lnTo>
                    <a:pt x="9144000" y="1016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CCE3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0" y="292099"/>
              <a:ext cx="9144000" cy="10160"/>
            </a:xfrm>
            <a:custGeom>
              <a:avLst/>
              <a:gdLst/>
              <a:ahLst/>
              <a:cxnLst/>
              <a:rect l="l" t="t" r="r" b="b"/>
              <a:pathLst>
                <a:path w="9144000" h="10160">
                  <a:moveTo>
                    <a:pt x="5110327" y="10160"/>
                  </a:moveTo>
                  <a:lnTo>
                    <a:pt x="5069014" y="0"/>
                  </a:lnTo>
                  <a:lnTo>
                    <a:pt x="0" y="0"/>
                  </a:lnTo>
                  <a:lnTo>
                    <a:pt x="0" y="10160"/>
                  </a:lnTo>
                  <a:lnTo>
                    <a:pt x="5110327" y="10160"/>
                  </a:lnTo>
                  <a:close/>
                </a:path>
                <a:path w="9144000" h="10160">
                  <a:moveTo>
                    <a:pt x="9144000" y="0"/>
                  </a:moveTo>
                  <a:lnTo>
                    <a:pt x="8540902" y="0"/>
                  </a:lnTo>
                  <a:lnTo>
                    <a:pt x="8509152" y="10160"/>
                  </a:lnTo>
                  <a:lnTo>
                    <a:pt x="9144000" y="1016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CAE3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0" y="302259"/>
              <a:ext cx="9144000" cy="8890"/>
            </a:xfrm>
            <a:custGeom>
              <a:avLst/>
              <a:gdLst/>
              <a:ahLst/>
              <a:cxnLst/>
              <a:rect l="l" t="t" r="r" b="b"/>
              <a:pathLst>
                <a:path w="9144000" h="8889">
                  <a:moveTo>
                    <a:pt x="5146472" y="8890"/>
                  </a:moveTo>
                  <a:lnTo>
                    <a:pt x="5110327" y="0"/>
                  </a:lnTo>
                  <a:lnTo>
                    <a:pt x="0" y="0"/>
                  </a:lnTo>
                  <a:lnTo>
                    <a:pt x="0" y="8890"/>
                  </a:lnTo>
                  <a:lnTo>
                    <a:pt x="5146472" y="8890"/>
                  </a:lnTo>
                  <a:close/>
                </a:path>
                <a:path w="9144000" h="8889">
                  <a:moveTo>
                    <a:pt x="9144000" y="0"/>
                  </a:moveTo>
                  <a:lnTo>
                    <a:pt x="8507171" y="0"/>
                  </a:lnTo>
                  <a:lnTo>
                    <a:pt x="8507171" y="1270"/>
                  </a:lnTo>
                  <a:lnTo>
                    <a:pt x="8491842" y="1270"/>
                  </a:lnTo>
                  <a:lnTo>
                    <a:pt x="8491842" y="8890"/>
                  </a:lnTo>
                  <a:lnTo>
                    <a:pt x="9144000" y="8890"/>
                  </a:lnTo>
                  <a:lnTo>
                    <a:pt x="9144000" y="127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C9E2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0" y="311149"/>
              <a:ext cx="9144000" cy="10160"/>
            </a:xfrm>
            <a:custGeom>
              <a:avLst/>
              <a:gdLst/>
              <a:ahLst/>
              <a:cxnLst/>
              <a:rect l="l" t="t" r="r" b="b"/>
              <a:pathLst>
                <a:path w="9144000" h="10160">
                  <a:moveTo>
                    <a:pt x="235204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175040" y="10160"/>
                  </a:lnTo>
                  <a:lnTo>
                    <a:pt x="2352040" y="0"/>
                  </a:lnTo>
                  <a:close/>
                </a:path>
                <a:path w="9144000" h="10160">
                  <a:moveTo>
                    <a:pt x="5187785" y="10160"/>
                  </a:moveTo>
                  <a:lnTo>
                    <a:pt x="5146472" y="0"/>
                  </a:lnTo>
                  <a:lnTo>
                    <a:pt x="2824480" y="0"/>
                  </a:lnTo>
                  <a:lnTo>
                    <a:pt x="2986278" y="10160"/>
                  </a:lnTo>
                  <a:lnTo>
                    <a:pt x="5187785" y="10160"/>
                  </a:lnTo>
                  <a:close/>
                </a:path>
                <a:path w="9144000" h="10160">
                  <a:moveTo>
                    <a:pt x="9144000" y="0"/>
                  </a:moveTo>
                  <a:lnTo>
                    <a:pt x="8478507" y="0"/>
                  </a:lnTo>
                  <a:lnTo>
                    <a:pt x="8442960" y="10160"/>
                  </a:lnTo>
                  <a:lnTo>
                    <a:pt x="9144000" y="1016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C8E1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0" y="320052"/>
              <a:ext cx="9144000" cy="10160"/>
            </a:xfrm>
            <a:custGeom>
              <a:avLst/>
              <a:gdLst/>
              <a:ahLst/>
              <a:cxnLst/>
              <a:rect l="l" t="t" r="r" b="b"/>
              <a:pathLst>
                <a:path w="9144000" h="10160">
                  <a:moveTo>
                    <a:pt x="2197163" y="0"/>
                  </a:moveTo>
                  <a:lnTo>
                    <a:pt x="0" y="0"/>
                  </a:lnTo>
                  <a:lnTo>
                    <a:pt x="0" y="10147"/>
                  </a:lnTo>
                  <a:lnTo>
                    <a:pt x="2020163" y="10147"/>
                  </a:lnTo>
                  <a:lnTo>
                    <a:pt x="2197163" y="0"/>
                  </a:lnTo>
                  <a:close/>
                </a:path>
                <a:path w="9144000" h="10160">
                  <a:moveTo>
                    <a:pt x="5223929" y="10147"/>
                  </a:moveTo>
                  <a:lnTo>
                    <a:pt x="5182616" y="0"/>
                  </a:lnTo>
                  <a:lnTo>
                    <a:pt x="2966059" y="0"/>
                  </a:lnTo>
                  <a:lnTo>
                    <a:pt x="3127857" y="10147"/>
                  </a:lnTo>
                  <a:lnTo>
                    <a:pt x="5223929" y="10147"/>
                  </a:lnTo>
                  <a:close/>
                </a:path>
                <a:path w="9144000" h="10160">
                  <a:moveTo>
                    <a:pt x="9144000" y="0"/>
                  </a:moveTo>
                  <a:lnTo>
                    <a:pt x="8447392" y="0"/>
                  </a:lnTo>
                  <a:lnTo>
                    <a:pt x="8411845" y="10147"/>
                  </a:lnTo>
                  <a:lnTo>
                    <a:pt x="9144000" y="10147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C7E1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0" y="328929"/>
              <a:ext cx="9144000" cy="10795"/>
            </a:xfrm>
            <a:custGeom>
              <a:avLst/>
              <a:gdLst/>
              <a:ahLst/>
              <a:cxnLst/>
              <a:rect l="l" t="t" r="r" b="b"/>
              <a:pathLst>
                <a:path w="9144000" h="10795">
                  <a:moveTo>
                    <a:pt x="198697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10160"/>
                  </a:lnTo>
                  <a:lnTo>
                    <a:pt x="1918627" y="10160"/>
                  </a:lnTo>
                  <a:lnTo>
                    <a:pt x="1918627" y="6350"/>
                  </a:lnTo>
                  <a:lnTo>
                    <a:pt x="1986978" y="6350"/>
                  </a:lnTo>
                  <a:lnTo>
                    <a:pt x="1986978" y="0"/>
                  </a:lnTo>
                  <a:close/>
                </a:path>
                <a:path w="9144000" h="10795">
                  <a:moveTo>
                    <a:pt x="5260086" y="10172"/>
                  </a:moveTo>
                  <a:lnTo>
                    <a:pt x="5218773" y="0"/>
                  </a:lnTo>
                  <a:lnTo>
                    <a:pt x="3107639" y="0"/>
                  </a:lnTo>
                  <a:lnTo>
                    <a:pt x="3269450" y="10172"/>
                  </a:lnTo>
                  <a:lnTo>
                    <a:pt x="5260086" y="10172"/>
                  </a:lnTo>
                  <a:close/>
                </a:path>
                <a:path w="9144000" h="10795">
                  <a:moveTo>
                    <a:pt x="9144000" y="0"/>
                  </a:moveTo>
                  <a:lnTo>
                    <a:pt x="8409622" y="0"/>
                  </a:lnTo>
                  <a:lnTo>
                    <a:pt x="8409622" y="3810"/>
                  </a:lnTo>
                  <a:lnTo>
                    <a:pt x="8391842" y="3810"/>
                  </a:lnTo>
                  <a:lnTo>
                    <a:pt x="8391842" y="10160"/>
                  </a:lnTo>
                  <a:lnTo>
                    <a:pt x="9136761" y="10160"/>
                  </a:lnTo>
                  <a:lnTo>
                    <a:pt x="9136761" y="3810"/>
                  </a:lnTo>
                  <a:lnTo>
                    <a:pt x="9144000" y="3810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00C6E0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0" y="339090"/>
              <a:ext cx="9128125" cy="8890"/>
            </a:xfrm>
            <a:custGeom>
              <a:avLst/>
              <a:gdLst/>
              <a:ahLst/>
              <a:cxnLst/>
              <a:rect l="l" t="t" r="r" b="b"/>
              <a:pathLst>
                <a:path w="9128125" h="8889">
                  <a:moveTo>
                    <a:pt x="1905606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1844790" y="8889"/>
                  </a:lnTo>
                  <a:lnTo>
                    <a:pt x="1905606" y="0"/>
                  </a:lnTo>
                  <a:close/>
                </a:path>
                <a:path w="9128125" h="8889">
                  <a:moveTo>
                    <a:pt x="5260087" y="0"/>
                  </a:moveTo>
                  <a:lnTo>
                    <a:pt x="3269450" y="0"/>
                  </a:lnTo>
                  <a:lnTo>
                    <a:pt x="3370579" y="6350"/>
                  </a:lnTo>
                  <a:lnTo>
                    <a:pt x="3393006" y="8889"/>
                  </a:lnTo>
                  <a:lnTo>
                    <a:pt x="5300834" y="8889"/>
                  </a:lnTo>
                  <a:lnTo>
                    <a:pt x="5275580" y="3809"/>
                  </a:lnTo>
                  <a:lnTo>
                    <a:pt x="5260087" y="0"/>
                  </a:lnTo>
                  <a:close/>
                </a:path>
                <a:path w="9128125" h="8889">
                  <a:moveTo>
                    <a:pt x="9127807" y="0"/>
                  </a:moveTo>
                  <a:lnTo>
                    <a:pt x="8380729" y="0"/>
                  </a:lnTo>
                  <a:lnTo>
                    <a:pt x="8349615" y="8889"/>
                  </a:lnTo>
                  <a:lnTo>
                    <a:pt x="9102725" y="8889"/>
                  </a:lnTo>
                  <a:lnTo>
                    <a:pt x="9127807" y="0"/>
                  </a:lnTo>
                  <a:close/>
                </a:path>
              </a:pathLst>
            </a:custGeom>
            <a:solidFill>
              <a:srgbClr val="00C5DF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0" y="347979"/>
              <a:ext cx="9102725" cy="8890"/>
            </a:xfrm>
            <a:custGeom>
              <a:avLst/>
              <a:gdLst/>
              <a:ahLst/>
              <a:cxnLst/>
              <a:rect l="l" t="t" r="r" b="b"/>
              <a:pathLst>
                <a:path w="9102725" h="8889">
                  <a:moveTo>
                    <a:pt x="1844789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1783969" y="8890"/>
                  </a:lnTo>
                  <a:lnTo>
                    <a:pt x="1844789" y="0"/>
                  </a:lnTo>
                  <a:close/>
                </a:path>
                <a:path w="9102725" h="8889">
                  <a:moveTo>
                    <a:pt x="5345023" y="8890"/>
                  </a:moveTo>
                  <a:lnTo>
                    <a:pt x="5300827" y="0"/>
                  </a:lnTo>
                  <a:lnTo>
                    <a:pt x="3392995" y="0"/>
                  </a:lnTo>
                  <a:lnTo>
                    <a:pt x="3471494" y="8890"/>
                  </a:lnTo>
                  <a:lnTo>
                    <a:pt x="5345023" y="8890"/>
                  </a:lnTo>
                  <a:close/>
                </a:path>
                <a:path w="9102725" h="8889">
                  <a:moveTo>
                    <a:pt x="9102725" y="0"/>
                  </a:moveTo>
                  <a:lnTo>
                    <a:pt x="8349602" y="0"/>
                  </a:lnTo>
                  <a:lnTo>
                    <a:pt x="8318487" y="8890"/>
                  </a:lnTo>
                  <a:lnTo>
                    <a:pt x="9077642" y="8890"/>
                  </a:lnTo>
                  <a:lnTo>
                    <a:pt x="9102725" y="0"/>
                  </a:lnTo>
                  <a:close/>
                </a:path>
              </a:pathLst>
            </a:custGeom>
            <a:solidFill>
              <a:srgbClr val="00C4DF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0" y="356869"/>
              <a:ext cx="9065260" cy="10160"/>
            </a:xfrm>
            <a:custGeom>
              <a:avLst/>
              <a:gdLst/>
              <a:ahLst/>
              <a:cxnLst/>
              <a:rect l="l" t="t" r="r" b="b"/>
              <a:pathLst>
                <a:path w="9065260" h="10160">
                  <a:moveTo>
                    <a:pt x="1783969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1714461" y="10160"/>
                  </a:lnTo>
                  <a:lnTo>
                    <a:pt x="1783969" y="0"/>
                  </a:lnTo>
                  <a:close/>
                </a:path>
                <a:path w="9065260" h="10160">
                  <a:moveTo>
                    <a:pt x="5395531" y="10160"/>
                  </a:moveTo>
                  <a:lnTo>
                    <a:pt x="5345023" y="0"/>
                  </a:lnTo>
                  <a:lnTo>
                    <a:pt x="3471494" y="0"/>
                  </a:lnTo>
                  <a:lnTo>
                    <a:pt x="3561207" y="10160"/>
                  </a:lnTo>
                  <a:lnTo>
                    <a:pt x="5395531" y="10160"/>
                  </a:lnTo>
                  <a:close/>
                </a:path>
                <a:path w="9065260" h="10160">
                  <a:moveTo>
                    <a:pt x="9065095" y="0"/>
                  </a:moveTo>
                  <a:lnTo>
                    <a:pt x="8302942" y="0"/>
                  </a:lnTo>
                  <a:lnTo>
                    <a:pt x="8302942" y="8890"/>
                  </a:lnTo>
                  <a:lnTo>
                    <a:pt x="8285162" y="8890"/>
                  </a:lnTo>
                  <a:lnTo>
                    <a:pt x="8285162" y="10160"/>
                  </a:lnTo>
                  <a:lnTo>
                    <a:pt x="9050401" y="10160"/>
                  </a:lnTo>
                  <a:lnTo>
                    <a:pt x="9050401" y="8890"/>
                  </a:lnTo>
                  <a:lnTo>
                    <a:pt x="9065095" y="8890"/>
                  </a:lnTo>
                  <a:lnTo>
                    <a:pt x="9065095" y="0"/>
                  </a:lnTo>
                  <a:close/>
                </a:path>
              </a:pathLst>
            </a:custGeom>
            <a:solidFill>
              <a:srgbClr val="00C3DE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0" y="365759"/>
              <a:ext cx="9052560" cy="10160"/>
            </a:xfrm>
            <a:custGeom>
              <a:avLst/>
              <a:gdLst/>
              <a:ahLst/>
              <a:cxnLst/>
              <a:rect l="l" t="t" r="r" b="b"/>
              <a:pathLst>
                <a:path w="9052560" h="10160">
                  <a:moveTo>
                    <a:pt x="1723148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1653654" y="10160"/>
                  </a:lnTo>
                  <a:lnTo>
                    <a:pt x="1723148" y="0"/>
                  </a:lnTo>
                  <a:close/>
                </a:path>
                <a:path w="9052560" h="10160">
                  <a:moveTo>
                    <a:pt x="5439727" y="10160"/>
                  </a:moveTo>
                  <a:lnTo>
                    <a:pt x="5389219" y="0"/>
                  </a:lnTo>
                  <a:lnTo>
                    <a:pt x="3549993" y="0"/>
                  </a:lnTo>
                  <a:lnTo>
                    <a:pt x="3639693" y="10160"/>
                  </a:lnTo>
                  <a:lnTo>
                    <a:pt x="5439727" y="10160"/>
                  </a:lnTo>
                  <a:close/>
                </a:path>
                <a:path w="9052560" h="10160">
                  <a:moveTo>
                    <a:pt x="9052560" y="0"/>
                  </a:moveTo>
                  <a:lnTo>
                    <a:pt x="8287372" y="0"/>
                  </a:lnTo>
                  <a:lnTo>
                    <a:pt x="8251812" y="10160"/>
                  </a:lnTo>
                  <a:lnTo>
                    <a:pt x="9018003" y="10160"/>
                  </a:lnTo>
                  <a:lnTo>
                    <a:pt x="9052560" y="0"/>
                  </a:lnTo>
                  <a:close/>
                </a:path>
              </a:pathLst>
            </a:custGeom>
            <a:solidFill>
              <a:srgbClr val="00C2DD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0" y="374649"/>
              <a:ext cx="9022715" cy="10160"/>
            </a:xfrm>
            <a:custGeom>
              <a:avLst/>
              <a:gdLst/>
              <a:ahLst/>
              <a:cxnLst/>
              <a:rect l="l" t="t" r="r" b="b"/>
              <a:pathLst>
                <a:path w="9022715" h="10160">
                  <a:moveTo>
                    <a:pt x="1662341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1592834" y="10160"/>
                  </a:lnTo>
                  <a:lnTo>
                    <a:pt x="1662341" y="0"/>
                  </a:lnTo>
                  <a:close/>
                </a:path>
                <a:path w="9022715" h="10160">
                  <a:moveTo>
                    <a:pt x="5483923" y="10160"/>
                  </a:moveTo>
                  <a:lnTo>
                    <a:pt x="5433415" y="0"/>
                  </a:lnTo>
                  <a:lnTo>
                    <a:pt x="3628479" y="0"/>
                  </a:lnTo>
                  <a:lnTo>
                    <a:pt x="3718191" y="10160"/>
                  </a:lnTo>
                  <a:lnTo>
                    <a:pt x="5483923" y="10160"/>
                  </a:lnTo>
                  <a:close/>
                </a:path>
                <a:path w="9022715" h="10160">
                  <a:moveTo>
                    <a:pt x="9022334" y="0"/>
                  </a:moveTo>
                  <a:lnTo>
                    <a:pt x="8256257" y="0"/>
                  </a:lnTo>
                  <a:lnTo>
                    <a:pt x="8220710" y="10160"/>
                  </a:lnTo>
                  <a:lnTo>
                    <a:pt x="8987790" y="10160"/>
                  </a:lnTo>
                  <a:lnTo>
                    <a:pt x="9022334" y="0"/>
                  </a:lnTo>
                  <a:close/>
                </a:path>
              </a:pathLst>
            </a:custGeom>
            <a:solidFill>
              <a:srgbClr val="00C1DD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0" y="384809"/>
              <a:ext cx="8987790" cy="8890"/>
            </a:xfrm>
            <a:custGeom>
              <a:avLst/>
              <a:gdLst/>
              <a:ahLst/>
              <a:cxnLst/>
              <a:rect l="l" t="t" r="r" b="b"/>
              <a:pathLst>
                <a:path w="8987790" h="8889">
                  <a:moveTo>
                    <a:pt x="1571117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8890"/>
                  </a:lnTo>
                  <a:lnTo>
                    <a:pt x="1543977" y="8890"/>
                  </a:lnTo>
                  <a:lnTo>
                    <a:pt x="1543977" y="6350"/>
                  </a:lnTo>
                  <a:lnTo>
                    <a:pt x="1571117" y="6350"/>
                  </a:lnTo>
                  <a:lnTo>
                    <a:pt x="1571117" y="0"/>
                  </a:lnTo>
                  <a:close/>
                </a:path>
                <a:path w="8987790" h="8889">
                  <a:moveTo>
                    <a:pt x="5528119" y="8890"/>
                  </a:moveTo>
                  <a:lnTo>
                    <a:pt x="5483923" y="0"/>
                  </a:lnTo>
                  <a:lnTo>
                    <a:pt x="3718191" y="0"/>
                  </a:lnTo>
                  <a:lnTo>
                    <a:pt x="3796690" y="8890"/>
                  </a:lnTo>
                  <a:lnTo>
                    <a:pt x="5528119" y="8890"/>
                  </a:lnTo>
                  <a:close/>
                </a:path>
                <a:path w="8987790" h="8889">
                  <a:moveTo>
                    <a:pt x="8987790" y="0"/>
                  </a:moveTo>
                  <a:lnTo>
                    <a:pt x="8220697" y="0"/>
                  </a:lnTo>
                  <a:lnTo>
                    <a:pt x="8182965" y="8890"/>
                  </a:lnTo>
                  <a:lnTo>
                    <a:pt x="8957564" y="8890"/>
                  </a:lnTo>
                  <a:lnTo>
                    <a:pt x="8987790" y="0"/>
                  </a:lnTo>
                  <a:close/>
                </a:path>
              </a:pathLst>
            </a:custGeom>
            <a:solidFill>
              <a:srgbClr val="00C0D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0" y="393699"/>
              <a:ext cx="8957945" cy="8890"/>
            </a:xfrm>
            <a:custGeom>
              <a:avLst/>
              <a:gdLst/>
              <a:ahLst/>
              <a:cxnLst/>
              <a:rect l="l" t="t" r="r" b="b"/>
              <a:pathLst>
                <a:path w="8957945" h="8889">
                  <a:moveTo>
                    <a:pt x="1538554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1500632" y="8890"/>
                  </a:lnTo>
                  <a:lnTo>
                    <a:pt x="1538554" y="0"/>
                  </a:lnTo>
                  <a:close/>
                </a:path>
                <a:path w="8957945" h="8889">
                  <a:moveTo>
                    <a:pt x="5572315" y="8890"/>
                  </a:moveTo>
                  <a:lnTo>
                    <a:pt x="5528119" y="0"/>
                  </a:lnTo>
                  <a:lnTo>
                    <a:pt x="3796690" y="0"/>
                  </a:lnTo>
                  <a:lnTo>
                    <a:pt x="3875176" y="8890"/>
                  </a:lnTo>
                  <a:lnTo>
                    <a:pt x="5572315" y="8890"/>
                  </a:lnTo>
                  <a:close/>
                </a:path>
                <a:path w="8957945" h="8889">
                  <a:moveTo>
                    <a:pt x="8957564" y="0"/>
                  </a:moveTo>
                  <a:lnTo>
                    <a:pt x="8182965" y="0"/>
                  </a:lnTo>
                  <a:lnTo>
                    <a:pt x="8145221" y="8890"/>
                  </a:lnTo>
                  <a:lnTo>
                    <a:pt x="8927338" y="8890"/>
                  </a:lnTo>
                  <a:lnTo>
                    <a:pt x="8957564" y="0"/>
                  </a:lnTo>
                  <a:close/>
                </a:path>
              </a:pathLst>
            </a:custGeom>
            <a:solidFill>
              <a:srgbClr val="00BFD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0" y="402589"/>
              <a:ext cx="8927465" cy="10160"/>
            </a:xfrm>
            <a:custGeom>
              <a:avLst/>
              <a:gdLst/>
              <a:ahLst/>
              <a:cxnLst/>
              <a:rect l="l" t="t" r="r" b="b"/>
              <a:pathLst>
                <a:path w="8927465" h="10159">
                  <a:moveTo>
                    <a:pt x="1500632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1457299" y="10160"/>
                  </a:lnTo>
                  <a:lnTo>
                    <a:pt x="1500632" y="0"/>
                  </a:lnTo>
                  <a:close/>
                </a:path>
                <a:path w="8927465" h="10159">
                  <a:moveTo>
                    <a:pt x="5622823" y="10160"/>
                  </a:moveTo>
                  <a:lnTo>
                    <a:pt x="5572315" y="0"/>
                  </a:lnTo>
                  <a:lnTo>
                    <a:pt x="3875176" y="0"/>
                  </a:lnTo>
                  <a:lnTo>
                    <a:pt x="3964889" y="10160"/>
                  </a:lnTo>
                  <a:lnTo>
                    <a:pt x="5622823" y="10160"/>
                  </a:lnTo>
                  <a:close/>
                </a:path>
                <a:path w="8927465" h="10159">
                  <a:moveTo>
                    <a:pt x="8927338" y="0"/>
                  </a:moveTo>
                  <a:lnTo>
                    <a:pt x="8145221" y="0"/>
                  </a:lnTo>
                  <a:lnTo>
                    <a:pt x="8102079" y="10160"/>
                  </a:lnTo>
                  <a:lnTo>
                    <a:pt x="8892794" y="10160"/>
                  </a:lnTo>
                  <a:lnTo>
                    <a:pt x="8927338" y="0"/>
                  </a:lnTo>
                  <a:close/>
                </a:path>
              </a:pathLst>
            </a:custGeom>
            <a:solidFill>
              <a:srgbClr val="00BEDB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0" y="411479"/>
              <a:ext cx="8888730" cy="10160"/>
            </a:xfrm>
            <a:custGeom>
              <a:avLst/>
              <a:gdLst/>
              <a:ahLst/>
              <a:cxnLst/>
              <a:rect l="l" t="t" r="r" b="b"/>
              <a:pathLst>
                <a:path w="8888730" h="10159">
                  <a:moveTo>
                    <a:pt x="1462722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1419377" y="10160"/>
                  </a:lnTo>
                  <a:lnTo>
                    <a:pt x="1462722" y="0"/>
                  </a:lnTo>
                  <a:close/>
                </a:path>
                <a:path w="8888730" h="10159">
                  <a:moveTo>
                    <a:pt x="5667019" y="10160"/>
                  </a:moveTo>
                  <a:lnTo>
                    <a:pt x="5616511" y="0"/>
                  </a:lnTo>
                  <a:lnTo>
                    <a:pt x="3953675" y="0"/>
                  </a:lnTo>
                  <a:lnTo>
                    <a:pt x="4043375" y="10160"/>
                  </a:lnTo>
                  <a:lnTo>
                    <a:pt x="5667019" y="10160"/>
                  </a:lnTo>
                  <a:close/>
                </a:path>
                <a:path w="8888730" h="10159">
                  <a:moveTo>
                    <a:pt x="8888476" y="0"/>
                  </a:moveTo>
                  <a:lnTo>
                    <a:pt x="8096694" y="0"/>
                  </a:lnTo>
                  <a:lnTo>
                    <a:pt x="8096694" y="5080"/>
                  </a:lnTo>
                  <a:lnTo>
                    <a:pt x="8075117" y="5080"/>
                  </a:lnTo>
                  <a:lnTo>
                    <a:pt x="8075117" y="10160"/>
                  </a:lnTo>
                  <a:lnTo>
                    <a:pt x="8869502" y="10160"/>
                  </a:lnTo>
                  <a:lnTo>
                    <a:pt x="8869502" y="5080"/>
                  </a:lnTo>
                  <a:lnTo>
                    <a:pt x="8888476" y="5080"/>
                  </a:lnTo>
                  <a:lnTo>
                    <a:pt x="8888476" y="0"/>
                  </a:lnTo>
                  <a:close/>
                </a:path>
              </a:pathLst>
            </a:custGeom>
            <a:solidFill>
              <a:srgbClr val="00BDD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0" y="420369"/>
              <a:ext cx="8864600" cy="10160"/>
            </a:xfrm>
            <a:custGeom>
              <a:avLst/>
              <a:gdLst/>
              <a:ahLst/>
              <a:cxnLst/>
              <a:rect l="l" t="t" r="r" b="b"/>
              <a:pathLst>
                <a:path w="8864600" h="10159">
                  <a:moveTo>
                    <a:pt x="142480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1381455" y="10160"/>
                  </a:lnTo>
                  <a:lnTo>
                    <a:pt x="1424800" y="0"/>
                  </a:lnTo>
                  <a:close/>
                </a:path>
                <a:path w="8864600" h="10159">
                  <a:moveTo>
                    <a:pt x="5711215" y="10160"/>
                  </a:moveTo>
                  <a:lnTo>
                    <a:pt x="5660707" y="0"/>
                  </a:lnTo>
                  <a:lnTo>
                    <a:pt x="4032173" y="0"/>
                  </a:lnTo>
                  <a:lnTo>
                    <a:pt x="4121874" y="10160"/>
                  </a:lnTo>
                  <a:lnTo>
                    <a:pt x="5711215" y="10160"/>
                  </a:lnTo>
                  <a:close/>
                </a:path>
                <a:path w="8864600" h="10159">
                  <a:moveTo>
                    <a:pt x="8864346" y="0"/>
                  </a:moveTo>
                  <a:lnTo>
                    <a:pt x="8069732" y="0"/>
                  </a:lnTo>
                  <a:lnTo>
                    <a:pt x="8026590" y="10160"/>
                  </a:lnTo>
                  <a:lnTo>
                    <a:pt x="8823046" y="10160"/>
                  </a:lnTo>
                  <a:lnTo>
                    <a:pt x="8864346" y="0"/>
                  </a:lnTo>
                  <a:close/>
                </a:path>
              </a:pathLst>
            </a:custGeom>
            <a:solidFill>
              <a:srgbClr val="00BCD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0" y="430529"/>
              <a:ext cx="8823325" cy="8890"/>
            </a:xfrm>
            <a:custGeom>
              <a:avLst/>
              <a:gdLst/>
              <a:ahLst/>
              <a:cxnLst/>
              <a:rect l="l" t="t" r="r" b="b"/>
              <a:pathLst>
                <a:path w="8823325" h="8890">
                  <a:moveTo>
                    <a:pt x="1381455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1343533" y="8890"/>
                  </a:lnTo>
                  <a:lnTo>
                    <a:pt x="1381455" y="0"/>
                  </a:lnTo>
                  <a:close/>
                </a:path>
                <a:path w="8823325" h="8890">
                  <a:moveTo>
                    <a:pt x="5740006" y="1270"/>
                  </a:moveTo>
                  <a:lnTo>
                    <a:pt x="5714377" y="1270"/>
                  </a:lnTo>
                  <a:lnTo>
                    <a:pt x="5714377" y="0"/>
                  </a:lnTo>
                  <a:lnTo>
                    <a:pt x="4127487" y="0"/>
                  </a:lnTo>
                  <a:lnTo>
                    <a:pt x="4127487" y="1270"/>
                  </a:lnTo>
                  <a:lnTo>
                    <a:pt x="4166730" y="1270"/>
                  </a:lnTo>
                  <a:lnTo>
                    <a:pt x="4166730" y="8890"/>
                  </a:lnTo>
                  <a:lnTo>
                    <a:pt x="5740006" y="8890"/>
                  </a:lnTo>
                  <a:lnTo>
                    <a:pt x="5740006" y="1270"/>
                  </a:lnTo>
                  <a:close/>
                </a:path>
                <a:path w="8823325" h="8890">
                  <a:moveTo>
                    <a:pt x="8823046" y="0"/>
                  </a:moveTo>
                  <a:lnTo>
                    <a:pt x="8026590" y="0"/>
                  </a:lnTo>
                  <a:lnTo>
                    <a:pt x="7988846" y="8890"/>
                  </a:lnTo>
                  <a:lnTo>
                    <a:pt x="8786901" y="8890"/>
                  </a:lnTo>
                  <a:lnTo>
                    <a:pt x="8823046" y="0"/>
                  </a:lnTo>
                  <a:close/>
                </a:path>
              </a:pathLst>
            </a:custGeom>
            <a:solidFill>
              <a:srgbClr val="00BBD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0" y="439419"/>
              <a:ext cx="8787130" cy="10160"/>
            </a:xfrm>
            <a:custGeom>
              <a:avLst/>
              <a:gdLst/>
              <a:ahLst/>
              <a:cxnLst/>
              <a:rect l="l" t="t" r="r" b="b"/>
              <a:pathLst>
                <a:path w="8787130" h="10159">
                  <a:moveTo>
                    <a:pt x="1343533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1300200" y="10160"/>
                  </a:lnTo>
                  <a:lnTo>
                    <a:pt x="1343533" y="0"/>
                  </a:lnTo>
                  <a:close/>
                </a:path>
                <a:path w="8787130" h="10159">
                  <a:moveTo>
                    <a:pt x="5822404" y="10160"/>
                  </a:moveTo>
                  <a:lnTo>
                    <a:pt x="5762472" y="0"/>
                  </a:lnTo>
                  <a:lnTo>
                    <a:pt x="4200372" y="0"/>
                  </a:lnTo>
                  <a:lnTo>
                    <a:pt x="4290072" y="10160"/>
                  </a:lnTo>
                  <a:lnTo>
                    <a:pt x="5822404" y="10160"/>
                  </a:lnTo>
                  <a:close/>
                </a:path>
                <a:path w="8787130" h="10159">
                  <a:moveTo>
                    <a:pt x="8786901" y="0"/>
                  </a:moveTo>
                  <a:lnTo>
                    <a:pt x="7988846" y="0"/>
                  </a:lnTo>
                  <a:lnTo>
                    <a:pt x="7945717" y="10160"/>
                  </a:lnTo>
                  <a:lnTo>
                    <a:pt x="8745601" y="10160"/>
                  </a:lnTo>
                  <a:lnTo>
                    <a:pt x="8786901" y="0"/>
                  </a:lnTo>
                  <a:close/>
                </a:path>
              </a:pathLst>
            </a:custGeom>
            <a:solidFill>
              <a:srgbClr val="00BAD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0" y="448309"/>
              <a:ext cx="8733155" cy="10160"/>
            </a:xfrm>
            <a:custGeom>
              <a:avLst/>
              <a:gdLst/>
              <a:ahLst/>
              <a:cxnLst/>
              <a:rect l="l" t="t" r="r" b="b"/>
              <a:pathLst>
                <a:path w="8733155" h="10159">
                  <a:moveTo>
                    <a:pt x="130561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1262278" y="10160"/>
                  </a:lnTo>
                  <a:lnTo>
                    <a:pt x="1305610" y="0"/>
                  </a:lnTo>
                  <a:close/>
                </a:path>
                <a:path w="8733155" h="10159">
                  <a:moveTo>
                    <a:pt x="5874842" y="10160"/>
                  </a:moveTo>
                  <a:lnTo>
                    <a:pt x="5814911" y="0"/>
                  </a:lnTo>
                  <a:lnTo>
                    <a:pt x="4278858" y="0"/>
                  </a:lnTo>
                  <a:lnTo>
                    <a:pt x="4368571" y="10160"/>
                  </a:lnTo>
                  <a:lnTo>
                    <a:pt x="5874842" y="10160"/>
                  </a:lnTo>
                  <a:close/>
                </a:path>
                <a:path w="8733155" h="10159">
                  <a:moveTo>
                    <a:pt x="8732698" y="0"/>
                  </a:moveTo>
                  <a:lnTo>
                    <a:pt x="7932229" y="0"/>
                  </a:lnTo>
                  <a:lnTo>
                    <a:pt x="7932229" y="8890"/>
                  </a:lnTo>
                  <a:lnTo>
                    <a:pt x="7910068" y="8890"/>
                  </a:lnTo>
                  <a:lnTo>
                    <a:pt x="7910068" y="10160"/>
                  </a:lnTo>
                  <a:lnTo>
                    <a:pt x="8712048" y="10160"/>
                  </a:lnTo>
                  <a:lnTo>
                    <a:pt x="8712048" y="8890"/>
                  </a:lnTo>
                  <a:lnTo>
                    <a:pt x="8732698" y="8890"/>
                  </a:lnTo>
                  <a:lnTo>
                    <a:pt x="8732698" y="0"/>
                  </a:lnTo>
                  <a:close/>
                </a:path>
              </a:pathLst>
            </a:custGeom>
            <a:solidFill>
              <a:srgbClr val="00B9D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0" y="457199"/>
              <a:ext cx="8714740" cy="10160"/>
            </a:xfrm>
            <a:custGeom>
              <a:avLst/>
              <a:gdLst/>
              <a:ahLst/>
              <a:cxnLst/>
              <a:rect l="l" t="t" r="r" b="b"/>
              <a:pathLst>
                <a:path w="8714740" h="10159">
                  <a:moveTo>
                    <a:pt x="1267688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1224356" y="10160"/>
                  </a:lnTo>
                  <a:lnTo>
                    <a:pt x="1267688" y="0"/>
                  </a:lnTo>
                  <a:close/>
                </a:path>
                <a:path w="8714740" h="10159">
                  <a:moveTo>
                    <a:pt x="5927280" y="10160"/>
                  </a:moveTo>
                  <a:lnTo>
                    <a:pt x="5867349" y="0"/>
                  </a:lnTo>
                  <a:lnTo>
                    <a:pt x="4357357" y="0"/>
                  </a:lnTo>
                  <a:lnTo>
                    <a:pt x="4447070" y="10160"/>
                  </a:lnTo>
                  <a:lnTo>
                    <a:pt x="5927280" y="10160"/>
                  </a:lnTo>
                  <a:close/>
                </a:path>
                <a:path w="8714740" h="10159">
                  <a:moveTo>
                    <a:pt x="8714626" y="0"/>
                  </a:moveTo>
                  <a:lnTo>
                    <a:pt x="7913370" y="0"/>
                  </a:lnTo>
                  <a:lnTo>
                    <a:pt x="7860703" y="10160"/>
                  </a:lnTo>
                  <a:lnTo>
                    <a:pt x="8673325" y="10160"/>
                  </a:lnTo>
                  <a:lnTo>
                    <a:pt x="8714626" y="0"/>
                  </a:lnTo>
                  <a:close/>
                </a:path>
              </a:pathLst>
            </a:custGeom>
            <a:solidFill>
              <a:srgbClr val="00B8D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0" y="466089"/>
              <a:ext cx="8660765" cy="10160"/>
            </a:xfrm>
            <a:custGeom>
              <a:avLst/>
              <a:gdLst/>
              <a:ahLst/>
              <a:cxnLst/>
              <a:rect l="l" t="t" r="r" b="b"/>
              <a:pathLst>
                <a:path w="8660765" h="10159">
                  <a:moveTo>
                    <a:pt x="1216228" y="0"/>
                  </a:moveTo>
                  <a:lnTo>
                    <a:pt x="0" y="0"/>
                  </a:lnTo>
                  <a:lnTo>
                    <a:pt x="0" y="6350"/>
                  </a:lnTo>
                  <a:lnTo>
                    <a:pt x="0" y="10160"/>
                  </a:lnTo>
                  <a:lnTo>
                    <a:pt x="1196873" y="10160"/>
                  </a:lnTo>
                  <a:lnTo>
                    <a:pt x="1196873" y="6350"/>
                  </a:lnTo>
                  <a:lnTo>
                    <a:pt x="1216228" y="6350"/>
                  </a:lnTo>
                  <a:lnTo>
                    <a:pt x="1216228" y="0"/>
                  </a:lnTo>
                  <a:close/>
                </a:path>
                <a:path w="8660765" h="10159">
                  <a:moveTo>
                    <a:pt x="5979719" y="10160"/>
                  </a:moveTo>
                  <a:lnTo>
                    <a:pt x="5919787" y="0"/>
                  </a:lnTo>
                  <a:lnTo>
                    <a:pt x="4435856" y="0"/>
                  </a:lnTo>
                  <a:lnTo>
                    <a:pt x="4525556" y="10160"/>
                  </a:lnTo>
                  <a:lnTo>
                    <a:pt x="5979719" y="10160"/>
                  </a:lnTo>
                  <a:close/>
                </a:path>
                <a:path w="8660765" h="10159">
                  <a:moveTo>
                    <a:pt x="8660409" y="0"/>
                  </a:moveTo>
                  <a:lnTo>
                    <a:pt x="7844244" y="0"/>
                  </a:lnTo>
                  <a:lnTo>
                    <a:pt x="7844244" y="8890"/>
                  </a:lnTo>
                  <a:lnTo>
                    <a:pt x="7817904" y="8890"/>
                  </a:lnTo>
                  <a:lnTo>
                    <a:pt x="7817904" y="10160"/>
                  </a:lnTo>
                  <a:lnTo>
                    <a:pt x="8639365" y="10160"/>
                  </a:lnTo>
                  <a:lnTo>
                    <a:pt x="8639365" y="8890"/>
                  </a:lnTo>
                  <a:lnTo>
                    <a:pt x="8660409" y="8890"/>
                  </a:lnTo>
                  <a:lnTo>
                    <a:pt x="8660409" y="0"/>
                  </a:lnTo>
                  <a:close/>
                </a:path>
              </a:pathLst>
            </a:custGeom>
            <a:solidFill>
              <a:srgbClr val="00B7D6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0" y="476249"/>
              <a:ext cx="8636635" cy="8890"/>
            </a:xfrm>
            <a:custGeom>
              <a:avLst/>
              <a:gdLst/>
              <a:ahLst/>
              <a:cxnLst/>
              <a:rect l="l" t="t" r="r" b="b"/>
              <a:pathLst>
                <a:path w="8636635" h="8890">
                  <a:moveTo>
                    <a:pt x="1191056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1163942" y="8890"/>
                  </a:lnTo>
                  <a:lnTo>
                    <a:pt x="1191056" y="0"/>
                  </a:lnTo>
                  <a:close/>
                </a:path>
                <a:path w="8636635" h="8890">
                  <a:moveTo>
                    <a:pt x="6032144" y="8890"/>
                  </a:moveTo>
                  <a:lnTo>
                    <a:pt x="5979719" y="0"/>
                  </a:lnTo>
                  <a:lnTo>
                    <a:pt x="4525556" y="0"/>
                  </a:lnTo>
                  <a:lnTo>
                    <a:pt x="4604055" y="8890"/>
                  </a:lnTo>
                  <a:lnTo>
                    <a:pt x="6032144" y="8890"/>
                  </a:lnTo>
                  <a:close/>
                </a:path>
                <a:path w="8636635" h="8890">
                  <a:moveTo>
                    <a:pt x="8636381" y="0"/>
                  </a:moveTo>
                  <a:lnTo>
                    <a:pt x="7814615" y="0"/>
                  </a:lnTo>
                  <a:lnTo>
                    <a:pt x="7768526" y="8890"/>
                  </a:lnTo>
                  <a:lnTo>
                    <a:pt x="8594649" y="8890"/>
                  </a:lnTo>
                  <a:lnTo>
                    <a:pt x="8636381" y="0"/>
                  </a:lnTo>
                  <a:close/>
                </a:path>
              </a:pathLst>
            </a:custGeom>
            <a:solidFill>
              <a:srgbClr val="00B6D6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0" y="485139"/>
              <a:ext cx="8594725" cy="10160"/>
            </a:xfrm>
            <a:custGeom>
              <a:avLst/>
              <a:gdLst/>
              <a:ahLst/>
              <a:cxnLst/>
              <a:rect l="l" t="t" r="r" b="b"/>
              <a:pathLst>
                <a:path w="8594725" h="10159">
                  <a:moveTo>
                    <a:pt x="1163955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1132954" y="10160"/>
                  </a:lnTo>
                  <a:lnTo>
                    <a:pt x="1163955" y="0"/>
                  </a:lnTo>
                  <a:close/>
                </a:path>
                <a:path w="8594725" h="10159">
                  <a:moveTo>
                    <a:pt x="6092075" y="10160"/>
                  </a:moveTo>
                  <a:lnTo>
                    <a:pt x="6032144" y="0"/>
                  </a:lnTo>
                  <a:lnTo>
                    <a:pt x="4604055" y="0"/>
                  </a:lnTo>
                  <a:lnTo>
                    <a:pt x="4693767" y="10160"/>
                  </a:lnTo>
                  <a:lnTo>
                    <a:pt x="6092075" y="10160"/>
                  </a:lnTo>
                  <a:close/>
                </a:path>
                <a:path w="8594725" h="10159">
                  <a:moveTo>
                    <a:pt x="8594649" y="0"/>
                  </a:moveTo>
                  <a:lnTo>
                    <a:pt x="7768526" y="0"/>
                  </a:lnTo>
                  <a:lnTo>
                    <a:pt x="7715859" y="10160"/>
                  </a:lnTo>
                  <a:lnTo>
                    <a:pt x="8546960" y="10160"/>
                  </a:lnTo>
                  <a:lnTo>
                    <a:pt x="8594649" y="0"/>
                  </a:lnTo>
                  <a:close/>
                </a:path>
              </a:pathLst>
            </a:custGeom>
            <a:solidFill>
              <a:srgbClr val="00B5D5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0" y="494029"/>
              <a:ext cx="8553450" cy="10160"/>
            </a:xfrm>
            <a:custGeom>
              <a:avLst/>
              <a:gdLst/>
              <a:ahLst/>
              <a:cxnLst/>
              <a:rect l="l" t="t" r="r" b="b"/>
              <a:pathLst>
                <a:path w="8553450" h="10159">
                  <a:moveTo>
                    <a:pt x="113684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1105839" y="10160"/>
                  </a:lnTo>
                  <a:lnTo>
                    <a:pt x="1136840" y="0"/>
                  </a:lnTo>
                  <a:close/>
                </a:path>
                <a:path w="8553450" h="10159">
                  <a:moveTo>
                    <a:pt x="6144514" y="10160"/>
                  </a:moveTo>
                  <a:lnTo>
                    <a:pt x="6084582" y="0"/>
                  </a:lnTo>
                  <a:lnTo>
                    <a:pt x="4682553" y="0"/>
                  </a:lnTo>
                  <a:lnTo>
                    <a:pt x="4772253" y="10160"/>
                  </a:lnTo>
                  <a:lnTo>
                    <a:pt x="6144514" y="10160"/>
                  </a:lnTo>
                  <a:close/>
                </a:path>
                <a:path w="8553450" h="10159">
                  <a:moveTo>
                    <a:pt x="8552929" y="0"/>
                  </a:moveTo>
                  <a:lnTo>
                    <a:pt x="7722451" y="0"/>
                  </a:lnTo>
                  <a:lnTo>
                    <a:pt x="7669784" y="10160"/>
                  </a:lnTo>
                  <a:lnTo>
                    <a:pt x="8505241" y="10160"/>
                  </a:lnTo>
                  <a:lnTo>
                    <a:pt x="8552929" y="0"/>
                  </a:lnTo>
                  <a:close/>
                </a:path>
              </a:pathLst>
            </a:custGeom>
            <a:solidFill>
              <a:srgbClr val="00B4D5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0" y="502919"/>
              <a:ext cx="8511540" cy="10160"/>
            </a:xfrm>
            <a:custGeom>
              <a:avLst/>
              <a:gdLst/>
              <a:ahLst/>
              <a:cxnLst/>
              <a:rect l="l" t="t" r="r" b="b"/>
              <a:pathLst>
                <a:path w="8511540" h="10159">
                  <a:moveTo>
                    <a:pt x="1109713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1078725" y="10160"/>
                  </a:lnTo>
                  <a:lnTo>
                    <a:pt x="1109713" y="0"/>
                  </a:lnTo>
                  <a:close/>
                </a:path>
                <a:path w="8511540" h="10159">
                  <a:moveTo>
                    <a:pt x="6186030" y="3810"/>
                  </a:moveTo>
                  <a:lnTo>
                    <a:pt x="6148260" y="3810"/>
                  </a:lnTo>
                  <a:lnTo>
                    <a:pt x="6148260" y="0"/>
                  </a:lnTo>
                  <a:lnTo>
                    <a:pt x="4777867" y="0"/>
                  </a:lnTo>
                  <a:lnTo>
                    <a:pt x="4777867" y="3810"/>
                  </a:lnTo>
                  <a:lnTo>
                    <a:pt x="4822710" y="3810"/>
                  </a:lnTo>
                  <a:lnTo>
                    <a:pt x="4822710" y="10160"/>
                  </a:lnTo>
                  <a:lnTo>
                    <a:pt x="6186030" y="10160"/>
                  </a:lnTo>
                  <a:lnTo>
                    <a:pt x="6186030" y="3810"/>
                  </a:lnTo>
                  <a:close/>
                </a:path>
                <a:path w="8511540" h="10159">
                  <a:moveTo>
                    <a:pt x="8511197" y="0"/>
                  </a:moveTo>
                  <a:lnTo>
                    <a:pt x="7676362" y="0"/>
                  </a:lnTo>
                  <a:lnTo>
                    <a:pt x="7623696" y="10160"/>
                  </a:lnTo>
                  <a:lnTo>
                    <a:pt x="8463509" y="10160"/>
                  </a:lnTo>
                  <a:lnTo>
                    <a:pt x="8511197" y="0"/>
                  </a:lnTo>
                  <a:close/>
                </a:path>
              </a:pathLst>
            </a:custGeom>
            <a:solidFill>
              <a:srgbClr val="00B3D4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0" y="513079"/>
              <a:ext cx="8448675" cy="8890"/>
            </a:xfrm>
            <a:custGeom>
              <a:avLst/>
              <a:gdLst/>
              <a:ahLst/>
              <a:cxnLst/>
              <a:rect l="l" t="t" r="r" b="b"/>
              <a:pathLst>
                <a:path w="8448675" h="8890">
                  <a:moveTo>
                    <a:pt x="1078738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1051610" y="8890"/>
                  </a:lnTo>
                  <a:lnTo>
                    <a:pt x="1078738" y="0"/>
                  </a:lnTo>
                  <a:close/>
                </a:path>
                <a:path w="8448675" h="8890">
                  <a:moveTo>
                    <a:pt x="6286881" y="8890"/>
                  </a:moveTo>
                  <a:lnTo>
                    <a:pt x="6212573" y="0"/>
                  </a:lnTo>
                  <a:lnTo>
                    <a:pt x="4850752" y="0"/>
                  </a:lnTo>
                  <a:lnTo>
                    <a:pt x="4929238" y="8890"/>
                  </a:lnTo>
                  <a:lnTo>
                    <a:pt x="6286881" y="8890"/>
                  </a:lnTo>
                  <a:close/>
                </a:path>
                <a:path w="8448675" h="8890">
                  <a:moveTo>
                    <a:pt x="8448599" y="0"/>
                  </a:moveTo>
                  <a:lnTo>
                    <a:pt x="7607236" y="0"/>
                  </a:lnTo>
                  <a:lnTo>
                    <a:pt x="7607236" y="6350"/>
                  </a:lnTo>
                  <a:lnTo>
                    <a:pt x="7580173" y="6350"/>
                  </a:lnTo>
                  <a:lnTo>
                    <a:pt x="7580173" y="8890"/>
                  </a:lnTo>
                  <a:lnTo>
                    <a:pt x="8427745" y="8890"/>
                  </a:lnTo>
                  <a:lnTo>
                    <a:pt x="8427745" y="6350"/>
                  </a:lnTo>
                  <a:lnTo>
                    <a:pt x="8448599" y="6350"/>
                  </a:lnTo>
                  <a:lnTo>
                    <a:pt x="8448599" y="0"/>
                  </a:lnTo>
                  <a:close/>
                </a:path>
              </a:pathLst>
            </a:custGeom>
            <a:solidFill>
              <a:srgbClr val="00B2D3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0" y="521969"/>
              <a:ext cx="8422005" cy="8890"/>
            </a:xfrm>
            <a:custGeom>
              <a:avLst/>
              <a:gdLst/>
              <a:ahLst/>
              <a:cxnLst/>
              <a:rect l="l" t="t" r="r" b="b"/>
              <a:pathLst>
                <a:path w="8422005" h="8890">
                  <a:moveTo>
                    <a:pt x="1051610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1024496" y="8890"/>
                  </a:lnTo>
                  <a:lnTo>
                    <a:pt x="1051610" y="0"/>
                  </a:lnTo>
                  <a:close/>
                </a:path>
                <a:path w="8422005" h="8890">
                  <a:moveTo>
                    <a:pt x="6361201" y="8890"/>
                  </a:moveTo>
                  <a:lnTo>
                    <a:pt x="6286881" y="0"/>
                  </a:lnTo>
                  <a:lnTo>
                    <a:pt x="4929238" y="0"/>
                  </a:lnTo>
                  <a:lnTo>
                    <a:pt x="5007737" y="8890"/>
                  </a:lnTo>
                  <a:lnTo>
                    <a:pt x="6361201" y="8890"/>
                  </a:lnTo>
                  <a:close/>
                </a:path>
                <a:path w="8422005" h="8890">
                  <a:moveTo>
                    <a:pt x="8421776" y="0"/>
                  </a:moveTo>
                  <a:lnTo>
                    <a:pt x="7569568" y="0"/>
                  </a:lnTo>
                  <a:lnTo>
                    <a:pt x="7495286" y="8890"/>
                  </a:lnTo>
                  <a:lnTo>
                    <a:pt x="8380044" y="8890"/>
                  </a:lnTo>
                  <a:lnTo>
                    <a:pt x="8421776" y="0"/>
                  </a:lnTo>
                  <a:close/>
                </a:path>
              </a:pathLst>
            </a:custGeom>
            <a:solidFill>
              <a:srgbClr val="00B1D3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0" y="530859"/>
              <a:ext cx="8365490" cy="10160"/>
            </a:xfrm>
            <a:custGeom>
              <a:avLst/>
              <a:gdLst/>
              <a:ahLst/>
              <a:cxnLst/>
              <a:rect l="l" t="t" r="r" b="b"/>
              <a:pathLst>
                <a:path w="8365490" h="10159">
                  <a:moveTo>
                    <a:pt x="1024496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993508" y="10160"/>
                  </a:lnTo>
                  <a:lnTo>
                    <a:pt x="1024496" y="0"/>
                  </a:lnTo>
                  <a:close/>
                </a:path>
                <a:path w="8365490" h="10159">
                  <a:moveTo>
                    <a:pt x="6446126" y="10160"/>
                  </a:moveTo>
                  <a:lnTo>
                    <a:pt x="6361201" y="0"/>
                  </a:lnTo>
                  <a:lnTo>
                    <a:pt x="5007737" y="0"/>
                  </a:lnTo>
                  <a:lnTo>
                    <a:pt x="5097450" y="10160"/>
                  </a:lnTo>
                  <a:lnTo>
                    <a:pt x="6446126" y="10160"/>
                  </a:lnTo>
                  <a:close/>
                </a:path>
                <a:path w="8365490" h="10159">
                  <a:moveTo>
                    <a:pt x="8365147" y="0"/>
                  </a:moveTo>
                  <a:lnTo>
                    <a:pt x="7468756" y="0"/>
                  </a:lnTo>
                  <a:lnTo>
                    <a:pt x="7468756" y="6350"/>
                  </a:lnTo>
                  <a:lnTo>
                    <a:pt x="7426325" y="6350"/>
                  </a:lnTo>
                  <a:lnTo>
                    <a:pt x="7426325" y="10160"/>
                  </a:lnTo>
                  <a:lnTo>
                    <a:pt x="8339264" y="10160"/>
                  </a:lnTo>
                  <a:lnTo>
                    <a:pt x="8339264" y="6350"/>
                  </a:lnTo>
                  <a:lnTo>
                    <a:pt x="8365147" y="6350"/>
                  </a:lnTo>
                  <a:lnTo>
                    <a:pt x="8365147" y="0"/>
                  </a:lnTo>
                  <a:close/>
                </a:path>
              </a:pathLst>
            </a:custGeom>
            <a:solidFill>
              <a:srgbClr val="00B0D2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0" y="539749"/>
              <a:ext cx="8335645" cy="10160"/>
            </a:xfrm>
            <a:custGeom>
              <a:avLst/>
              <a:gdLst/>
              <a:ahLst/>
              <a:cxnLst/>
              <a:rect l="l" t="t" r="r" b="b"/>
              <a:pathLst>
                <a:path w="8335645" h="10159">
                  <a:moveTo>
                    <a:pt x="997381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966393" y="10160"/>
                  </a:lnTo>
                  <a:lnTo>
                    <a:pt x="997381" y="0"/>
                  </a:lnTo>
                  <a:close/>
                </a:path>
                <a:path w="8335645" h="10159">
                  <a:moveTo>
                    <a:pt x="6520434" y="10160"/>
                  </a:moveTo>
                  <a:lnTo>
                    <a:pt x="6435509" y="0"/>
                  </a:lnTo>
                  <a:lnTo>
                    <a:pt x="5086235" y="0"/>
                  </a:lnTo>
                  <a:lnTo>
                    <a:pt x="5175936" y="10160"/>
                  </a:lnTo>
                  <a:lnTo>
                    <a:pt x="6520434" y="10160"/>
                  </a:lnTo>
                  <a:close/>
                </a:path>
                <a:path w="8335645" h="10159">
                  <a:moveTo>
                    <a:pt x="8335607" y="0"/>
                  </a:moveTo>
                  <a:lnTo>
                    <a:pt x="7421016" y="0"/>
                  </a:lnTo>
                  <a:lnTo>
                    <a:pt x="7336129" y="10160"/>
                  </a:lnTo>
                  <a:lnTo>
                    <a:pt x="8277085" y="10160"/>
                  </a:lnTo>
                  <a:lnTo>
                    <a:pt x="8335607" y="0"/>
                  </a:lnTo>
                  <a:close/>
                </a:path>
              </a:pathLst>
            </a:custGeom>
            <a:solidFill>
              <a:srgbClr val="00AFD1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0" y="548639"/>
              <a:ext cx="8284845" cy="10160"/>
            </a:xfrm>
            <a:custGeom>
              <a:avLst/>
              <a:gdLst/>
              <a:ahLst/>
              <a:cxnLst/>
              <a:rect l="l" t="t" r="r" b="b"/>
              <a:pathLst>
                <a:path w="8284845" h="10159">
                  <a:moveTo>
                    <a:pt x="970267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939279" y="10160"/>
                  </a:lnTo>
                  <a:lnTo>
                    <a:pt x="970267" y="0"/>
                  </a:lnTo>
                  <a:close/>
                </a:path>
                <a:path w="8284845" h="10159">
                  <a:moveTo>
                    <a:pt x="6597561" y="7620"/>
                  </a:moveTo>
                  <a:lnTo>
                    <a:pt x="6541668" y="7620"/>
                  </a:lnTo>
                  <a:lnTo>
                    <a:pt x="6541668" y="0"/>
                  </a:lnTo>
                  <a:lnTo>
                    <a:pt x="5198364" y="0"/>
                  </a:lnTo>
                  <a:lnTo>
                    <a:pt x="5198364" y="7620"/>
                  </a:lnTo>
                  <a:lnTo>
                    <a:pt x="5243220" y="7620"/>
                  </a:lnTo>
                  <a:lnTo>
                    <a:pt x="5243220" y="10160"/>
                  </a:lnTo>
                  <a:lnTo>
                    <a:pt x="6597561" y="10160"/>
                  </a:lnTo>
                  <a:lnTo>
                    <a:pt x="6597561" y="7620"/>
                  </a:lnTo>
                  <a:close/>
                </a:path>
                <a:path w="8284845" h="10159">
                  <a:moveTo>
                    <a:pt x="8284400" y="0"/>
                  </a:moveTo>
                  <a:lnTo>
                    <a:pt x="7346734" y="0"/>
                  </a:lnTo>
                  <a:lnTo>
                    <a:pt x="7261860" y="10160"/>
                  </a:lnTo>
                  <a:lnTo>
                    <a:pt x="8225866" y="10160"/>
                  </a:lnTo>
                  <a:lnTo>
                    <a:pt x="8284400" y="0"/>
                  </a:lnTo>
                  <a:close/>
                </a:path>
              </a:pathLst>
            </a:custGeom>
            <a:solidFill>
              <a:srgbClr val="00AED1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0" y="558799"/>
              <a:ext cx="8226425" cy="8890"/>
            </a:xfrm>
            <a:custGeom>
              <a:avLst/>
              <a:gdLst/>
              <a:ahLst/>
              <a:cxnLst/>
              <a:rect l="l" t="t" r="r" b="b"/>
              <a:pathLst>
                <a:path w="8226425" h="8890">
                  <a:moveTo>
                    <a:pt x="939279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912164" y="8890"/>
                  </a:lnTo>
                  <a:lnTo>
                    <a:pt x="939279" y="0"/>
                  </a:lnTo>
                  <a:close/>
                </a:path>
                <a:path w="8226425" h="8890">
                  <a:moveTo>
                    <a:pt x="6789915" y="8890"/>
                  </a:moveTo>
                  <a:lnTo>
                    <a:pt x="6621602" y="0"/>
                  </a:lnTo>
                  <a:lnTo>
                    <a:pt x="5254434" y="0"/>
                  </a:lnTo>
                  <a:lnTo>
                    <a:pt x="5332933" y="8890"/>
                  </a:lnTo>
                  <a:lnTo>
                    <a:pt x="6789915" y="8890"/>
                  </a:lnTo>
                  <a:close/>
                </a:path>
                <a:path w="8226425" h="8890">
                  <a:moveTo>
                    <a:pt x="8225866" y="0"/>
                  </a:moveTo>
                  <a:lnTo>
                    <a:pt x="7261860" y="0"/>
                  </a:lnTo>
                  <a:lnTo>
                    <a:pt x="7085419" y="8890"/>
                  </a:lnTo>
                  <a:lnTo>
                    <a:pt x="8174647" y="8890"/>
                  </a:lnTo>
                  <a:lnTo>
                    <a:pt x="8225866" y="0"/>
                  </a:lnTo>
                  <a:close/>
                </a:path>
              </a:pathLst>
            </a:custGeom>
            <a:solidFill>
              <a:srgbClr val="00ADD0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0" y="567690"/>
              <a:ext cx="8174990" cy="8890"/>
            </a:xfrm>
            <a:custGeom>
              <a:avLst/>
              <a:gdLst/>
              <a:ahLst/>
              <a:cxnLst/>
              <a:rect l="l" t="t" r="r" b="b"/>
              <a:pathLst>
                <a:path w="8174990" h="8890">
                  <a:moveTo>
                    <a:pt x="912177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886546" y="8889"/>
                  </a:lnTo>
                  <a:lnTo>
                    <a:pt x="892810" y="6350"/>
                  </a:lnTo>
                  <a:lnTo>
                    <a:pt x="912177" y="0"/>
                  </a:lnTo>
                  <a:close/>
                </a:path>
                <a:path w="8174990" h="8890">
                  <a:moveTo>
                    <a:pt x="6789927" y="0"/>
                  </a:moveTo>
                  <a:lnTo>
                    <a:pt x="5332934" y="0"/>
                  </a:lnTo>
                  <a:lnTo>
                    <a:pt x="5411429" y="8889"/>
                  </a:lnTo>
                  <a:lnTo>
                    <a:pt x="8123444" y="8889"/>
                  </a:lnTo>
                  <a:lnTo>
                    <a:pt x="8130760" y="7620"/>
                  </a:lnTo>
                  <a:lnTo>
                    <a:pt x="6934200" y="7620"/>
                  </a:lnTo>
                  <a:lnTo>
                    <a:pt x="6789927" y="0"/>
                  </a:lnTo>
                  <a:close/>
                </a:path>
                <a:path w="8174990" h="8890">
                  <a:moveTo>
                    <a:pt x="8174658" y="0"/>
                  </a:moveTo>
                  <a:lnTo>
                    <a:pt x="7085427" y="0"/>
                  </a:lnTo>
                  <a:lnTo>
                    <a:pt x="6934200" y="7620"/>
                  </a:lnTo>
                  <a:lnTo>
                    <a:pt x="8130760" y="7620"/>
                  </a:lnTo>
                  <a:lnTo>
                    <a:pt x="8174658" y="0"/>
                  </a:lnTo>
                  <a:close/>
                </a:path>
              </a:pathLst>
            </a:custGeom>
            <a:solidFill>
              <a:srgbClr val="00ACD0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0" y="576579"/>
              <a:ext cx="8123555" cy="10160"/>
            </a:xfrm>
            <a:custGeom>
              <a:avLst/>
              <a:gdLst/>
              <a:ahLst/>
              <a:cxnLst/>
              <a:rect l="l" t="t" r="r" b="b"/>
              <a:pathLst>
                <a:path w="8123555" h="10159">
                  <a:moveTo>
                    <a:pt x="886536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861491" y="10160"/>
                  </a:lnTo>
                  <a:lnTo>
                    <a:pt x="886536" y="0"/>
                  </a:lnTo>
                  <a:close/>
                </a:path>
                <a:path w="8123555" h="10159">
                  <a:moveTo>
                    <a:pt x="8123441" y="0"/>
                  </a:moveTo>
                  <a:lnTo>
                    <a:pt x="5411419" y="0"/>
                  </a:lnTo>
                  <a:lnTo>
                    <a:pt x="5501132" y="10160"/>
                  </a:lnTo>
                  <a:lnTo>
                    <a:pt x="8064906" y="10160"/>
                  </a:lnTo>
                  <a:lnTo>
                    <a:pt x="8123441" y="0"/>
                  </a:lnTo>
                  <a:close/>
                </a:path>
              </a:pathLst>
            </a:custGeom>
            <a:solidFill>
              <a:srgbClr val="00ABCF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0" y="585469"/>
              <a:ext cx="8072755" cy="10160"/>
            </a:xfrm>
            <a:custGeom>
              <a:avLst/>
              <a:gdLst/>
              <a:ahLst/>
              <a:cxnLst/>
              <a:rect l="l" t="t" r="r" b="b"/>
              <a:pathLst>
                <a:path w="8072755" h="10159">
                  <a:moveTo>
                    <a:pt x="864616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839558" y="10160"/>
                  </a:lnTo>
                  <a:lnTo>
                    <a:pt x="864616" y="0"/>
                  </a:lnTo>
                  <a:close/>
                </a:path>
                <a:path w="8072755" h="10159">
                  <a:moveTo>
                    <a:pt x="8072221" y="0"/>
                  </a:moveTo>
                  <a:lnTo>
                    <a:pt x="5489918" y="0"/>
                  </a:lnTo>
                  <a:lnTo>
                    <a:pt x="5579630" y="10160"/>
                  </a:lnTo>
                  <a:lnTo>
                    <a:pt x="8013700" y="10160"/>
                  </a:lnTo>
                  <a:lnTo>
                    <a:pt x="8072221" y="0"/>
                  </a:lnTo>
                  <a:close/>
                </a:path>
              </a:pathLst>
            </a:custGeom>
            <a:solidFill>
              <a:srgbClr val="00AACE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0" y="594359"/>
              <a:ext cx="8017509" cy="10160"/>
            </a:xfrm>
            <a:custGeom>
              <a:avLst/>
              <a:gdLst/>
              <a:ahLst/>
              <a:cxnLst/>
              <a:rect l="l" t="t" r="r" b="b"/>
              <a:pathLst>
                <a:path w="8017509" h="10159">
                  <a:moveTo>
                    <a:pt x="842695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817638" y="10160"/>
                  </a:lnTo>
                  <a:lnTo>
                    <a:pt x="842695" y="0"/>
                  </a:lnTo>
                  <a:close/>
                </a:path>
                <a:path w="8017509" h="10159">
                  <a:moveTo>
                    <a:pt x="8017357" y="0"/>
                  </a:moveTo>
                  <a:lnTo>
                    <a:pt x="5574017" y="0"/>
                  </a:lnTo>
                  <a:lnTo>
                    <a:pt x="5574017" y="1270"/>
                  </a:lnTo>
                  <a:lnTo>
                    <a:pt x="5618873" y="1270"/>
                  </a:lnTo>
                  <a:lnTo>
                    <a:pt x="5618873" y="10160"/>
                  </a:lnTo>
                  <a:lnTo>
                    <a:pt x="7979181" y="10160"/>
                  </a:lnTo>
                  <a:lnTo>
                    <a:pt x="7979181" y="1270"/>
                  </a:lnTo>
                  <a:lnTo>
                    <a:pt x="8017357" y="1270"/>
                  </a:lnTo>
                  <a:lnTo>
                    <a:pt x="8017357" y="0"/>
                  </a:lnTo>
                  <a:close/>
                </a:path>
              </a:pathLst>
            </a:custGeom>
            <a:solidFill>
              <a:srgbClr val="00A9CE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0" y="604519"/>
              <a:ext cx="7945120" cy="8890"/>
            </a:xfrm>
            <a:custGeom>
              <a:avLst/>
              <a:gdLst/>
              <a:ahLst/>
              <a:cxnLst/>
              <a:rect l="l" t="t" r="r" b="b"/>
              <a:pathLst>
                <a:path w="7945120" h="8890">
                  <a:moveTo>
                    <a:pt x="817638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795718" y="8890"/>
                  </a:lnTo>
                  <a:lnTo>
                    <a:pt x="817638" y="0"/>
                  </a:lnTo>
                  <a:close/>
                </a:path>
                <a:path w="7945120" h="8890">
                  <a:moveTo>
                    <a:pt x="7944675" y="0"/>
                  </a:moveTo>
                  <a:lnTo>
                    <a:pt x="5658116" y="0"/>
                  </a:lnTo>
                  <a:lnTo>
                    <a:pt x="5736615" y="8890"/>
                  </a:lnTo>
                  <a:lnTo>
                    <a:pt x="7875664" y="8890"/>
                  </a:lnTo>
                  <a:lnTo>
                    <a:pt x="7944675" y="0"/>
                  </a:lnTo>
                  <a:close/>
                </a:path>
              </a:pathLst>
            </a:custGeom>
            <a:solidFill>
              <a:srgbClr val="00A8CD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0" y="613409"/>
              <a:ext cx="7846695" cy="10160"/>
            </a:xfrm>
            <a:custGeom>
              <a:avLst/>
              <a:gdLst/>
              <a:ahLst/>
              <a:cxnLst/>
              <a:rect l="l" t="t" r="r" b="b"/>
              <a:pathLst>
                <a:path w="7846695" h="10159">
                  <a:moveTo>
                    <a:pt x="795718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770661" y="10160"/>
                  </a:lnTo>
                  <a:lnTo>
                    <a:pt x="795718" y="0"/>
                  </a:lnTo>
                  <a:close/>
                </a:path>
                <a:path w="7846695" h="10159">
                  <a:moveTo>
                    <a:pt x="7846085" y="0"/>
                  </a:moveTo>
                  <a:lnTo>
                    <a:pt x="5770257" y="0"/>
                  </a:lnTo>
                  <a:lnTo>
                    <a:pt x="5770257" y="7620"/>
                  </a:lnTo>
                  <a:lnTo>
                    <a:pt x="5818263" y="7620"/>
                  </a:lnTo>
                  <a:lnTo>
                    <a:pt x="5818263" y="10160"/>
                  </a:lnTo>
                  <a:lnTo>
                    <a:pt x="7806652" y="10160"/>
                  </a:lnTo>
                  <a:lnTo>
                    <a:pt x="7806652" y="7620"/>
                  </a:lnTo>
                  <a:lnTo>
                    <a:pt x="7846085" y="7620"/>
                  </a:lnTo>
                  <a:lnTo>
                    <a:pt x="7846085" y="0"/>
                  </a:lnTo>
                  <a:close/>
                </a:path>
              </a:pathLst>
            </a:custGeom>
            <a:solidFill>
              <a:srgbClr val="00A7C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0" y="622299"/>
              <a:ext cx="7806690" cy="10160"/>
            </a:xfrm>
            <a:custGeom>
              <a:avLst/>
              <a:gdLst/>
              <a:ahLst/>
              <a:cxnLst/>
              <a:rect l="l" t="t" r="r" b="b"/>
              <a:pathLst>
                <a:path w="7806690" h="10159">
                  <a:moveTo>
                    <a:pt x="773798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748741" y="10160"/>
                  </a:lnTo>
                  <a:lnTo>
                    <a:pt x="773798" y="0"/>
                  </a:lnTo>
                  <a:close/>
                </a:path>
                <a:path w="7806690" h="10159">
                  <a:moveTo>
                    <a:pt x="7806652" y="0"/>
                  </a:moveTo>
                  <a:lnTo>
                    <a:pt x="5818263" y="0"/>
                  </a:lnTo>
                  <a:lnTo>
                    <a:pt x="5933237" y="10160"/>
                  </a:lnTo>
                  <a:lnTo>
                    <a:pt x="7727772" y="10160"/>
                  </a:lnTo>
                  <a:lnTo>
                    <a:pt x="7806652" y="0"/>
                  </a:lnTo>
                  <a:close/>
                </a:path>
              </a:pathLst>
            </a:custGeom>
            <a:solidFill>
              <a:srgbClr val="00A6C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0" y="631189"/>
              <a:ext cx="7738109" cy="10160"/>
            </a:xfrm>
            <a:custGeom>
              <a:avLst/>
              <a:gdLst/>
              <a:ahLst/>
              <a:cxnLst/>
              <a:rect l="l" t="t" r="r" b="b"/>
              <a:pathLst>
                <a:path w="7738109" h="10159">
                  <a:moveTo>
                    <a:pt x="751878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726821" y="10160"/>
                  </a:lnTo>
                  <a:lnTo>
                    <a:pt x="751878" y="0"/>
                  </a:lnTo>
                  <a:close/>
                </a:path>
                <a:path w="7738109" h="10159">
                  <a:moveTo>
                    <a:pt x="7737640" y="0"/>
                  </a:moveTo>
                  <a:lnTo>
                    <a:pt x="5918860" y="0"/>
                  </a:lnTo>
                  <a:lnTo>
                    <a:pt x="6033833" y="10160"/>
                  </a:lnTo>
                  <a:lnTo>
                    <a:pt x="7658760" y="10160"/>
                  </a:lnTo>
                  <a:lnTo>
                    <a:pt x="7737640" y="0"/>
                  </a:lnTo>
                  <a:close/>
                </a:path>
              </a:pathLst>
            </a:custGeom>
            <a:solidFill>
              <a:srgbClr val="00A5C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0" y="640080"/>
              <a:ext cx="730250" cy="10160"/>
            </a:xfrm>
            <a:custGeom>
              <a:avLst/>
              <a:gdLst/>
              <a:ahLst/>
              <a:cxnLst/>
              <a:rect l="l" t="t" r="r" b="b"/>
              <a:pathLst>
                <a:path w="730250" h="10159">
                  <a:moveTo>
                    <a:pt x="729961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704907" y="10160"/>
                  </a:lnTo>
                  <a:lnTo>
                    <a:pt x="729961" y="0"/>
                  </a:lnTo>
                  <a:close/>
                </a:path>
              </a:pathLst>
            </a:custGeom>
            <a:solidFill>
              <a:srgbClr val="00A4C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0" y="650240"/>
              <a:ext cx="705485" cy="8890"/>
            </a:xfrm>
            <a:custGeom>
              <a:avLst/>
              <a:gdLst/>
              <a:ahLst/>
              <a:cxnLst/>
              <a:rect l="l" t="t" r="r" b="b"/>
              <a:pathLst>
                <a:path w="705485" h="8890">
                  <a:moveTo>
                    <a:pt x="704907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682985" y="8889"/>
                  </a:lnTo>
                  <a:lnTo>
                    <a:pt x="704907" y="0"/>
                  </a:lnTo>
                  <a:close/>
                </a:path>
              </a:pathLst>
            </a:custGeom>
            <a:solidFill>
              <a:srgbClr val="00A3C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0" y="659130"/>
              <a:ext cx="683260" cy="10160"/>
            </a:xfrm>
            <a:custGeom>
              <a:avLst/>
              <a:gdLst/>
              <a:ahLst/>
              <a:cxnLst/>
              <a:rect l="l" t="t" r="r" b="b"/>
              <a:pathLst>
                <a:path w="683260" h="10159">
                  <a:moveTo>
                    <a:pt x="682985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657932" y="10160"/>
                  </a:lnTo>
                  <a:lnTo>
                    <a:pt x="682985" y="0"/>
                  </a:lnTo>
                  <a:close/>
                </a:path>
              </a:pathLst>
            </a:custGeom>
            <a:solidFill>
              <a:srgbClr val="00A2C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0" y="668019"/>
              <a:ext cx="7350125" cy="10160"/>
            </a:xfrm>
            <a:custGeom>
              <a:avLst/>
              <a:gdLst/>
              <a:ahLst/>
              <a:cxnLst/>
              <a:rect l="l" t="t" r="r" b="b"/>
              <a:pathLst>
                <a:path w="7350125" h="10159">
                  <a:moveTo>
                    <a:pt x="66106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636003" y="10160"/>
                  </a:lnTo>
                  <a:lnTo>
                    <a:pt x="661060" y="0"/>
                  </a:lnTo>
                  <a:close/>
                </a:path>
                <a:path w="7350125" h="10159">
                  <a:moveTo>
                    <a:pt x="7350125" y="0"/>
                  </a:moveTo>
                  <a:lnTo>
                    <a:pt x="6342812" y="0"/>
                  </a:lnTo>
                  <a:lnTo>
                    <a:pt x="6342812" y="1270"/>
                  </a:lnTo>
                  <a:lnTo>
                    <a:pt x="7350125" y="1270"/>
                  </a:lnTo>
                  <a:lnTo>
                    <a:pt x="7350125" y="0"/>
                  </a:lnTo>
                  <a:close/>
                </a:path>
              </a:pathLst>
            </a:custGeom>
            <a:solidFill>
              <a:srgbClr val="00A1C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0" y="676909"/>
              <a:ext cx="7246620" cy="8890"/>
            </a:xfrm>
            <a:custGeom>
              <a:avLst/>
              <a:gdLst/>
              <a:ahLst/>
              <a:cxnLst/>
              <a:rect l="l" t="t" r="r" b="b"/>
              <a:pathLst>
                <a:path w="7246620" h="8890">
                  <a:moveTo>
                    <a:pt x="628180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628180" y="8890"/>
                  </a:lnTo>
                  <a:lnTo>
                    <a:pt x="628180" y="0"/>
                  </a:lnTo>
                  <a:close/>
                </a:path>
                <a:path w="7246620" h="8890">
                  <a:moveTo>
                    <a:pt x="7246404" y="0"/>
                  </a:moveTo>
                  <a:lnTo>
                    <a:pt x="6540894" y="0"/>
                  </a:lnTo>
                  <a:lnTo>
                    <a:pt x="6540894" y="1270"/>
                  </a:lnTo>
                  <a:lnTo>
                    <a:pt x="7246404" y="1270"/>
                  </a:lnTo>
                  <a:lnTo>
                    <a:pt x="7246404" y="0"/>
                  </a:lnTo>
                  <a:close/>
                </a:path>
              </a:pathLst>
            </a:custGeom>
            <a:solidFill>
              <a:srgbClr val="00A0C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0" y="687069"/>
              <a:ext cx="614680" cy="8890"/>
            </a:xfrm>
            <a:custGeom>
              <a:avLst/>
              <a:gdLst/>
              <a:ahLst/>
              <a:cxnLst/>
              <a:rect l="l" t="t" r="r" b="b"/>
              <a:pathLst>
                <a:path w="614680" h="8890">
                  <a:moveTo>
                    <a:pt x="614666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596793" y="8889"/>
                  </a:lnTo>
                  <a:lnTo>
                    <a:pt x="614666" y="0"/>
                  </a:lnTo>
                  <a:close/>
                </a:path>
              </a:pathLst>
            </a:custGeom>
            <a:solidFill>
              <a:srgbClr val="009FC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0" y="695959"/>
              <a:ext cx="596900" cy="8890"/>
            </a:xfrm>
            <a:custGeom>
              <a:avLst/>
              <a:gdLst/>
              <a:ahLst/>
              <a:cxnLst/>
              <a:rect l="l" t="t" r="r" b="b"/>
              <a:pathLst>
                <a:path w="596900" h="8890">
                  <a:moveTo>
                    <a:pt x="596793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578919" y="8889"/>
                  </a:lnTo>
                  <a:lnTo>
                    <a:pt x="596793" y="0"/>
                  </a:lnTo>
                  <a:close/>
                </a:path>
              </a:pathLst>
            </a:custGeom>
            <a:solidFill>
              <a:srgbClr val="009EC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0" y="704850"/>
              <a:ext cx="579120" cy="10160"/>
            </a:xfrm>
            <a:custGeom>
              <a:avLst/>
              <a:gdLst/>
              <a:ahLst/>
              <a:cxnLst/>
              <a:rect l="l" t="t" r="r" b="b"/>
              <a:pathLst>
                <a:path w="579120" h="10159">
                  <a:moveTo>
                    <a:pt x="578919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558492" y="10160"/>
                  </a:lnTo>
                  <a:lnTo>
                    <a:pt x="578919" y="0"/>
                  </a:lnTo>
                  <a:close/>
                </a:path>
              </a:pathLst>
            </a:custGeom>
            <a:solidFill>
              <a:srgbClr val="009DC6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0" y="713740"/>
              <a:ext cx="561340" cy="10160"/>
            </a:xfrm>
            <a:custGeom>
              <a:avLst/>
              <a:gdLst/>
              <a:ahLst/>
              <a:cxnLst/>
              <a:rect l="l" t="t" r="r" b="b"/>
              <a:pathLst>
                <a:path w="561340" h="10159">
                  <a:moveTo>
                    <a:pt x="561045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540618" y="10160"/>
                  </a:lnTo>
                  <a:lnTo>
                    <a:pt x="561045" y="0"/>
                  </a:lnTo>
                  <a:close/>
                </a:path>
              </a:pathLst>
            </a:custGeom>
            <a:solidFill>
              <a:srgbClr val="009CC5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0" y="722630"/>
              <a:ext cx="543560" cy="10160"/>
            </a:xfrm>
            <a:custGeom>
              <a:avLst/>
              <a:gdLst/>
              <a:ahLst/>
              <a:cxnLst/>
              <a:rect l="l" t="t" r="r" b="b"/>
              <a:pathLst>
                <a:path w="543560" h="10159">
                  <a:moveTo>
                    <a:pt x="543172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522745" y="10160"/>
                  </a:lnTo>
                  <a:lnTo>
                    <a:pt x="543172" y="0"/>
                  </a:lnTo>
                  <a:close/>
                </a:path>
              </a:pathLst>
            </a:custGeom>
            <a:solidFill>
              <a:srgbClr val="009BC5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0" y="732790"/>
              <a:ext cx="523240" cy="8890"/>
            </a:xfrm>
            <a:custGeom>
              <a:avLst/>
              <a:gdLst/>
              <a:ahLst/>
              <a:cxnLst/>
              <a:rect l="l" t="t" r="r" b="b"/>
              <a:pathLst>
                <a:path w="523240" h="8890">
                  <a:moveTo>
                    <a:pt x="522745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504871" y="8889"/>
                  </a:lnTo>
                  <a:lnTo>
                    <a:pt x="522745" y="0"/>
                  </a:lnTo>
                  <a:close/>
                </a:path>
              </a:pathLst>
            </a:custGeom>
            <a:solidFill>
              <a:srgbClr val="009AC4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0" y="741679"/>
              <a:ext cx="505459" cy="19050"/>
            </a:xfrm>
            <a:custGeom>
              <a:avLst/>
              <a:gdLst/>
              <a:ahLst/>
              <a:cxnLst/>
              <a:rect l="l" t="t" r="r" b="b"/>
              <a:pathLst>
                <a:path w="505459" h="19050">
                  <a:moveTo>
                    <a:pt x="504863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0" y="19050"/>
                  </a:lnTo>
                  <a:lnTo>
                    <a:pt x="466559" y="19050"/>
                  </a:lnTo>
                  <a:lnTo>
                    <a:pt x="486994" y="8890"/>
                  </a:lnTo>
                  <a:lnTo>
                    <a:pt x="504863" y="0"/>
                  </a:lnTo>
                  <a:close/>
                </a:path>
              </a:pathLst>
            </a:custGeom>
            <a:solidFill>
              <a:srgbClr val="0099C3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0" y="759459"/>
              <a:ext cx="469265" cy="10160"/>
            </a:xfrm>
            <a:custGeom>
              <a:avLst/>
              <a:gdLst/>
              <a:ahLst/>
              <a:cxnLst/>
              <a:rect l="l" t="t" r="r" b="b"/>
              <a:pathLst>
                <a:path w="469265" h="10159">
                  <a:moveTo>
                    <a:pt x="469124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448697" y="10160"/>
                  </a:lnTo>
                  <a:lnTo>
                    <a:pt x="469124" y="0"/>
                  </a:lnTo>
                  <a:close/>
                </a:path>
              </a:pathLst>
            </a:custGeom>
            <a:solidFill>
              <a:srgbClr val="0097C2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0" y="768350"/>
              <a:ext cx="451484" cy="10160"/>
            </a:xfrm>
            <a:custGeom>
              <a:avLst/>
              <a:gdLst/>
              <a:ahLst/>
              <a:cxnLst/>
              <a:rect l="l" t="t" r="r" b="b"/>
              <a:pathLst>
                <a:path w="451484" h="10159">
                  <a:moveTo>
                    <a:pt x="451251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430824" y="10160"/>
                  </a:lnTo>
                  <a:lnTo>
                    <a:pt x="451251" y="0"/>
                  </a:lnTo>
                  <a:close/>
                </a:path>
              </a:pathLst>
            </a:custGeom>
            <a:solidFill>
              <a:srgbClr val="0096C2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0" y="778509"/>
              <a:ext cx="431165" cy="8890"/>
            </a:xfrm>
            <a:custGeom>
              <a:avLst/>
              <a:gdLst/>
              <a:ahLst/>
              <a:cxnLst/>
              <a:rect l="l" t="t" r="r" b="b"/>
              <a:pathLst>
                <a:path w="431165" h="8890">
                  <a:moveTo>
                    <a:pt x="430824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412950" y="8889"/>
                  </a:lnTo>
                  <a:lnTo>
                    <a:pt x="430824" y="0"/>
                  </a:lnTo>
                  <a:close/>
                </a:path>
              </a:pathLst>
            </a:custGeom>
            <a:solidFill>
              <a:srgbClr val="0095C1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0" y="787400"/>
              <a:ext cx="413384" cy="10160"/>
            </a:xfrm>
            <a:custGeom>
              <a:avLst/>
              <a:gdLst/>
              <a:ahLst/>
              <a:cxnLst/>
              <a:rect l="l" t="t" r="r" b="b"/>
              <a:pathLst>
                <a:path w="413384" h="10159">
                  <a:moveTo>
                    <a:pt x="41295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392523" y="10160"/>
                  </a:lnTo>
                  <a:lnTo>
                    <a:pt x="412950" y="0"/>
                  </a:lnTo>
                  <a:close/>
                </a:path>
              </a:pathLst>
            </a:custGeom>
            <a:solidFill>
              <a:srgbClr val="0094C0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0" y="796290"/>
              <a:ext cx="395605" cy="10160"/>
            </a:xfrm>
            <a:custGeom>
              <a:avLst/>
              <a:gdLst/>
              <a:ahLst/>
              <a:cxnLst/>
              <a:rect l="l" t="t" r="r" b="b"/>
              <a:pathLst>
                <a:path w="395605" h="10159">
                  <a:moveTo>
                    <a:pt x="395076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374650" y="10160"/>
                  </a:lnTo>
                  <a:lnTo>
                    <a:pt x="395076" y="0"/>
                  </a:lnTo>
                  <a:close/>
                </a:path>
              </a:pathLst>
            </a:custGeom>
            <a:solidFill>
              <a:srgbClr val="0093C0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0" y="805179"/>
              <a:ext cx="375920" cy="10160"/>
            </a:xfrm>
            <a:custGeom>
              <a:avLst/>
              <a:gdLst/>
              <a:ahLst/>
              <a:cxnLst/>
              <a:rect l="l" t="t" r="r" b="b"/>
              <a:pathLst>
                <a:path w="375920" h="10159">
                  <a:moveTo>
                    <a:pt x="37592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10160"/>
                  </a:lnTo>
                  <a:lnTo>
                    <a:pt x="366801" y="10160"/>
                  </a:lnTo>
                  <a:lnTo>
                    <a:pt x="366801" y="1270"/>
                  </a:lnTo>
                  <a:lnTo>
                    <a:pt x="375920" y="1270"/>
                  </a:lnTo>
                  <a:lnTo>
                    <a:pt x="375920" y="0"/>
                  </a:lnTo>
                  <a:close/>
                </a:path>
              </a:pathLst>
            </a:custGeom>
            <a:solidFill>
              <a:srgbClr val="0092BF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0" y="814069"/>
              <a:ext cx="361315" cy="10160"/>
            </a:xfrm>
            <a:custGeom>
              <a:avLst/>
              <a:gdLst/>
              <a:ahLst/>
              <a:cxnLst/>
              <a:rect l="l" t="t" r="r" b="b"/>
              <a:pathLst>
                <a:path w="361315" h="10159">
                  <a:moveTo>
                    <a:pt x="361212" y="0"/>
                  </a:moveTo>
                  <a:lnTo>
                    <a:pt x="0" y="0"/>
                  </a:lnTo>
                  <a:lnTo>
                    <a:pt x="0" y="10159"/>
                  </a:lnTo>
                  <a:lnTo>
                    <a:pt x="343296" y="10159"/>
                  </a:lnTo>
                  <a:lnTo>
                    <a:pt x="361212" y="0"/>
                  </a:lnTo>
                  <a:close/>
                </a:path>
              </a:pathLst>
            </a:custGeom>
            <a:solidFill>
              <a:srgbClr val="0091BE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0" y="824230"/>
              <a:ext cx="343535" cy="8890"/>
            </a:xfrm>
            <a:custGeom>
              <a:avLst/>
              <a:gdLst/>
              <a:ahLst/>
              <a:cxnLst/>
              <a:rect l="l" t="t" r="r" b="b"/>
              <a:pathLst>
                <a:path w="343535" h="8890">
                  <a:moveTo>
                    <a:pt x="343296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327619" y="8890"/>
                  </a:lnTo>
                  <a:lnTo>
                    <a:pt x="343296" y="0"/>
                  </a:lnTo>
                  <a:close/>
                </a:path>
              </a:pathLst>
            </a:custGeom>
            <a:solidFill>
              <a:srgbClr val="0090BE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0" y="833119"/>
              <a:ext cx="327660" cy="10160"/>
            </a:xfrm>
            <a:custGeom>
              <a:avLst/>
              <a:gdLst/>
              <a:ahLst/>
              <a:cxnLst/>
              <a:rect l="l" t="t" r="r" b="b"/>
              <a:pathLst>
                <a:path w="327660" h="10159">
                  <a:moveTo>
                    <a:pt x="327619" y="0"/>
                  </a:moveTo>
                  <a:lnTo>
                    <a:pt x="0" y="0"/>
                  </a:lnTo>
                  <a:lnTo>
                    <a:pt x="0" y="10159"/>
                  </a:lnTo>
                  <a:lnTo>
                    <a:pt x="309702" y="10159"/>
                  </a:lnTo>
                  <a:lnTo>
                    <a:pt x="327619" y="0"/>
                  </a:lnTo>
                  <a:close/>
                </a:path>
              </a:pathLst>
            </a:custGeom>
            <a:solidFill>
              <a:srgbClr val="008FBD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0" y="842010"/>
              <a:ext cx="312420" cy="10160"/>
            </a:xfrm>
            <a:custGeom>
              <a:avLst/>
              <a:gdLst/>
              <a:ahLst/>
              <a:cxnLst/>
              <a:rect l="l" t="t" r="r" b="b"/>
              <a:pathLst>
                <a:path w="312420" h="10159">
                  <a:moveTo>
                    <a:pt x="311942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94025" y="10160"/>
                  </a:lnTo>
                  <a:lnTo>
                    <a:pt x="311942" y="0"/>
                  </a:lnTo>
                  <a:close/>
                </a:path>
              </a:pathLst>
            </a:custGeom>
            <a:solidFill>
              <a:srgbClr val="008EB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0" y="850900"/>
              <a:ext cx="296545" cy="10160"/>
            </a:xfrm>
            <a:custGeom>
              <a:avLst/>
              <a:gdLst/>
              <a:ahLst/>
              <a:cxnLst/>
              <a:rect l="l" t="t" r="r" b="b"/>
              <a:pathLst>
                <a:path w="296545" h="10159">
                  <a:moveTo>
                    <a:pt x="296265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78348" y="10160"/>
                  </a:lnTo>
                  <a:lnTo>
                    <a:pt x="296265" y="0"/>
                  </a:lnTo>
                  <a:close/>
                </a:path>
              </a:pathLst>
            </a:custGeom>
            <a:solidFill>
              <a:srgbClr val="008DB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0" y="859789"/>
              <a:ext cx="280670" cy="10160"/>
            </a:xfrm>
            <a:custGeom>
              <a:avLst/>
              <a:gdLst/>
              <a:ahLst/>
              <a:cxnLst/>
              <a:rect l="l" t="t" r="r" b="b"/>
              <a:pathLst>
                <a:path w="280670" h="10159">
                  <a:moveTo>
                    <a:pt x="280588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62671" y="10160"/>
                  </a:lnTo>
                  <a:lnTo>
                    <a:pt x="280588" y="0"/>
                  </a:lnTo>
                  <a:close/>
                </a:path>
              </a:pathLst>
            </a:custGeom>
            <a:solidFill>
              <a:srgbClr val="008CBB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0" y="869950"/>
              <a:ext cx="262890" cy="8890"/>
            </a:xfrm>
            <a:custGeom>
              <a:avLst/>
              <a:gdLst/>
              <a:ahLst/>
              <a:cxnLst/>
              <a:rect l="l" t="t" r="r" b="b"/>
              <a:pathLst>
                <a:path w="262890" h="8890">
                  <a:moveTo>
                    <a:pt x="262671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46994" y="8889"/>
                  </a:lnTo>
                  <a:lnTo>
                    <a:pt x="262671" y="0"/>
                  </a:lnTo>
                  <a:close/>
                </a:path>
              </a:pathLst>
            </a:custGeom>
            <a:solidFill>
              <a:srgbClr val="008BBB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0" y="878839"/>
              <a:ext cx="246994" cy="14939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4403318" y="0"/>
              <a:ext cx="4740910" cy="17780"/>
            </a:xfrm>
            <a:custGeom>
              <a:avLst/>
              <a:gdLst/>
              <a:ahLst/>
              <a:cxnLst/>
              <a:rect l="l" t="t" r="r" b="b"/>
              <a:pathLst>
                <a:path w="4740909" h="17780">
                  <a:moveTo>
                    <a:pt x="4740681" y="0"/>
                  </a:moveTo>
                  <a:lnTo>
                    <a:pt x="0" y="0"/>
                  </a:lnTo>
                  <a:lnTo>
                    <a:pt x="14541" y="5080"/>
                  </a:lnTo>
                  <a:lnTo>
                    <a:pt x="50914" y="17780"/>
                  </a:lnTo>
                  <a:lnTo>
                    <a:pt x="4740681" y="17780"/>
                  </a:lnTo>
                  <a:lnTo>
                    <a:pt x="4740681" y="5080"/>
                  </a:lnTo>
                  <a:lnTo>
                    <a:pt x="4740681" y="3810"/>
                  </a:lnTo>
                  <a:lnTo>
                    <a:pt x="4740681" y="0"/>
                  </a:lnTo>
                  <a:close/>
                </a:path>
              </a:pathLst>
            </a:custGeom>
            <a:solidFill>
              <a:srgbClr val="009AE4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4450599" y="16509"/>
              <a:ext cx="4693920" cy="13970"/>
            </a:xfrm>
            <a:custGeom>
              <a:avLst/>
              <a:gdLst/>
              <a:ahLst/>
              <a:cxnLst/>
              <a:rect l="l" t="t" r="r" b="b"/>
              <a:pathLst>
                <a:path w="4693920" h="13970">
                  <a:moveTo>
                    <a:pt x="4693400" y="0"/>
                  </a:moveTo>
                  <a:lnTo>
                    <a:pt x="0" y="0"/>
                  </a:lnTo>
                  <a:lnTo>
                    <a:pt x="40005" y="13970"/>
                  </a:lnTo>
                  <a:lnTo>
                    <a:pt x="4693400" y="13970"/>
                  </a:lnTo>
                  <a:lnTo>
                    <a:pt x="4693400" y="0"/>
                  </a:lnTo>
                  <a:close/>
                </a:path>
              </a:pathLst>
            </a:custGeom>
            <a:solidFill>
              <a:srgbClr val="009AE3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4490604" y="30480"/>
              <a:ext cx="4653915" cy="13970"/>
            </a:xfrm>
            <a:custGeom>
              <a:avLst/>
              <a:gdLst/>
              <a:ahLst/>
              <a:cxnLst/>
              <a:rect l="l" t="t" r="r" b="b"/>
              <a:pathLst>
                <a:path w="4653915" h="13970">
                  <a:moveTo>
                    <a:pt x="4653395" y="0"/>
                  </a:moveTo>
                  <a:lnTo>
                    <a:pt x="0" y="0"/>
                  </a:lnTo>
                  <a:lnTo>
                    <a:pt x="40005" y="13970"/>
                  </a:lnTo>
                  <a:lnTo>
                    <a:pt x="4653395" y="13970"/>
                  </a:lnTo>
                  <a:lnTo>
                    <a:pt x="4653395" y="0"/>
                  </a:lnTo>
                  <a:close/>
                </a:path>
              </a:pathLst>
            </a:custGeom>
            <a:solidFill>
              <a:srgbClr val="009BE2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4526972" y="43180"/>
              <a:ext cx="4617085" cy="13970"/>
            </a:xfrm>
            <a:custGeom>
              <a:avLst/>
              <a:gdLst/>
              <a:ahLst/>
              <a:cxnLst/>
              <a:rect l="l" t="t" r="r" b="b"/>
              <a:pathLst>
                <a:path w="4617084" h="13969">
                  <a:moveTo>
                    <a:pt x="4617027" y="0"/>
                  </a:moveTo>
                  <a:lnTo>
                    <a:pt x="0" y="0"/>
                  </a:lnTo>
                  <a:lnTo>
                    <a:pt x="14547" y="5079"/>
                  </a:lnTo>
                  <a:lnTo>
                    <a:pt x="43798" y="13970"/>
                  </a:lnTo>
                  <a:lnTo>
                    <a:pt x="4617027" y="13970"/>
                  </a:lnTo>
                  <a:lnTo>
                    <a:pt x="4617027" y="0"/>
                  </a:lnTo>
                  <a:close/>
                </a:path>
              </a:pathLst>
            </a:custGeom>
            <a:solidFill>
              <a:srgbClr val="009BE1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4566592" y="55880"/>
              <a:ext cx="4577715" cy="13970"/>
            </a:xfrm>
            <a:custGeom>
              <a:avLst/>
              <a:gdLst/>
              <a:ahLst/>
              <a:cxnLst/>
              <a:rect l="l" t="t" r="r" b="b"/>
              <a:pathLst>
                <a:path w="4577715" h="13969">
                  <a:moveTo>
                    <a:pt x="4577407" y="0"/>
                  </a:moveTo>
                  <a:lnTo>
                    <a:pt x="0" y="0"/>
                  </a:lnTo>
                  <a:lnTo>
                    <a:pt x="45965" y="13970"/>
                  </a:lnTo>
                  <a:lnTo>
                    <a:pt x="4577407" y="13970"/>
                  </a:lnTo>
                  <a:lnTo>
                    <a:pt x="4577407" y="0"/>
                  </a:lnTo>
                  <a:close/>
                </a:path>
              </a:pathLst>
            </a:custGeom>
            <a:solidFill>
              <a:srgbClr val="009BE0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4608379" y="68580"/>
              <a:ext cx="4535805" cy="13970"/>
            </a:xfrm>
            <a:custGeom>
              <a:avLst/>
              <a:gdLst/>
              <a:ahLst/>
              <a:cxnLst/>
              <a:rect l="l" t="t" r="r" b="b"/>
              <a:pathLst>
                <a:path w="4535805" h="13969">
                  <a:moveTo>
                    <a:pt x="4535620" y="0"/>
                  </a:moveTo>
                  <a:lnTo>
                    <a:pt x="0" y="0"/>
                  </a:lnTo>
                  <a:lnTo>
                    <a:pt x="45965" y="13970"/>
                  </a:lnTo>
                  <a:lnTo>
                    <a:pt x="4535620" y="13970"/>
                  </a:lnTo>
                  <a:lnTo>
                    <a:pt x="4535620" y="0"/>
                  </a:lnTo>
                  <a:close/>
                </a:path>
              </a:pathLst>
            </a:custGeom>
            <a:solidFill>
              <a:srgbClr val="009CDF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4650166" y="81280"/>
              <a:ext cx="4493895" cy="13970"/>
            </a:xfrm>
            <a:custGeom>
              <a:avLst/>
              <a:gdLst/>
              <a:ahLst/>
              <a:cxnLst/>
              <a:rect l="l" t="t" r="r" b="b"/>
              <a:pathLst>
                <a:path w="4493895" h="13969">
                  <a:moveTo>
                    <a:pt x="4493833" y="0"/>
                  </a:moveTo>
                  <a:lnTo>
                    <a:pt x="0" y="0"/>
                  </a:lnTo>
                  <a:lnTo>
                    <a:pt x="45965" y="13970"/>
                  </a:lnTo>
                  <a:lnTo>
                    <a:pt x="4493833" y="13970"/>
                  </a:lnTo>
                  <a:lnTo>
                    <a:pt x="4493833" y="0"/>
                  </a:lnTo>
                  <a:close/>
                </a:path>
              </a:pathLst>
            </a:custGeom>
            <a:solidFill>
              <a:srgbClr val="009CDE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4696132" y="95250"/>
              <a:ext cx="4448175" cy="13970"/>
            </a:xfrm>
            <a:custGeom>
              <a:avLst/>
              <a:gdLst/>
              <a:ahLst/>
              <a:cxnLst/>
              <a:rect l="l" t="t" r="r" b="b"/>
              <a:pathLst>
                <a:path w="4448175" h="13969">
                  <a:moveTo>
                    <a:pt x="4447867" y="0"/>
                  </a:moveTo>
                  <a:lnTo>
                    <a:pt x="0" y="0"/>
                  </a:lnTo>
                  <a:lnTo>
                    <a:pt x="45965" y="13970"/>
                  </a:lnTo>
                  <a:lnTo>
                    <a:pt x="4447867" y="13970"/>
                  </a:lnTo>
                  <a:lnTo>
                    <a:pt x="4447867" y="0"/>
                  </a:lnTo>
                  <a:close/>
                </a:path>
              </a:pathLst>
            </a:custGeom>
            <a:solidFill>
              <a:srgbClr val="009DDD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4737919" y="107950"/>
              <a:ext cx="4406265" cy="13970"/>
            </a:xfrm>
            <a:custGeom>
              <a:avLst/>
              <a:gdLst/>
              <a:ahLst/>
              <a:cxnLst/>
              <a:rect l="l" t="t" r="r" b="b"/>
              <a:pathLst>
                <a:path w="4406265" h="13969">
                  <a:moveTo>
                    <a:pt x="4406080" y="0"/>
                  </a:moveTo>
                  <a:lnTo>
                    <a:pt x="0" y="0"/>
                  </a:lnTo>
                  <a:lnTo>
                    <a:pt x="45965" y="13970"/>
                  </a:lnTo>
                  <a:lnTo>
                    <a:pt x="4406080" y="13970"/>
                  </a:lnTo>
                  <a:lnTo>
                    <a:pt x="4406080" y="0"/>
                  </a:lnTo>
                  <a:close/>
                </a:path>
              </a:pathLst>
            </a:custGeom>
            <a:solidFill>
              <a:srgbClr val="009DD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4779706" y="120650"/>
              <a:ext cx="4364355" cy="13970"/>
            </a:xfrm>
            <a:custGeom>
              <a:avLst/>
              <a:gdLst/>
              <a:ahLst/>
              <a:cxnLst/>
              <a:rect l="l" t="t" r="r" b="b"/>
              <a:pathLst>
                <a:path w="4364355" h="13969">
                  <a:moveTo>
                    <a:pt x="4364293" y="0"/>
                  </a:moveTo>
                  <a:lnTo>
                    <a:pt x="0" y="0"/>
                  </a:lnTo>
                  <a:lnTo>
                    <a:pt x="20893" y="6350"/>
                  </a:lnTo>
                  <a:lnTo>
                    <a:pt x="48423" y="13970"/>
                  </a:lnTo>
                  <a:lnTo>
                    <a:pt x="4364293" y="13970"/>
                  </a:lnTo>
                  <a:lnTo>
                    <a:pt x="4364293" y="0"/>
                  </a:lnTo>
                  <a:close/>
                </a:path>
              </a:pathLst>
            </a:custGeom>
            <a:solidFill>
              <a:srgbClr val="009DDB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4823542" y="133350"/>
              <a:ext cx="4320540" cy="13970"/>
            </a:xfrm>
            <a:custGeom>
              <a:avLst/>
              <a:gdLst/>
              <a:ahLst/>
              <a:cxnLst/>
              <a:rect l="l" t="t" r="r" b="b"/>
              <a:pathLst>
                <a:path w="4320540" h="13969">
                  <a:moveTo>
                    <a:pt x="4320458" y="0"/>
                  </a:moveTo>
                  <a:lnTo>
                    <a:pt x="0" y="0"/>
                  </a:lnTo>
                  <a:lnTo>
                    <a:pt x="50472" y="13970"/>
                  </a:lnTo>
                  <a:lnTo>
                    <a:pt x="4320458" y="13970"/>
                  </a:lnTo>
                  <a:lnTo>
                    <a:pt x="4320458" y="0"/>
                  </a:lnTo>
                  <a:close/>
                </a:path>
              </a:pathLst>
            </a:custGeom>
            <a:solidFill>
              <a:srgbClr val="009ED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4869425" y="146050"/>
              <a:ext cx="4274820" cy="13970"/>
            </a:xfrm>
            <a:custGeom>
              <a:avLst/>
              <a:gdLst/>
              <a:ahLst/>
              <a:cxnLst/>
              <a:rect l="l" t="t" r="r" b="b"/>
              <a:pathLst>
                <a:path w="4274820" h="13969">
                  <a:moveTo>
                    <a:pt x="4274574" y="0"/>
                  </a:moveTo>
                  <a:lnTo>
                    <a:pt x="0" y="0"/>
                  </a:lnTo>
                  <a:lnTo>
                    <a:pt x="50472" y="13970"/>
                  </a:lnTo>
                  <a:lnTo>
                    <a:pt x="4274574" y="13970"/>
                  </a:lnTo>
                  <a:lnTo>
                    <a:pt x="4274574" y="0"/>
                  </a:lnTo>
                  <a:close/>
                </a:path>
              </a:pathLst>
            </a:custGeom>
            <a:solidFill>
              <a:srgbClr val="009ED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4919898" y="160020"/>
              <a:ext cx="4224655" cy="13970"/>
            </a:xfrm>
            <a:custGeom>
              <a:avLst/>
              <a:gdLst/>
              <a:ahLst/>
              <a:cxnLst/>
              <a:rect l="l" t="t" r="r" b="b"/>
              <a:pathLst>
                <a:path w="4224655" h="13969">
                  <a:moveTo>
                    <a:pt x="4224101" y="0"/>
                  </a:moveTo>
                  <a:lnTo>
                    <a:pt x="0" y="0"/>
                  </a:lnTo>
                  <a:lnTo>
                    <a:pt x="50472" y="13970"/>
                  </a:lnTo>
                  <a:lnTo>
                    <a:pt x="4224101" y="13970"/>
                  </a:lnTo>
                  <a:lnTo>
                    <a:pt x="4224101" y="0"/>
                  </a:lnTo>
                  <a:close/>
                </a:path>
              </a:pathLst>
            </a:custGeom>
            <a:solidFill>
              <a:srgbClr val="009ED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4965781" y="172720"/>
              <a:ext cx="4178300" cy="13970"/>
            </a:xfrm>
            <a:custGeom>
              <a:avLst/>
              <a:gdLst/>
              <a:ahLst/>
              <a:cxnLst/>
              <a:rect l="l" t="t" r="r" b="b"/>
              <a:pathLst>
                <a:path w="4178300" h="13969">
                  <a:moveTo>
                    <a:pt x="4178218" y="0"/>
                  </a:moveTo>
                  <a:lnTo>
                    <a:pt x="0" y="0"/>
                  </a:lnTo>
                  <a:lnTo>
                    <a:pt x="50472" y="13970"/>
                  </a:lnTo>
                  <a:lnTo>
                    <a:pt x="4178218" y="13970"/>
                  </a:lnTo>
                  <a:lnTo>
                    <a:pt x="4178218" y="0"/>
                  </a:lnTo>
                  <a:close/>
                </a:path>
              </a:pathLst>
            </a:custGeom>
            <a:solidFill>
              <a:srgbClr val="009FD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5011665" y="185420"/>
              <a:ext cx="4132579" cy="13970"/>
            </a:xfrm>
            <a:custGeom>
              <a:avLst/>
              <a:gdLst/>
              <a:ahLst/>
              <a:cxnLst/>
              <a:rect l="l" t="t" r="r" b="b"/>
              <a:pathLst>
                <a:path w="4132579" h="13969">
                  <a:moveTo>
                    <a:pt x="4132334" y="0"/>
                  </a:moveTo>
                  <a:lnTo>
                    <a:pt x="0" y="0"/>
                  </a:lnTo>
                  <a:lnTo>
                    <a:pt x="50472" y="13970"/>
                  </a:lnTo>
                  <a:lnTo>
                    <a:pt x="4101085" y="13970"/>
                  </a:lnTo>
                  <a:lnTo>
                    <a:pt x="4132334" y="5079"/>
                  </a:lnTo>
                  <a:lnTo>
                    <a:pt x="4132334" y="0"/>
                  </a:lnTo>
                  <a:close/>
                </a:path>
              </a:pathLst>
            </a:custGeom>
            <a:solidFill>
              <a:srgbClr val="009FD6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5057549" y="198120"/>
              <a:ext cx="4060190" cy="13970"/>
            </a:xfrm>
            <a:custGeom>
              <a:avLst/>
              <a:gdLst/>
              <a:ahLst/>
              <a:cxnLst/>
              <a:rect l="l" t="t" r="r" b="b"/>
              <a:pathLst>
                <a:path w="4060190" h="13970">
                  <a:moveTo>
                    <a:pt x="4059666" y="0"/>
                  </a:moveTo>
                  <a:lnTo>
                    <a:pt x="0" y="0"/>
                  </a:lnTo>
                  <a:lnTo>
                    <a:pt x="50472" y="13970"/>
                  </a:lnTo>
                  <a:lnTo>
                    <a:pt x="4010561" y="13970"/>
                  </a:lnTo>
                  <a:lnTo>
                    <a:pt x="4059666" y="0"/>
                  </a:lnTo>
                  <a:close/>
                </a:path>
              </a:pathLst>
            </a:custGeom>
            <a:solidFill>
              <a:srgbClr val="00A0D5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5103433" y="210820"/>
              <a:ext cx="3969385" cy="13970"/>
            </a:xfrm>
            <a:custGeom>
              <a:avLst/>
              <a:gdLst/>
              <a:ahLst/>
              <a:cxnLst/>
              <a:rect l="l" t="t" r="r" b="b"/>
              <a:pathLst>
                <a:path w="3969384" h="13970">
                  <a:moveTo>
                    <a:pt x="3969141" y="0"/>
                  </a:moveTo>
                  <a:lnTo>
                    <a:pt x="0" y="0"/>
                  </a:lnTo>
                  <a:lnTo>
                    <a:pt x="50472" y="13970"/>
                  </a:lnTo>
                  <a:lnTo>
                    <a:pt x="3920037" y="13970"/>
                  </a:lnTo>
                  <a:lnTo>
                    <a:pt x="3969141" y="0"/>
                  </a:lnTo>
                  <a:close/>
                </a:path>
              </a:pathLst>
            </a:custGeom>
            <a:solidFill>
              <a:srgbClr val="00A0D4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5153905" y="224790"/>
              <a:ext cx="3869690" cy="13970"/>
            </a:xfrm>
            <a:custGeom>
              <a:avLst/>
              <a:gdLst/>
              <a:ahLst/>
              <a:cxnLst/>
              <a:rect l="l" t="t" r="r" b="b"/>
              <a:pathLst>
                <a:path w="3869690" h="13970">
                  <a:moveTo>
                    <a:pt x="3869564" y="0"/>
                  </a:moveTo>
                  <a:lnTo>
                    <a:pt x="0" y="0"/>
                  </a:lnTo>
                  <a:lnTo>
                    <a:pt x="50472" y="13969"/>
                  </a:lnTo>
                  <a:lnTo>
                    <a:pt x="3820460" y="13969"/>
                  </a:lnTo>
                  <a:lnTo>
                    <a:pt x="3869564" y="0"/>
                  </a:lnTo>
                  <a:close/>
                </a:path>
              </a:pathLst>
            </a:custGeom>
            <a:solidFill>
              <a:srgbClr val="00A0D3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5199789" y="237490"/>
              <a:ext cx="3779520" cy="13970"/>
            </a:xfrm>
            <a:custGeom>
              <a:avLst/>
              <a:gdLst/>
              <a:ahLst/>
              <a:cxnLst/>
              <a:rect l="l" t="t" r="r" b="b"/>
              <a:pathLst>
                <a:path w="3779520" h="13970">
                  <a:moveTo>
                    <a:pt x="3779040" y="0"/>
                  </a:moveTo>
                  <a:lnTo>
                    <a:pt x="0" y="0"/>
                  </a:lnTo>
                  <a:lnTo>
                    <a:pt x="50472" y="13969"/>
                  </a:lnTo>
                  <a:lnTo>
                    <a:pt x="3729935" y="13969"/>
                  </a:lnTo>
                  <a:lnTo>
                    <a:pt x="3779040" y="0"/>
                  </a:lnTo>
                  <a:close/>
                </a:path>
              </a:pathLst>
            </a:custGeom>
            <a:solidFill>
              <a:srgbClr val="00A1D2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5245673" y="250190"/>
              <a:ext cx="3688715" cy="13970"/>
            </a:xfrm>
            <a:custGeom>
              <a:avLst/>
              <a:gdLst/>
              <a:ahLst/>
              <a:cxnLst/>
              <a:rect l="l" t="t" r="r" b="b"/>
              <a:pathLst>
                <a:path w="3688715" h="13970">
                  <a:moveTo>
                    <a:pt x="3688516" y="0"/>
                  </a:moveTo>
                  <a:lnTo>
                    <a:pt x="0" y="0"/>
                  </a:lnTo>
                  <a:lnTo>
                    <a:pt x="50472" y="13969"/>
                  </a:lnTo>
                  <a:lnTo>
                    <a:pt x="3639411" y="13969"/>
                  </a:lnTo>
                  <a:lnTo>
                    <a:pt x="3688516" y="0"/>
                  </a:lnTo>
                  <a:close/>
                </a:path>
              </a:pathLst>
            </a:custGeom>
            <a:solidFill>
              <a:srgbClr val="00A1D1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5291557" y="262890"/>
              <a:ext cx="3598545" cy="13970"/>
            </a:xfrm>
            <a:custGeom>
              <a:avLst/>
              <a:gdLst/>
              <a:ahLst/>
              <a:cxnLst/>
              <a:rect l="l" t="t" r="r" b="b"/>
              <a:pathLst>
                <a:path w="3598545" h="13970">
                  <a:moveTo>
                    <a:pt x="3597991" y="0"/>
                  </a:moveTo>
                  <a:lnTo>
                    <a:pt x="0" y="0"/>
                  </a:lnTo>
                  <a:lnTo>
                    <a:pt x="50472" y="13969"/>
                  </a:lnTo>
                  <a:lnTo>
                    <a:pt x="3548887" y="13969"/>
                  </a:lnTo>
                  <a:lnTo>
                    <a:pt x="3597991" y="0"/>
                  </a:lnTo>
                  <a:close/>
                </a:path>
              </a:pathLst>
            </a:custGeom>
            <a:solidFill>
              <a:srgbClr val="00A1D0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5337441" y="275590"/>
              <a:ext cx="3507740" cy="13970"/>
            </a:xfrm>
            <a:custGeom>
              <a:avLst/>
              <a:gdLst/>
              <a:ahLst/>
              <a:cxnLst/>
              <a:rect l="l" t="t" r="r" b="b"/>
              <a:pathLst>
                <a:path w="3507740" h="13970">
                  <a:moveTo>
                    <a:pt x="3507467" y="0"/>
                  </a:moveTo>
                  <a:lnTo>
                    <a:pt x="0" y="0"/>
                  </a:lnTo>
                  <a:lnTo>
                    <a:pt x="50472" y="13969"/>
                  </a:lnTo>
                  <a:lnTo>
                    <a:pt x="3458362" y="13969"/>
                  </a:lnTo>
                  <a:lnTo>
                    <a:pt x="3507467" y="0"/>
                  </a:lnTo>
                  <a:close/>
                </a:path>
              </a:pathLst>
            </a:custGeom>
            <a:solidFill>
              <a:srgbClr val="00A2CF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5387913" y="289559"/>
              <a:ext cx="3408045" cy="13970"/>
            </a:xfrm>
            <a:custGeom>
              <a:avLst/>
              <a:gdLst/>
              <a:ahLst/>
              <a:cxnLst/>
              <a:rect l="l" t="t" r="r" b="b"/>
              <a:pathLst>
                <a:path w="3408045" h="13970">
                  <a:moveTo>
                    <a:pt x="3407890" y="0"/>
                  </a:moveTo>
                  <a:lnTo>
                    <a:pt x="0" y="0"/>
                  </a:lnTo>
                  <a:lnTo>
                    <a:pt x="50472" y="13970"/>
                  </a:lnTo>
                  <a:lnTo>
                    <a:pt x="3358786" y="13970"/>
                  </a:lnTo>
                  <a:lnTo>
                    <a:pt x="3407890" y="0"/>
                  </a:lnTo>
                  <a:close/>
                </a:path>
              </a:pathLst>
            </a:custGeom>
            <a:solidFill>
              <a:srgbClr val="00A2CE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5433797" y="302259"/>
              <a:ext cx="3317875" cy="13970"/>
            </a:xfrm>
            <a:custGeom>
              <a:avLst/>
              <a:gdLst/>
              <a:ahLst/>
              <a:cxnLst/>
              <a:rect l="l" t="t" r="r" b="b"/>
              <a:pathLst>
                <a:path w="3317875" h="13970">
                  <a:moveTo>
                    <a:pt x="3317366" y="0"/>
                  </a:moveTo>
                  <a:lnTo>
                    <a:pt x="0" y="0"/>
                  </a:lnTo>
                  <a:lnTo>
                    <a:pt x="50472" y="13970"/>
                  </a:lnTo>
                  <a:lnTo>
                    <a:pt x="3268261" y="13970"/>
                  </a:lnTo>
                  <a:lnTo>
                    <a:pt x="3317366" y="0"/>
                  </a:lnTo>
                  <a:close/>
                </a:path>
              </a:pathLst>
            </a:custGeom>
            <a:solidFill>
              <a:srgbClr val="00A3CD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5479669" y="314959"/>
              <a:ext cx="3227070" cy="26670"/>
            </a:xfrm>
            <a:custGeom>
              <a:avLst/>
              <a:gdLst/>
              <a:ahLst/>
              <a:cxnLst/>
              <a:rect l="l" t="t" r="r" b="b"/>
              <a:pathLst>
                <a:path w="3227070" h="26670">
                  <a:moveTo>
                    <a:pt x="3226854" y="0"/>
                  </a:moveTo>
                  <a:lnTo>
                    <a:pt x="0" y="0"/>
                  </a:lnTo>
                  <a:lnTo>
                    <a:pt x="32131" y="8890"/>
                  </a:lnTo>
                  <a:lnTo>
                    <a:pt x="49161" y="12700"/>
                  </a:lnTo>
                  <a:lnTo>
                    <a:pt x="54838" y="13970"/>
                  </a:lnTo>
                  <a:lnTo>
                    <a:pt x="111633" y="26670"/>
                  </a:lnTo>
                  <a:lnTo>
                    <a:pt x="3133102" y="26670"/>
                  </a:lnTo>
                  <a:lnTo>
                    <a:pt x="3177743" y="13970"/>
                  </a:lnTo>
                  <a:lnTo>
                    <a:pt x="3182213" y="12700"/>
                  </a:lnTo>
                  <a:lnTo>
                    <a:pt x="3226854" y="0"/>
                  </a:lnTo>
                  <a:close/>
                </a:path>
              </a:pathLst>
            </a:custGeom>
            <a:solidFill>
              <a:srgbClr val="00A3C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5585629" y="340359"/>
              <a:ext cx="3032125" cy="13970"/>
            </a:xfrm>
            <a:custGeom>
              <a:avLst/>
              <a:gdLst/>
              <a:ahLst/>
              <a:cxnLst/>
              <a:rect l="l" t="t" r="r" b="b"/>
              <a:pathLst>
                <a:path w="3032125" h="13970">
                  <a:moveTo>
                    <a:pt x="3031612" y="0"/>
                  </a:moveTo>
                  <a:lnTo>
                    <a:pt x="0" y="0"/>
                  </a:lnTo>
                  <a:lnTo>
                    <a:pt x="62471" y="13970"/>
                  </a:lnTo>
                  <a:lnTo>
                    <a:pt x="2982507" y="13970"/>
                  </a:lnTo>
                  <a:lnTo>
                    <a:pt x="3031612" y="0"/>
                  </a:lnTo>
                  <a:close/>
                </a:path>
              </a:pathLst>
            </a:custGeom>
            <a:solidFill>
              <a:srgbClr val="00A4C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5648101" y="354329"/>
              <a:ext cx="2920365" cy="13970"/>
            </a:xfrm>
            <a:custGeom>
              <a:avLst/>
              <a:gdLst/>
              <a:ahLst/>
              <a:cxnLst/>
              <a:rect l="l" t="t" r="r" b="b"/>
              <a:pathLst>
                <a:path w="2920365" h="13970">
                  <a:moveTo>
                    <a:pt x="2920036" y="0"/>
                  </a:moveTo>
                  <a:lnTo>
                    <a:pt x="0" y="0"/>
                  </a:lnTo>
                  <a:lnTo>
                    <a:pt x="62471" y="13970"/>
                  </a:lnTo>
                  <a:lnTo>
                    <a:pt x="2870931" y="13970"/>
                  </a:lnTo>
                  <a:lnTo>
                    <a:pt x="2920036" y="0"/>
                  </a:lnTo>
                  <a:close/>
                </a:path>
              </a:pathLst>
            </a:custGeom>
            <a:solidFill>
              <a:srgbClr val="00A4C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704893" y="367029"/>
              <a:ext cx="2818765" cy="13970"/>
            </a:xfrm>
            <a:custGeom>
              <a:avLst/>
              <a:gdLst/>
              <a:ahLst/>
              <a:cxnLst/>
              <a:rect l="l" t="t" r="r" b="b"/>
              <a:pathLst>
                <a:path w="2818765" h="13970">
                  <a:moveTo>
                    <a:pt x="2818603" y="0"/>
                  </a:moveTo>
                  <a:lnTo>
                    <a:pt x="0" y="0"/>
                  </a:lnTo>
                  <a:lnTo>
                    <a:pt x="62471" y="13970"/>
                  </a:lnTo>
                  <a:lnTo>
                    <a:pt x="2769498" y="13970"/>
                  </a:lnTo>
                  <a:lnTo>
                    <a:pt x="2818603" y="0"/>
                  </a:lnTo>
                  <a:close/>
                </a:path>
              </a:pathLst>
            </a:custGeom>
            <a:solidFill>
              <a:srgbClr val="00A4C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5761685" y="379729"/>
              <a:ext cx="2717165" cy="13970"/>
            </a:xfrm>
            <a:custGeom>
              <a:avLst/>
              <a:gdLst/>
              <a:ahLst/>
              <a:cxnLst/>
              <a:rect l="l" t="t" r="r" b="b"/>
              <a:pathLst>
                <a:path w="2717165" h="13970">
                  <a:moveTo>
                    <a:pt x="2717170" y="0"/>
                  </a:moveTo>
                  <a:lnTo>
                    <a:pt x="0" y="0"/>
                  </a:lnTo>
                  <a:lnTo>
                    <a:pt x="62471" y="13970"/>
                  </a:lnTo>
                  <a:lnTo>
                    <a:pt x="2668066" y="13970"/>
                  </a:lnTo>
                  <a:lnTo>
                    <a:pt x="2717170" y="0"/>
                  </a:lnTo>
                  <a:close/>
                </a:path>
              </a:pathLst>
            </a:custGeom>
            <a:solidFill>
              <a:srgbClr val="00A5C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5818478" y="392429"/>
              <a:ext cx="2616200" cy="13970"/>
            </a:xfrm>
            <a:custGeom>
              <a:avLst/>
              <a:gdLst/>
              <a:ahLst/>
              <a:cxnLst/>
              <a:rect l="l" t="t" r="r" b="b"/>
              <a:pathLst>
                <a:path w="2616200" h="13970">
                  <a:moveTo>
                    <a:pt x="2615737" y="0"/>
                  </a:moveTo>
                  <a:lnTo>
                    <a:pt x="0" y="0"/>
                  </a:lnTo>
                  <a:lnTo>
                    <a:pt x="62471" y="13970"/>
                  </a:lnTo>
                  <a:lnTo>
                    <a:pt x="2566633" y="13970"/>
                  </a:lnTo>
                  <a:lnTo>
                    <a:pt x="2615737" y="0"/>
                  </a:lnTo>
                  <a:close/>
                </a:path>
              </a:pathLst>
            </a:custGeom>
            <a:solidFill>
              <a:srgbClr val="00A5C6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5875270" y="405129"/>
              <a:ext cx="2514600" cy="15240"/>
            </a:xfrm>
            <a:custGeom>
              <a:avLst/>
              <a:gdLst/>
              <a:ahLst/>
              <a:cxnLst/>
              <a:rect l="l" t="t" r="r" b="b"/>
              <a:pathLst>
                <a:path w="2514600" h="15240">
                  <a:moveTo>
                    <a:pt x="2514305" y="0"/>
                  </a:moveTo>
                  <a:lnTo>
                    <a:pt x="0" y="0"/>
                  </a:lnTo>
                  <a:lnTo>
                    <a:pt x="68150" y="15240"/>
                  </a:lnTo>
                  <a:lnTo>
                    <a:pt x="2460736" y="15240"/>
                  </a:lnTo>
                  <a:lnTo>
                    <a:pt x="2514305" y="0"/>
                  </a:lnTo>
                  <a:close/>
                </a:path>
              </a:pathLst>
            </a:custGeom>
            <a:solidFill>
              <a:srgbClr val="00A6C5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5937741" y="419100"/>
              <a:ext cx="2402840" cy="13970"/>
            </a:xfrm>
            <a:custGeom>
              <a:avLst/>
              <a:gdLst/>
              <a:ahLst/>
              <a:cxnLst/>
              <a:rect l="l" t="t" r="r" b="b"/>
              <a:pathLst>
                <a:path w="2402840" h="13970">
                  <a:moveTo>
                    <a:pt x="2402729" y="0"/>
                  </a:moveTo>
                  <a:lnTo>
                    <a:pt x="0" y="0"/>
                  </a:lnTo>
                  <a:lnTo>
                    <a:pt x="62471" y="13970"/>
                  </a:lnTo>
                  <a:lnTo>
                    <a:pt x="2353624" y="13970"/>
                  </a:lnTo>
                  <a:lnTo>
                    <a:pt x="2402729" y="0"/>
                  </a:lnTo>
                  <a:close/>
                </a:path>
              </a:pathLst>
            </a:custGeom>
            <a:solidFill>
              <a:srgbClr val="00A6C4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5994534" y="431800"/>
              <a:ext cx="2301875" cy="13970"/>
            </a:xfrm>
            <a:custGeom>
              <a:avLst/>
              <a:gdLst/>
              <a:ahLst/>
              <a:cxnLst/>
              <a:rect l="l" t="t" r="r" b="b"/>
              <a:pathLst>
                <a:path w="2301875" h="13970">
                  <a:moveTo>
                    <a:pt x="2301296" y="0"/>
                  </a:moveTo>
                  <a:lnTo>
                    <a:pt x="0" y="0"/>
                  </a:lnTo>
                  <a:lnTo>
                    <a:pt x="62471" y="13970"/>
                  </a:lnTo>
                  <a:lnTo>
                    <a:pt x="2250916" y="13970"/>
                  </a:lnTo>
                  <a:lnTo>
                    <a:pt x="2256655" y="12700"/>
                  </a:lnTo>
                  <a:lnTo>
                    <a:pt x="2301296" y="0"/>
                  </a:lnTo>
                  <a:close/>
                </a:path>
              </a:pathLst>
            </a:custGeom>
            <a:solidFill>
              <a:srgbClr val="00A6C3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6051326" y="444500"/>
              <a:ext cx="2200275" cy="13970"/>
            </a:xfrm>
            <a:custGeom>
              <a:avLst/>
              <a:gdLst/>
              <a:ahLst/>
              <a:cxnLst/>
              <a:rect l="l" t="t" r="r" b="b"/>
              <a:pathLst>
                <a:path w="2200275" h="13970">
                  <a:moveTo>
                    <a:pt x="2199863" y="0"/>
                  </a:moveTo>
                  <a:lnTo>
                    <a:pt x="0" y="0"/>
                  </a:lnTo>
                  <a:lnTo>
                    <a:pt x="62471" y="13970"/>
                  </a:lnTo>
                  <a:lnTo>
                    <a:pt x="2136729" y="13970"/>
                  </a:lnTo>
                  <a:lnTo>
                    <a:pt x="2199863" y="0"/>
                  </a:lnTo>
                  <a:close/>
                </a:path>
              </a:pathLst>
            </a:custGeom>
            <a:solidFill>
              <a:srgbClr val="00A7C2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6108118" y="457200"/>
              <a:ext cx="2085975" cy="13970"/>
            </a:xfrm>
            <a:custGeom>
              <a:avLst/>
              <a:gdLst/>
              <a:ahLst/>
              <a:cxnLst/>
              <a:rect l="l" t="t" r="r" b="b"/>
              <a:pathLst>
                <a:path w="2085975" h="13970">
                  <a:moveTo>
                    <a:pt x="2085677" y="0"/>
                  </a:moveTo>
                  <a:lnTo>
                    <a:pt x="0" y="0"/>
                  </a:lnTo>
                  <a:lnTo>
                    <a:pt x="62471" y="13970"/>
                  </a:lnTo>
                  <a:lnTo>
                    <a:pt x="2022543" y="13970"/>
                  </a:lnTo>
                  <a:lnTo>
                    <a:pt x="2085677" y="0"/>
                  </a:lnTo>
                  <a:close/>
                </a:path>
              </a:pathLst>
            </a:custGeom>
            <a:solidFill>
              <a:srgbClr val="00A7C1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6164910" y="469900"/>
              <a:ext cx="1971675" cy="15240"/>
            </a:xfrm>
            <a:custGeom>
              <a:avLst/>
              <a:gdLst/>
              <a:ahLst/>
              <a:cxnLst/>
              <a:rect l="l" t="t" r="r" b="b"/>
              <a:pathLst>
                <a:path w="1971675" h="15240">
                  <a:moveTo>
                    <a:pt x="1971490" y="0"/>
                  </a:moveTo>
                  <a:lnTo>
                    <a:pt x="0" y="0"/>
                  </a:lnTo>
                  <a:lnTo>
                    <a:pt x="68150" y="15239"/>
                  </a:lnTo>
                  <a:lnTo>
                    <a:pt x="1902617" y="15239"/>
                  </a:lnTo>
                  <a:lnTo>
                    <a:pt x="1971490" y="0"/>
                  </a:lnTo>
                  <a:close/>
                </a:path>
              </a:pathLst>
            </a:custGeom>
            <a:solidFill>
              <a:srgbClr val="00A7C0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6227382" y="483869"/>
              <a:ext cx="1845945" cy="13970"/>
            </a:xfrm>
            <a:custGeom>
              <a:avLst/>
              <a:gdLst/>
              <a:ahLst/>
              <a:cxnLst/>
              <a:rect l="l" t="t" r="r" b="b"/>
              <a:pathLst>
                <a:path w="1845945" h="13970">
                  <a:moveTo>
                    <a:pt x="1845885" y="0"/>
                  </a:moveTo>
                  <a:lnTo>
                    <a:pt x="0" y="0"/>
                  </a:lnTo>
                  <a:lnTo>
                    <a:pt x="62471" y="13969"/>
                  </a:lnTo>
                  <a:lnTo>
                    <a:pt x="1782751" y="13969"/>
                  </a:lnTo>
                  <a:lnTo>
                    <a:pt x="1845885" y="0"/>
                  </a:lnTo>
                  <a:close/>
                </a:path>
              </a:pathLst>
            </a:custGeom>
            <a:solidFill>
              <a:srgbClr val="00A8BF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6284174" y="496569"/>
              <a:ext cx="1732280" cy="13970"/>
            </a:xfrm>
            <a:custGeom>
              <a:avLst/>
              <a:gdLst/>
              <a:ahLst/>
              <a:cxnLst/>
              <a:rect l="l" t="t" r="r" b="b"/>
              <a:pathLst>
                <a:path w="1732279" h="13970">
                  <a:moveTo>
                    <a:pt x="1731699" y="0"/>
                  </a:moveTo>
                  <a:lnTo>
                    <a:pt x="0" y="0"/>
                  </a:lnTo>
                  <a:lnTo>
                    <a:pt x="34075" y="7619"/>
                  </a:lnTo>
                  <a:lnTo>
                    <a:pt x="72823" y="13969"/>
                  </a:lnTo>
                  <a:lnTo>
                    <a:pt x="1668565" y="13969"/>
                  </a:lnTo>
                  <a:lnTo>
                    <a:pt x="1731699" y="0"/>
                  </a:lnTo>
                  <a:close/>
                </a:path>
              </a:pathLst>
            </a:custGeom>
            <a:solidFill>
              <a:srgbClr val="00A8BE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6349248" y="509269"/>
              <a:ext cx="1609725" cy="13970"/>
            </a:xfrm>
            <a:custGeom>
              <a:avLst/>
              <a:gdLst/>
              <a:ahLst/>
              <a:cxnLst/>
              <a:rect l="l" t="t" r="r" b="b"/>
              <a:pathLst>
                <a:path w="1609725" h="13970">
                  <a:moveTo>
                    <a:pt x="1609231" y="0"/>
                  </a:moveTo>
                  <a:lnTo>
                    <a:pt x="0" y="0"/>
                  </a:lnTo>
                  <a:lnTo>
                    <a:pt x="85245" y="13969"/>
                  </a:lnTo>
                  <a:lnTo>
                    <a:pt x="1528530" y="13969"/>
                  </a:lnTo>
                  <a:lnTo>
                    <a:pt x="1603491" y="1269"/>
                  </a:lnTo>
                  <a:lnTo>
                    <a:pt x="1609231" y="0"/>
                  </a:lnTo>
                  <a:close/>
                </a:path>
              </a:pathLst>
            </a:custGeom>
            <a:solidFill>
              <a:srgbClr val="00A9BD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6426744" y="521969"/>
              <a:ext cx="1458595" cy="13970"/>
            </a:xfrm>
            <a:custGeom>
              <a:avLst/>
              <a:gdLst/>
              <a:ahLst/>
              <a:cxnLst/>
              <a:rect l="l" t="t" r="r" b="b"/>
              <a:pathLst>
                <a:path w="1458595" h="13970">
                  <a:moveTo>
                    <a:pt x="1458530" y="0"/>
                  </a:moveTo>
                  <a:lnTo>
                    <a:pt x="0" y="0"/>
                  </a:lnTo>
                  <a:lnTo>
                    <a:pt x="85245" y="13969"/>
                  </a:lnTo>
                  <a:lnTo>
                    <a:pt x="1376073" y="13969"/>
                  </a:lnTo>
                  <a:lnTo>
                    <a:pt x="1458530" y="0"/>
                  </a:lnTo>
                  <a:close/>
                </a:path>
              </a:pathLst>
            </a:custGeom>
            <a:solidFill>
              <a:srgbClr val="00A9B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6511990" y="535940"/>
              <a:ext cx="1290955" cy="13970"/>
            </a:xfrm>
            <a:custGeom>
              <a:avLst/>
              <a:gdLst/>
              <a:ahLst/>
              <a:cxnLst/>
              <a:rect l="l" t="t" r="r" b="b"/>
              <a:pathLst>
                <a:path w="1290954" h="13970">
                  <a:moveTo>
                    <a:pt x="1290828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208371" y="13970"/>
                  </a:lnTo>
                  <a:lnTo>
                    <a:pt x="1290828" y="0"/>
                  </a:lnTo>
                  <a:close/>
                </a:path>
              </a:pathLst>
            </a:custGeom>
            <a:solidFill>
              <a:srgbClr val="00A9BB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6589485" y="548640"/>
              <a:ext cx="1138555" cy="13970"/>
            </a:xfrm>
            <a:custGeom>
              <a:avLst/>
              <a:gdLst/>
              <a:ahLst/>
              <a:cxnLst/>
              <a:rect l="l" t="t" r="r" b="b"/>
              <a:pathLst>
                <a:path w="1138554" h="13970">
                  <a:moveTo>
                    <a:pt x="1138371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055914" y="13970"/>
                  </a:lnTo>
                  <a:lnTo>
                    <a:pt x="1138371" y="0"/>
                  </a:lnTo>
                  <a:close/>
                </a:path>
              </a:pathLst>
            </a:custGeom>
            <a:solidFill>
              <a:srgbClr val="00AAB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6780530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0" y="247650"/>
              <a:ext cx="9144000" cy="56133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7" name="object 147"/>
          <p:cNvGrpSpPr/>
          <p:nvPr/>
        </p:nvGrpSpPr>
        <p:grpSpPr>
          <a:xfrm>
            <a:off x="0" y="741680"/>
            <a:ext cx="505459" cy="137160"/>
            <a:chOff x="0" y="741680"/>
            <a:chExt cx="505459" cy="137160"/>
          </a:xfrm>
        </p:grpSpPr>
        <p:sp>
          <p:nvSpPr>
            <p:cNvPr id="148" name="object 148"/>
            <p:cNvSpPr/>
            <p:nvPr/>
          </p:nvSpPr>
          <p:spPr>
            <a:xfrm>
              <a:off x="0" y="741679"/>
              <a:ext cx="505459" cy="19050"/>
            </a:xfrm>
            <a:custGeom>
              <a:avLst/>
              <a:gdLst/>
              <a:ahLst/>
              <a:cxnLst/>
              <a:rect l="l" t="t" r="r" b="b"/>
              <a:pathLst>
                <a:path w="505459" h="19050">
                  <a:moveTo>
                    <a:pt x="504863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0" y="19050"/>
                  </a:lnTo>
                  <a:lnTo>
                    <a:pt x="466559" y="19050"/>
                  </a:lnTo>
                  <a:lnTo>
                    <a:pt x="486994" y="8890"/>
                  </a:lnTo>
                  <a:lnTo>
                    <a:pt x="504863" y="0"/>
                  </a:lnTo>
                  <a:close/>
                </a:path>
              </a:pathLst>
            </a:custGeom>
            <a:solidFill>
              <a:srgbClr val="0099C3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0" y="759460"/>
              <a:ext cx="469265" cy="10160"/>
            </a:xfrm>
            <a:custGeom>
              <a:avLst/>
              <a:gdLst/>
              <a:ahLst/>
              <a:cxnLst/>
              <a:rect l="l" t="t" r="r" b="b"/>
              <a:pathLst>
                <a:path w="469265" h="10159">
                  <a:moveTo>
                    <a:pt x="469124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448697" y="10160"/>
                  </a:lnTo>
                  <a:lnTo>
                    <a:pt x="469124" y="0"/>
                  </a:lnTo>
                  <a:close/>
                </a:path>
              </a:pathLst>
            </a:custGeom>
            <a:solidFill>
              <a:srgbClr val="0097C2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0" y="768350"/>
              <a:ext cx="451484" cy="10160"/>
            </a:xfrm>
            <a:custGeom>
              <a:avLst/>
              <a:gdLst/>
              <a:ahLst/>
              <a:cxnLst/>
              <a:rect l="l" t="t" r="r" b="b"/>
              <a:pathLst>
                <a:path w="451484" h="10159">
                  <a:moveTo>
                    <a:pt x="451251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430824" y="10160"/>
                  </a:lnTo>
                  <a:lnTo>
                    <a:pt x="451251" y="0"/>
                  </a:lnTo>
                  <a:close/>
                </a:path>
              </a:pathLst>
            </a:custGeom>
            <a:solidFill>
              <a:srgbClr val="0096C2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0" y="778510"/>
              <a:ext cx="431165" cy="8890"/>
            </a:xfrm>
            <a:custGeom>
              <a:avLst/>
              <a:gdLst/>
              <a:ahLst/>
              <a:cxnLst/>
              <a:rect l="l" t="t" r="r" b="b"/>
              <a:pathLst>
                <a:path w="431165" h="8890">
                  <a:moveTo>
                    <a:pt x="430824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412950" y="8889"/>
                  </a:lnTo>
                  <a:lnTo>
                    <a:pt x="430824" y="0"/>
                  </a:lnTo>
                  <a:close/>
                </a:path>
              </a:pathLst>
            </a:custGeom>
            <a:solidFill>
              <a:srgbClr val="0095C1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0" y="787400"/>
              <a:ext cx="413384" cy="10160"/>
            </a:xfrm>
            <a:custGeom>
              <a:avLst/>
              <a:gdLst/>
              <a:ahLst/>
              <a:cxnLst/>
              <a:rect l="l" t="t" r="r" b="b"/>
              <a:pathLst>
                <a:path w="413384" h="10159">
                  <a:moveTo>
                    <a:pt x="41295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392523" y="10160"/>
                  </a:lnTo>
                  <a:lnTo>
                    <a:pt x="412950" y="0"/>
                  </a:lnTo>
                  <a:close/>
                </a:path>
              </a:pathLst>
            </a:custGeom>
            <a:solidFill>
              <a:srgbClr val="0094C0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0" y="796290"/>
              <a:ext cx="395605" cy="10160"/>
            </a:xfrm>
            <a:custGeom>
              <a:avLst/>
              <a:gdLst/>
              <a:ahLst/>
              <a:cxnLst/>
              <a:rect l="l" t="t" r="r" b="b"/>
              <a:pathLst>
                <a:path w="395605" h="10159">
                  <a:moveTo>
                    <a:pt x="395076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374650" y="10160"/>
                  </a:lnTo>
                  <a:lnTo>
                    <a:pt x="395076" y="0"/>
                  </a:lnTo>
                  <a:close/>
                </a:path>
              </a:pathLst>
            </a:custGeom>
            <a:solidFill>
              <a:srgbClr val="0093C0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0" y="805179"/>
              <a:ext cx="375920" cy="10160"/>
            </a:xfrm>
            <a:custGeom>
              <a:avLst/>
              <a:gdLst/>
              <a:ahLst/>
              <a:cxnLst/>
              <a:rect l="l" t="t" r="r" b="b"/>
              <a:pathLst>
                <a:path w="375920" h="10159">
                  <a:moveTo>
                    <a:pt x="37592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10160"/>
                  </a:lnTo>
                  <a:lnTo>
                    <a:pt x="366801" y="10160"/>
                  </a:lnTo>
                  <a:lnTo>
                    <a:pt x="366801" y="1270"/>
                  </a:lnTo>
                  <a:lnTo>
                    <a:pt x="375920" y="1270"/>
                  </a:lnTo>
                  <a:lnTo>
                    <a:pt x="375920" y="0"/>
                  </a:lnTo>
                  <a:close/>
                </a:path>
              </a:pathLst>
            </a:custGeom>
            <a:solidFill>
              <a:srgbClr val="0092BF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0" y="814070"/>
              <a:ext cx="361315" cy="10160"/>
            </a:xfrm>
            <a:custGeom>
              <a:avLst/>
              <a:gdLst/>
              <a:ahLst/>
              <a:cxnLst/>
              <a:rect l="l" t="t" r="r" b="b"/>
              <a:pathLst>
                <a:path w="361315" h="10159">
                  <a:moveTo>
                    <a:pt x="361212" y="0"/>
                  </a:moveTo>
                  <a:lnTo>
                    <a:pt x="0" y="0"/>
                  </a:lnTo>
                  <a:lnTo>
                    <a:pt x="0" y="10159"/>
                  </a:lnTo>
                  <a:lnTo>
                    <a:pt x="343296" y="10159"/>
                  </a:lnTo>
                  <a:lnTo>
                    <a:pt x="361212" y="0"/>
                  </a:lnTo>
                  <a:close/>
                </a:path>
              </a:pathLst>
            </a:custGeom>
            <a:solidFill>
              <a:srgbClr val="0091BE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0" y="824230"/>
              <a:ext cx="343535" cy="8890"/>
            </a:xfrm>
            <a:custGeom>
              <a:avLst/>
              <a:gdLst/>
              <a:ahLst/>
              <a:cxnLst/>
              <a:rect l="l" t="t" r="r" b="b"/>
              <a:pathLst>
                <a:path w="343535" h="8890">
                  <a:moveTo>
                    <a:pt x="343296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327619" y="8890"/>
                  </a:lnTo>
                  <a:lnTo>
                    <a:pt x="343296" y="0"/>
                  </a:lnTo>
                  <a:close/>
                </a:path>
              </a:pathLst>
            </a:custGeom>
            <a:solidFill>
              <a:srgbClr val="0090BE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0" y="833120"/>
              <a:ext cx="327660" cy="10160"/>
            </a:xfrm>
            <a:custGeom>
              <a:avLst/>
              <a:gdLst/>
              <a:ahLst/>
              <a:cxnLst/>
              <a:rect l="l" t="t" r="r" b="b"/>
              <a:pathLst>
                <a:path w="327660" h="10159">
                  <a:moveTo>
                    <a:pt x="327619" y="0"/>
                  </a:moveTo>
                  <a:lnTo>
                    <a:pt x="0" y="0"/>
                  </a:lnTo>
                  <a:lnTo>
                    <a:pt x="0" y="10159"/>
                  </a:lnTo>
                  <a:lnTo>
                    <a:pt x="309702" y="10159"/>
                  </a:lnTo>
                  <a:lnTo>
                    <a:pt x="327619" y="0"/>
                  </a:lnTo>
                  <a:close/>
                </a:path>
              </a:pathLst>
            </a:custGeom>
            <a:solidFill>
              <a:srgbClr val="008FBD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0" y="842010"/>
              <a:ext cx="312420" cy="10160"/>
            </a:xfrm>
            <a:custGeom>
              <a:avLst/>
              <a:gdLst/>
              <a:ahLst/>
              <a:cxnLst/>
              <a:rect l="l" t="t" r="r" b="b"/>
              <a:pathLst>
                <a:path w="312420" h="10159">
                  <a:moveTo>
                    <a:pt x="311942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94025" y="10160"/>
                  </a:lnTo>
                  <a:lnTo>
                    <a:pt x="311942" y="0"/>
                  </a:lnTo>
                  <a:close/>
                </a:path>
              </a:pathLst>
            </a:custGeom>
            <a:solidFill>
              <a:srgbClr val="008EB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0" y="850900"/>
              <a:ext cx="296545" cy="10160"/>
            </a:xfrm>
            <a:custGeom>
              <a:avLst/>
              <a:gdLst/>
              <a:ahLst/>
              <a:cxnLst/>
              <a:rect l="l" t="t" r="r" b="b"/>
              <a:pathLst>
                <a:path w="296545" h="10159">
                  <a:moveTo>
                    <a:pt x="296265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78348" y="10160"/>
                  </a:lnTo>
                  <a:lnTo>
                    <a:pt x="296265" y="0"/>
                  </a:lnTo>
                  <a:close/>
                </a:path>
              </a:pathLst>
            </a:custGeom>
            <a:solidFill>
              <a:srgbClr val="008DB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0" y="859790"/>
              <a:ext cx="280670" cy="10160"/>
            </a:xfrm>
            <a:custGeom>
              <a:avLst/>
              <a:gdLst/>
              <a:ahLst/>
              <a:cxnLst/>
              <a:rect l="l" t="t" r="r" b="b"/>
              <a:pathLst>
                <a:path w="280670" h="10159">
                  <a:moveTo>
                    <a:pt x="280588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62671" y="10160"/>
                  </a:lnTo>
                  <a:lnTo>
                    <a:pt x="280588" y="0"/>
                  </a:lnTo>
                  <a:close/>
                </a:path>
              </a:pathLst>
            </a:custGeom>
            <a:solidFill>
              <a:srgbClr val="008CBB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0" y="869950"/>
              <a:ext cx="262890" cy="8890"/>
            </a:xfrm>
            <a:custGeom>
              <a:avLst/>
              <a:gdLst/>
              <a:ahLst/>
              <a:cxnLst/>
              <a:rect l="l" t="t" r="r" b="b"/>
              <a:pathLst>
                <a:path w="262890" h="8890">
                  <a:moveTo>
                    <a:pt x="262671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46994" y="8889"/>
                  </a:lnTo>
                  <a:lnTo>
                    <a:pt x="262671" y="0"/>
                  </a:lnTo>
                  <a:close/>
                </a:path>
              </a:pathLst>
            </a:custGeom>
            <a:solidFill>
              <a:srgbClr val="008BBB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2" name="object 162"/>
          <p:cNvSpPr txBox="1">
            <a:spLocks noGrp="1"/>
          </p:cNvSpPr>
          <p:nvPr>
            <p:ph type="title"/>
          </p:nvPr>
        </p:nvSpPr>
        <p:spPr>
          <a:xfrm>
            <a:off x="-12700" y="714356"/>
            <a:ext cx="8164195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16865" algn="l"/>
              </a:tabLst>
            </a:pPr>
            <a:r>
              <a:rPr sz="2000" u="sng" dirty="0">
                <a:solidFill>
                  <a:srgbClr val="000000"/>
                </a:solidFill>
                <a:uFill>
                  <a:solidFill>
                    <a:srgbClr val="00A0C8"/>
                  </a:solidFill>
                </a:uFill>
                <a:latin typeface="Times New Roman"/>
                <a:cs typeface="Times New Roman"/>
              </a:rPr>
              <a:t> 	</a:t>
            </a:r>
            <a:r>
              <a:rPr sz="2000" spc="-5" dirty="0">
                <a:solidFill>
                  <a:srgbClr val="000000"/>
                </a:solidFill>
                <a:latin typeface="Constantia"/>
                <a:cs typeface="Constantia"/>
              </a:rPr>
              <a:t>According </a:t>
            </a:r>
            <a:r>
              <a:rPr sz="2000" dirty="0">
                <a:solidFill>
                  <a:srgbClr val="000000"/>
                </a:solidFill>
                <a:latin typeface="Constantia"/>
                <a:cs typeface="Constantia"/>
              </a:rPr>
              <a:t>to </a:t>
            </a:r>
            <a:r>
              <a:rPr sz="2000" u="heavy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Adam smith </a:t>
            </a:r>
            <a:r>
              <a:rPr sz="20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on his book of “The </a:t>
            </a:r>
            <a:r>
              <a:rPr sz="2000" u="heavy" spc="-4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wealth </a:t>
            </a:r>
            <a:r>
              <a:rPr sz="2000" u="heavy" spc="-103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o</a:t>
            </a:r>
            <a:r>
              <a:rPr sz="2000" u="heavy" spc="52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000" u="heavy" spc="6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f </a:t>
            </a:r>
            <a:r>
              <a:rPr sz="2000" u="heavy" spc="-32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N </a:t>
            </a:r>
            <a:r>
              <a:rPr sz="2000" u="heavy" spc="-47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a </a:t>
            </a:r>
            <a:r>
              <a:rPr sz="20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tion”</a:t>
            </a:r>
            <a:r>
              <a:rPr sz="2000" u="heavy" spc="-33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000" u="heavy" spc="-5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(1776).</a:t>
            </a:r>
            <a:endParaRPr sz="2000">
              <a:latin typeface="Constantia"/>
              <a:cs typeface="Constantia"/>
            </a:endParaRPr>
          </a:p>
        </p:txBody>
      </p:sp>
      <p:sp>
        <p:nvSpPr>
          <p:cNvPr id="165" name="Footer Placeholder 16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166" name="Slide Number Placeholder 16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6</a:t>
            </a:fld>
            <a:endParaRPr lang="en-IN"/>
          </a:p>
        </p:txBody>
      </p:sp>
      <p:sp>
        <p:nvSpPr>
          <p:cNvPr id="163" name="object 163"/>
          <p:cNvSpPr txBox="1"/>
          <p:nvPr/>
        </p:nvSpPr>
        <p:spPr>
          <a:xfrm>
            <a:off x="292100" y="1305559"/>
            <a:ext cx="8205470" cy="1855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885825" algn="l"/>
                <a:tab pos="3076575" algn="l"/>
                <a:tab pos="4059554" algn="l"/>
                <a:tab pos="5105400" algn="l"/>
                <a:tab pos="5320665" algn="l"/>
                <a:tab pos="8192134" algn="l"/>
              </a:tabLst>
            </a:pPr>
            <a:r>
              <a:rPr sz="2000" spc="-5" dirty="0">
                <a:latin typeface="Constantia"/>
                <a:cs typeface="Constantia"/>
              </a:rPr>
              <a:t>He </a:t>
            </a:r>
            <a:r>
              <a:rPr sz="2000" dirty="0">
                <a:latin typeface="Constantia"/>
                <a:cs typeface="Constantia"/>
              </a:rPr>
              <a:t>have </a:t>
            </a:r>
            <a:r>
              <a:rPr sz="2000" spc="-5" dirty="0">
                <a:latin typeface="Constantia"/>
                <a:cs typeface="Constantia"/>
              </a:rPr>
              <a:t>mention</a:t>
            </a:r>
            <a:r>
              <a:rPr sz="2000" spc="1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about</a:t>
            </a:r>
            <a:r>
              <a:rPr sz="2000" dirty="0">
                <a:latin typeface="Constantia"/>
                <a:cs typeface="Constantia"/>
              </a:rPr>
              <a:t> an	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absolute</a:t>
            </a:r>
            <a:r>
              <a:rPr sz="2000" u="heavy" spc="2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advantage	as advantages of grater </a:t>
            </a:r>
            <a:r>
              <a:rPr sz="2000" spc="-5" dirty="0">
                <a:latin typeface="Constantia"/>
                <a:cs typeface="Constantia"/>
              </a:rPr>
              <a:t>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output	of goods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&amp; services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when other nations cannot produce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same </a:t>
            </a:r>
            <a:r>
              <a:rPr sz="2000" dirty="0">
                <a:latin typeface="Constantia"/>
                <a:cs typeface="Constantia"/>
              </a:rPr>
              <a:t>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amount of goods and</a:t>
            </a:r>
            <a:r>
              <a:rPr sz="2000" u="heavy" spc="6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services</a:t>
            </a:r>
            <a:r>
              <a:rPr sz="2000" u="heavy" spc="1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while	utilizing	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same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amount of</a:t>
            </a:r>
            <a:r>
              <a:rPr sz="2000" u="heavy" spc="-4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resources.	</a:t>
            </a:r>
            <a:endParaRPr sz="2000">
              <a:latin typeface="Constantia"/>
              <a:cs typeface="Constant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950">
              <a:latin typeface="Constantia"/>
              <a:cs typeface="Constantia"/>
            </a:endParaRPr>
          </a:p>
          <a:p>
            <a:pPr marL="12700" marR="267970">
              <a:lnSpc>
                <a:spcPct val="100000"/>
              </a:lnSpc>
              <a:spcBef>
                <a:spcPts val="5"/>
              </a:spcBef>
              <a:tabLst>
                <a:tab pos="3036570" algn="l"/>
                <a:tab pos="4388485" algn="l"/>
              </a:tabLst>
            </a:pP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He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refer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an examples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as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giving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the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Absolute advantage of English textile </a:t>
            </a:r>
            <a:r>
              <a:rPr sz="2000" spc="-5" dirty="0">
                <a:latin typeface="Constantia"/>
                <a:cs typeface="Constantia"/>
              </a:rPr>
              <a:t>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manufacture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&amp;</a:t>
            </a:r>
            <a:r>
              <a:rPr sz="2000" u="heavy" spc="2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the</a:t>
            </a:r>
            <a:r>
              <a:rPr sz="2000" u="heavy" spc="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French	world</a:t>
            </a:r>
            <a:r>
              <a:rPr sz="2000" u="heavy" spc="10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wide	efficient wine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Industry.</a:t>
            </a:r>
            <a:endParaRPr sz="2000">
              <a:latin typeface="Constantia"/>
              <a:cs typeface="Constantia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292100" y="4050029"/>
            <a:ext cx="8070850" cy="1244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1407160">
              <a:lnSpc>
                <a:spcPct val="100000"/>
              </a:lnSpc>
              <a:spcBef>
                <a:spcPts val="100"/>
              </a:spcBef>
              <a:tabLst>
                <a:tab pos="3268979" algn="l"/>
              </a:tabLst>
            </a:pPr>
            <a:r>
              <a:rPr sz="2000" spc="-5" dirty="0">
                <a:latin typeface="Constantia"/>
                <a:cs typeface="Constantia"/>
              </a:rPr>
              <a:t>Due </a:t>
            </a:r>
            <a:r>
              <a:rPr sz="2000" dirty="0">
                <a:latin typeface="Constantia"/>
                <a:cs typeface="Constantia"/>
              </a:rPr>
              <a:t>to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the having of favorable climate, good soils, </a:t>
            </a:r>
            <a:r>
              <a:rPr sz="2000" spc="-5" dirty="0">
                <a:latin typeface="Constantia"/>
                <a:cs typeface="Constantia"/>
              </a:rPr>
              <a:t>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Accumulated expertise the French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has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the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most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efficient wine among the </a:t>
            </a:r>
            <a:r>
              <a:rPr sz="2000" spc="-5" dirty="0">
                <a:latin typeface="Constantia"/>
                <a:cs typeface="Constantia"/>
              </a:rPr>
              <a:t>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Constantia"/>
                <a:cs typeface="Constantia"/>
              </a:rPr>
              <a:t>world</a:t>
            </a:r>
            <a:r>
              <a:rPr sz="2000" spc="-5" dirty="0">
                <a:latin typeface="Constantia"/>
                <a:cs typeface="Constantia"/>
              </a:rPr>
              <a:t>. This indicate</a:t>
            </a:r>
            <a:r>
              <a:rPr sz="2000" spc="35" dirty="0">
                <a:latin typeface="Constantia"/>
                <a:cs typeface="Constantia"/>
              </a:rPr>
              <a:t> </a:t>
            </a:r>
            <a:r>
              <a:rPr sz="2000" dirty="0">
                <a:latin typeface="Constantia"/>
                <a:cs typeface="Constantia"/>
              </a:rPr>
              <a:t>that</a:t>
            </a:r>
            <a:r>
              <a:rPr sz="2000" spc="1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the	specialization on nation Advantage is </a:t>
            </a:r>
            <a:r>
              <a:rPr sz="2000" dirty="0">
                <a:latin typeface="Constantia"/>
                <a:cs typeface="Constantia"/>
              </a:rPr>
              <a:t>more  </a:t>
            </a:r>
            <a:r>
              <a:rPr sz="2000" spc="-5" dirty="0">
                <a:latin typeface="Constantia"/>
                <a:cs typeface="Constantia"/>
              </a:rPr>
              <a:t>beneficial in today globalization</a:t>
            </a:r>
            <a:r>
              <a:rPr sz="2000" dirty="0">
                <a:latin typeface="Constantia"/>
                <a:cs typeface="Constantia"/>
              </a:rPr>
              <a:t> </a:t>
            </a:r>
            <a:r>
              <a:rPr sz="2000" spc="-5" dirty="0">
                <a:latin typeface="Constantia"/>
                <a:cs typeface="Constantia"/>
              </a:rPr>
              <a:t>worlds.</a:t>
            </a:r>
            <a:endParaRPr sz="2000">
              <a:latin typeface="Constantia"/>
              <a:cs typeface="Constant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03200"/>
            <a:ext cx="9144000" cy="647700"/>
            <a:chOff x="0" y="203200"/>
            <a:chExt cx="9144000" cy="647700"/>
          </a:xfrm>
        </p:grpSpPr>
        <p:sp>
          <p:nvSpPr>
            <p:cNvPr id="3" name="object 3"/>
            <p:cNvSpPr/>
            <p:nvPr/>
          </p:nvSpPr>
          <p:spPr>
            <a:xfrm>
              <a:off x="6589485" y="548640"/>
              <a:ext cx="1138555" cy="13970"/>
            </a:xfrm>
            <a:custGeom>
              <a:avLst/>
              <a:gdLst/>
              <a:ahLst/>
              <a:cxnLst/>
              <a:rect l="l" t="t" r="r" b="b"/>
              <a:pathLst>
                <a:path w="1138554" h="13970">
                  <a:moveTo>
                    <a:pt x="1138371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055914" y="13970"/>
                  </a:lnTo>
                  <a:lnTo>
                    <a:pt x="1138371" y="0"/>
                  </a:lnTo>
                  <a:close/>
                </a:path>
              </a:pathLst>
            </a:custGeom>
            <a:solidFill>
              <a:srgbClr val="00AAB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80530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247650"/>
              <a:ext cx="9144000" cy="5613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44500" y="475371"/>
            <a:ext cx="8134984" cy="2509520"/>
          </a:xfrm>
          <a:prstGeom prst="rect">
            <a:avLst/>
          </a:prstGeom>
        </p:spPr>
        <p:txBody>
          <a:bodyPr vert="horz" wrap="square" lIns="0" tIns="1809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25"/>
              </a:spcBef>
            </a:pPr>
            <a:r>
              <a:rPr spc="-5" dirty="0">
                <a:latin typeface="Lucida Calligraphy" pitchFamily="66" charset="0"/>
              </a:rPr>
              <a:t>Absolute</a:t>
            </a:r>
            <a:r>
              <a:rPr spc="-15" dirty="0">
                <a:latin typeface="Lucida Calligraphy" pitchFamily="66" charset="0"/>
              </a:rPr>
              <a:t> </a:t>
            </a:r>
            <a:r>
              <a:rPr spc="-5" dirty="0">
                <a:latin typeface="Lucida Calligraphy" pitchFamily="66" charset="0"/>
              </a:rPr>
              <a:t>Advantage</a:t>
            </a:r>
          </a:p>
          <a:p>
            <a:pPr marL="347980" marR="5080">
              <a:lnSpc>
                <a:spcPct val="90000"/>
              </a:lnSpc>
              <a:spcBef>
                <a:spcPts val="1000"/>
              </a:spcBef>
            </a:pPr>
            <a:r>
              <a:rPr sz="2600" b="1" dirty="0">
                <a:solidFill>
                  <a:srgbClr val="000000"/>
                </a:solidFill>
                <a:latin typeface="Constantia"/>
                <a:cs typeface="Constantia"/>
              </a:rPr>
              <a:t>A </a:t>
            </a:r>
            <a:r>
              <a:rPr sz="2600" b="1" spc="-5" dirty="0">
                <a:solidFill>
                  <a:srgbClr val="000000"/>
                </a:solidFill>
                <a:latin typeface="Constantia"/>
                <a:cs typeface="Constantia"/>
              </a:rPr>
              <a:t>country has an absolute advantage in the  production </a:t>
            </a:r>
            <a:r>
              <a:rPr sz="2600" b="1" dirty="0">
                <a:solidFill>
                  <a:srgbClr val="000000"/>
                </a:solidFill>
                <a:latin typeface="Constantia"/>
                <a:cs typeface="Constantia"/>
              </a:rPr>
              <a:t>of a </a:t>
            </a:r>
            <a:r>
              <a:rPr sz="2600" b="1" spc="-5" dirty="0">
                <a:solidFill>
                  <a:srgbClr val="000000"/>
                </a:solidFill>
                <a:latin typeface="Constantia"/>
                <a:cs typeface="Constantia"/>
              </a:rPr>
              <a:t>good when </a:t>
            </a:r>
            <a:r>
              <a:rPr sz="2600" b="1" dirty="0">
                <a:solidFill>
                  <a:srgbClr val="000000"/>
                </a:solidFill>
                <a:latin typeface="Constantia"/>
                <a:cs typeface="Constantia"/>
              </a:rPr>
              <a:t>it </a:t>
            </a:r>
            <a:r>
              <a:rPr sz="2600" b="1" spc="-5" dirty="0">
                <a:solidFill>
                  <a:srgbClr val="000000"/>
                </a:solidFill>
                <a:latin typeface="Constantia"/>
                <a:cs typeface="Constantia"/>
              </a:rPr>
              <a:t>can </a:t>
            </a:r>
            <a:r>
              <a:rPr sz="2600" b="1" dirty="0">
                <a:solidFill>
                  <a:srgbClr val="000000"/>
                </a:solidFill>
                <a:latin typeface="Constantia"/>
                <a:cs typeface="Constantia"/>
              </a:rPr>
              <a:t>produce </a:t>
            </a:r>
            <a:r>
              <a:rPr sz="2600" b="1" spc="-5" dirty="0">
                <a:solidFill>
                  <a:srgbClr val="000000"/>
                </a:solidFill>
                <a:latin typeface="Constantia"/>
                <a:cs typeface="Constantia"/>
              </a:rPr>
              <a:t>more</a:t>
            </a:r>
            <a:r>
              <a:rPr sz="2600" b="1" spc="-380" dirty="0">
                <a:solidFill>
                  <a:srgbClr val="000000"/>
                </a:solidFill>
                <a:latin typeface="Constantia"/>
                <a:cs typeface="Constantia"/>
              </a:rPr>
              <a:t> </a:t>
            </a:r>
            <a:r>
              <a:rPr sz="2600" b="1" dirty="0">
                <a:solidFill>
                  <a:srgbClr val="000000"/>
                </a:solidFill>
                <a:latin typeface="Constantia"/>
                <a:cs typeface="Constantia"/>
              </a:rPr>
              <a:t>of  </a:t>
            </a:r>
            <a:r>
              <a:rPr sz="2600" b="1" spc="-5" dirty="0">
                <a:solidFill>
                  <a:srgbClr val="000000"/>
                </a:solidFill>
                <a:latin typeface="Constantia"/>
                <a:cs typeface="Constantia"/>
              </a:rPr>
              <a:t>that good than another country </a:t>
            </a:r>
            <a:r>
              <a:rPr sz="2600" b="1" dirty="0">
                <a:solidFill>
                  <a:srgbClr val="000000"/>
                </a:solidFill>
                <a:latin typeface="Constantia"/>
                <a:cs typeface="Constantia"/>
              </a:rPr>
              <a:t>with </a:t>
            </a:r>
            <a:r>
              <a:rPr sz="2600" b="1" spc="-5" dirty="0">
                <a:solidFill>
                  <a:srgbClr val="000000"/>
                </a:solidFill>
                <a:latin typeface="Constantia"/>
                <a:cs typeface="Constantia"/>
              </a:rPr>
              <a:t>the same  resources.</a:t>
            </a:r>
            <a:endParaRPr sz="2600">
              <a:latin typeface="Constantia"/>
              <a:cs typeface="Constantia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7</a:t>
            </a:fld>
            <a:endParaRPr lang="en-IN"/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439419" y="5179690"/>
          <a:ext cx="3326129" cy="9528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66520"/>
                <a:gridCol w="1149984"/>
                <a:gridCol w="809625"/>
              </a:tblGrid>
              <a:tr h="47643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2800" spc="-10" dirty="0">
                          <a:latin typeface="Verdana"/>
                          <a:cs typeface="Verdana"/>
                        </a:rPr>
                        <a:t>France</a:t>
                      </a:r>
                      <a:endParaRPr sz="2800">
                        <a:latin typeface="Verdana"/>
                        <a:cs typeface="Verdana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L="146050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2800" spc="-5" dirty="0">
                          <a:latin typeface="Verdana"/>
                          <a:cs typeface="Verdana"/>
                        </a:rPr>
                        <a:t>70</a:t>
                      </a:r>
                      <a:endParaRPr sz="2800">
                        <a:latin typeface="Verdana"/>
                        <a:cs typeface="Verdana"/>
                      </a:endParaRPr>
                    </a:p>
                  </a:txBody>
                  <a:tcPr marL="0" marR="0" marT="190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r>
                        <a:rPr sz="2800" dirty="0">
                          <a:latin typeface="Verdana"/>
                          <a:cs typeface="Verdana"/>
                        </a:rPr>
                        <a:t>2</a:t>
                      </a:r>
                      <a:endParaRPr sz="2800">
                        <a:latin typeface="Verdana"/>
                        <a:cs typeface="Verdana"/>
                      </a:endParaRPr>
                    </a:p>
                  </a:txBody>
                  <a:tcPr marL="0" marR="0" marT="1905" marB="0"/>
                </a:tc>
              </a:tr>
              <a:tr h="476436">
                <a:tc>
                  <a:txBody>
                    <a:bodyPr/>
                    <a:lstStyle/>
                    <a:p>
                      <a:pPr marL="31750">
                        <a:lnSpc>
                          <a:spcPts val="3290"/>
                        </a:lnSpc>
                        <a:spcBef>
                          <a:spcPts val="360"/>
                        </a:spcBef>
                      </a:pPr>
                      <a:r>
                        <a:rPr sz="2800" spc="-5" dirty="0">
                          <a:latin typeface="Verdana"/>
                          <a:cs typeface="Verdana"/>
                        </a:rPr>
                        <a:t>US</a:t>
                      </a:r>
                      <a:endParaRPr sz="2800">
                        <a:latin typeface="Verdana"/>
                        <a:cs typeface="Verdana"/>
                      </a:endParaRPr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marL="146050">
                        <a:lnSpc>
                          <a:spcPts val="3290"/>
                        </a:lnSpc>
                        <a:spcBef>
                          <a:spcPts val="360"/>
                        </a:spcBef>
                      </a:pPr>
                      <a:r>
                        <a:rPr sz="2800" spc="-5" dirty="0">
                          <a:latin typeface="Verdana"/>
                          <a:cs typeface="Verdana"/>
                        </a:rPr>
                        <a:t>50</a:t>
                      </a:r>
                      <a:endParaRPr sz="2800">
                        <a:latin typeface="Verdana"/>
                        <a:cs typeface="Verdana"/>
                      </a:endParaRPr>
                    </a:p>
                  </a:txBody>
                  <a:tcPr marL="0" marR="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3290"/>
                        </a:lnSpc>
                        <a:spcBef>
                          <a:spcPts val="360"/>
                        </a:spcBef>
                      </a:pPr>
                      <a:r>
                        <a:rPr sz="2800" dirty="0">
                          <a:latin typeface="Verdana"/>
                          <a:cs typeface="Verdana"/>
                        </a:rPr>
                        <a:t>3</a:t>
                      </a:r>
                      <a:endParaRPr sz="2800">
                        <a:latin typeface="Verdana"/>
                        <a:cs typeface="Verdana"/>
                      </a:endParaRPr>
                    </a:p>
                  </a:txBody>
                  <a:tcPr marL="0" marR="0" marB="0"/>
                </a:tc>
              </a:tr>
            </a:tbl>
          </a:graphicData>
        </a:graphic>
      </p:graphicFrame>
      <p:sp>
        <p:nvSpPr>
          <p:cNvPr id="11" name="object 11"/>
          <p:cNvSpPr txBox="1"/>
          <p:nvPr/>
        </p:nvSpPr>
        <p:spPr>
          <a:xfrm>
            <a:off x="6021070" y="4653279"/>
            <a:ext cx="2562860" cy="17322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00"/>
              </a:spcBef>
            </a:pPr>
            <a:r>
              <a:rPr sz="2800" i="1" spc="-5" dirty="0">
                <a:latin typeface="Arial Narrow"/>
                <a:cs typeface="Arial Narrow"/>
              </a:rPr>
              <a:t>The Frence has an  </a:t>
            </a:r>
            <a:r>
              <a:rPr sz="2800" i="1" spc="-10" dirty="0">
                <a:latin typeface="Arial Narrow"/>
                <a:cs typeface="Arial Narrow"/>
              </a:rPr>
              <a:t>absolute advantage  </a:t>
            </a:r>
            <a:r>
              <a:rPr sz="2800" i="1" spc="-5" dirty="0">
                <a:latin typeface="Arial Narrow"/>
                <a:cs typeface="Arial Narrow"/>
              </a:rPr>
              <a:t>in the </a:t>
            </a:r>
            <a:r>
              <a:rPr sz="2800" i="1" spc="-10" dirty="0">
                <a:latin typeface="Arial Narrow"/>
                <a:cs typeface="Arial Narrow"/>
              </a:rPr>
              <a:t>production </a:t>
            </a:r>
            <a:r>
              <a:rPr sz="2800" i="1" spc="-5" dirty="0">
                <a:latin typeface="Arial Narrow"/>
                <a:cs typeface="Arial Narrow"/>
              </a:rPr>
              <a:t>of  </a:t>
            </a:r>
            <a:r>
              <a:rPr sz="2800" i="1" spc="-10" dirty="0">
                <a:latin typeface="Arial Narrow"/>
                <a:cs typeface="Arial Narrow"/>
              </a:rPr>
              <a:t>wine</a:t>
            </a:r>
            <a:endParaRPr sz="2800">
              <a:latin typeface="Arial Narrow"/>
              <a:cs typeface="Arial Narro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82270" y="3691890"/>
            <a:ext cx="517969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37541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Garamond"/>
                <a:cs typeface="Garamond"/>
              </a:rPr>
              <a:t>Suppose </a:t>
            </a:r>
            <a:r>
              <a:rPr sz="2400" spc="-10" dirty="0">
                <a:latin typeface="Garamond"/>
                <a:cs typeface="Garamond"/>
              </a:rPr>
              <a:t>that </a:t>
            </a:r>
            <a:r>
              <a:rPr sz="2400" spc="-5" dirty="0">
                <a:latin typeface="Garamond"/>
                <a:cs typeface="Garamond"/>
              </a:rPr>
              <a:t>by using </a:t>
            </a:r>
            <a:r>
              <a:rPr sz="2400" dirty="0">
                <a:latin typeface="Garamond"/>
                <a:cs typeface="Garamond"/>
              </a:rPr>
              <a:t>x </a:t>
            </a:r>
            <a:r>
              <a:rPr sz="2400" spc="-5" dirty="0">
                <a:latin typeface="Garamond"/>
                <a:cs typeface="Garamond"/>
              </a:rPr>
              <a:t>units </a:t>
            </a:r>
            <a:r>
              <a:rPr sz="2400" spc="-5">
                <a:latin typeface="Garamond"/>
                <a:cs typeface="Garamond"/>
              </a:rPr>
              <a:t>of  </a:t>
            </a:r>
            <a:r>
              <a:rPr sz="2400" spc="-5" smtClean="0">
                <a:latin typeface="Garamond"/>
                <a:cs typeface="Garamond"/>
              </a:rPr>
              <a:t>resources…</a:t>
            </a:r>
            <a:endParaRPr lang="en-US" sz="2400" spc="-5" dirty="0" smtClean="0">
              <a:latin typeface="Garamond"/>
              <a:cs typeface="Garamond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1571605" y="4721662"/>
            <a:ext cx="371477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375410">
              <a:lnSpc>
                <a:spcPct val="100000"/>
              </a:lnSpc>
              <a:spcBef>
                <a:spcPts val="100"/>
              </a:spcBef>
            </a:pPr>
            <a:r>
              <a:rPr lang="en-IN" spc="-10" dirty="0" smtClean="0">
                <a:latin typeface="Verdana"/>
                <a:cs typeface="Verdana"/>
              </a:rPr>
              <a:t>Wine   	Computers</a:t>
            </a:r>
            <a:endParaRPr lang="en-IN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741680"/>
            <a:ext cx="505459" cy="137160"/>
            <a:chOff x="0" y="741680"/>
            <a:chExt cx="505459" cy="137160"/>
          </a:xfrm>
        </p:grpSpPr>
        <p:sp>
          <p:nvSpPr>
            <p:cNvPr id="3" name="object 3"/>
            <p:cNvSpPr/>
            <p:nvPr/>
          </p:nvSpPr>
          <p:spPr>
            <a:xfrm>
              <a:off x="0" y="741679"/>
              <a:ext cx="505459" cy="19050"/>
            </a:xfrm>
            <a:custGeom>
              <a:avLst/>
              <a:gdLst/>
              <a:ahLst/>
              <a:cxnLst/>
              <a:rect l="l" t="t" r="r" b="b"/>
              <a:pathLst>
                <a:path w="505459" h="19050">
                  <a:moveTo>
                    <a:pt x="504863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0" y="19050"/>
                  </a:lnTo>
                  <a:lnTo>
                    <a:pt x="466559" y="19050"/>
                  </a:lnTo>
                  <a:lnTo>
                    <a:pt x="486994" y="8890"/>
                  </a:lnTo>
                  <a:lnTo>
                    <a:pt x="504863" y="0"/>
                  </a:lnTo>
                  <a:close/>
                </a:path>
              </a:pathLst>
            </a:custGeom>
            <a:solidFill>
              <a:srgbClr val="0099C3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759460"/>
              <a:ext cx="469265" cy="10160"/>
            </a:xfrm>
            <a:custGeom>
              <a:avLst/>
              <a:gdLst/>
              <a:ahLst/>
              <a:cxnLst/>
              <a:rect l="l" t="t" r="r" b="b"/>
              <a:pathLst>
                <a:path w="469265" h="10159">
                  <a:moveTo>
                    <a:pt x="469124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448697" y="10160"/>
                  </a:lnTo>
                  <a:lnTo>
                    <a:pt x="469124" y="0"/>
                  </a:lnTo>
                  <a:close/>
                </a:path>
              </a:pathLst>
            </a:custGeom>
            <a:solidFill>
              <a:srgbClr val="0097C2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0" y="768350"/>
              <a:ext cx="451484" cy="10160"/>
            </a:xfrm>
            <a:custGeom>
              <a:avLst/>
              <a:gdLst/>
              <a:ahLst/>
              <a:cxnLst/>
              <a:rect l="l" t="t" r="r" b="b"/>
              <a:pathLst>
                <a:path w="451484" h="10159">
                  <a:moveTo>
                    <a:pt x="451251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430824" y="10160"/>
                  </a:lnTo>
                  <a:lnTo>
                    <a:pt x="451251" y="0"/>
                  </a:lnTo>
                  <a:close/>
                </a:path>
              </a:pathLst>
            </a:custGeom>
            <a:solidFill>
              <a:srgbClr val="0096C2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0" y="778510"/>
              <a:ext cx="431165" cy="8890"/>
            </a:xfrm>
            <a:custGeom>
              <a:avLst/>
              <a:gdLst/>
              <a:ahLst/>
              <a:cxnLst/>
              <a:rect l="l" t="t" r="r" b="b"/>
              <a:pathLst>
                <a:path w="431165" h="8890">
                  <a:moveTo>
                    <a:pt x="430824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412950" y="8889"/>
                  </a:lnTo>
                  <a:lnTo>
                    <a:pt x="430824" y="0"/>
                  </a:lnTo>
                  <a:close/>
                </a:path>
              </a:pathLst>
            </a:custGeom>
            <a:solidFill>
              <a:srgbClr val="0095C1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0" y="787400"/>
              <a:ext cx="413384" cy="10160"/>
            </a:xfrm>
            <a:custGeom>
              <a:avLst/>
              <a:gdLst/>
              <a:ahLst/>
              <a:cxnLst/>
              <a:rect l="l" t="t" r="r" b="b"/>
              <a:pathLst>
                <a:path w="413384" h="10159">
                  <a:moveTo>
                    <a:pt x="412950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392523" y="10160"/>
                  </a:lnTo>
                  <a:lnTo>
                    <a:pt x="412950" y="0"/>
                  </a:lnTo>
                  <a:close/>
                </a:path>
              </a:pathLst>
            </a:custGeom>
            <a:solidFill>
              <a:srgbClr val="0094C0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796290"/>
              <a:ext cx="395605" cy="10160"/>
            </a:xfrm>
            <a:custGeom>
              <a:avLst/>
              <a:gdLst/>
              <a:ahLst/>
              <a:cxnLst/>
              <a:rect l="l" t="t" r="r" b="b"/>
              <a:pathLst>
                <a:path w="395605" h="10159">
                  <a:moveTo>
                    <a:pt x="395076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374650" y="10160"/>
                  </a:lnTo>
                  <a:lnTo>
                    <a:pt x="395076" y="0"/>
                  </a:lnTo>
                  <a:close/>
                </a:path>
              </a:pathLst>
            </a:custGeom>
            <a:solidFill>
              <a:srgbClr val="0093C0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805179"/>
              <a:ext cx="375920" cy="10160"/>
            </a:xfrm>
            <a:custGeom>
              <a:avLst/>
              <a:gdLst/>
              <a:ahLst/>
              <a:cxnLst/>
              <a:rect l="l" t="t" r="r" b="b"/>
              <a:pathLst>
                <a:path w="375920" h="10159">
                  <a:moveTo>
                    <a:pt x="375920" y="0"/>
                  </a:moveTo>
                  <a:lnTo>
                    <a:pt x="0" y="0"/>
                  </a:lnTo>
                  <a:lnTo>
                    <a:pt x="0" y="1270"/>
                  </a:lnTo>
                  <a:lnTo>
                    <a:pt x="0" y="10160"/>
                  </a:lnTo>
                  <a:lnTo>
                    <a:pt x="366801" y="10160"/>
                  </a:lnTo>
                  <a:lnTo>
                    <a:pt x="366801" y="1270"/>
                  </a:lnTo>
                  <a:lnTo>
                    <a:pt x="375920" y="1270"/>
                  </a:lnTo>
                  <a:lnTo>
                    <a:pt x="375920" y="0"/>
                  </a:lnTo>
                  <a:close/>
                </a:path>
              </a:pathLst>
            </a:custGeom>
            <a:solidFill>
              <a:srgbClr val="0092BF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0" y="814070"/>
              <a:ext cx="361315" cy="10160"/>
            </a:xfrm>
            <a:custGeom>
              <a:avLst/>
              <a:gdLst/>
              <a:ahLst/>
              <a:cxnLst/>
              <a:rect l="l" t="t" r="r" b="b"/>
              <a:pathLst>
                <a:path w="361315" h="10159">
                  <a:moveTo>
                    <a:pt x="361212" y="0"/>
                  </a:moveTo>
                  <a:lnTo>
                    <a:pt x="0" y="0"/>
                  </a:lnTo>
                  <a:lnTo>
                    <a:pt x="0" y="10159"/>
                  </a:lnTo>
                  <a:lnTo>
                    <a:pt x="343296" y="10159"/>
                  </a:lnTo>
                  <a:lnTo>
                    <a:pt x="361212" y="0"/>
                  </a:lnTo>
                  <a:close/>
                </a:path>
              </a:pathLst>
            </a:custGeom>
            <a:solidFill>
              <a:srgbClr val="0091BE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824230"/>
              <a:ext cx="343535" cy="8890"/>
            </a:xfrm>
            <a:custGeom>
              <a:avLst/>
              <a:gdLst/>
              <a:ahLst/>
              <a:cxnLst/>
              <a:rect l="l" t="t" r="r" b="b"/>
              <a:pathLst>
                <a:path w="343535" h="8890">
                  <a:moveTo>
                    <a:pt x="343296" y="0"/>
                  </a:moveTo>
                  <a:lnTo>
                    <a:pt x="0" y="0"/>
                  </a:lnTo>
                  <a:lnTo>
                    <a:pt x="0" y="8890"/>
                  </a:lnTo>
                  <a:lnTo>
                    <a:pt x="327619" y="8890"/>
                  </a:lnTo>
                  <a:lnTo>
                    <a:pt x="343296" y="0"/>
                  </a:lnTo>
                  <a:close/>
                </a:path>
              </a:pathLst>
            </a:custGeom>
            <a:solidFill>
              <a:srgbClr val="0090BE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833120"/>
              <a:ext cx="327660" cy="10160"/>
            </a:xfrm>
            <a:custGeom>
              <a:avLst/>
              <a:gdLst/>
              <a:ahLst/>
              <a:cxnLst/>
              <a:rect l="l" t="t" r="r" b="b"/>
              <a:pathLst>
                <a:path w="327660" h="10159">
                  <a:moveTo>
                    <a:pt x="327619" y="0"/>
                  </a:moveTo>
                  <a:lnTo>
                    <a:pt x="0" y="0"/>
                  </a:lnTo>
                  <a:lnTo>
                    <a:pt x="0" y="10159"/>
                  </a:lnTo>
                  <a:lnTo>
                    <a:pt x="309702" y="10159"/>
                  </a:lnTo>
                  <a:lnTo>
                    <a:pt x="327619" y="0"/>
                  </a:lnTo>
                  <a:close/>
                </a:path>
              </a:pathLst>
            </a:custGeom>
            <a:solidFill>
              <a:srgbClr val="008FBD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842010"/>
              <a:ext cx="312420" cy="10160"/>
            </a:xfrm>
            <a:custGeom>
              <a:avLst/>
              <a:gdLst/>
              <a:ahLst/>
              <a:cxnLst/>
              <a:rect l="l" t="t" r="r" b="b"/>
              <a:pathLst>
                <a:path w="312420" h="10159">
                  <a:moveTo>
                    <a:pt x="311942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94025" y="10160"/>
                  </a:lnTo>
                  <a:lnTo>
                    <a:pt x="311942" y="0"/>
                  </a:lnTo>
                  <a:close/>
                </a:path>
              </a:pathLst>
            </a:custGeom>
            <a:solidFill>
              <a:srgbClr val="008EB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0" y="850900"/>
              <a:ext cx="296545" cy="10160"/>
            </a:xfrm>
            <a:custGeom>
              <a:avLst/>
              <a:gdLst/>
              <a:ahLst/>
              <a:cxnLst/>
              <a:rect l="l" t="t" r="r" b="b"/>
              <a:pathLst>
                <a:path w="296545" h="10159">
                  <a:moveTo>
                    <a:pt x="296265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78348" y="10160"/>
                  </a:lnTo>
                  <a:lnTo>
                    <a:pt x="296265" y="0"/>
                  </a:lnTo>
                  <a:close/>
                </a:path>
              </a:pathLst>
            </a:custGeom>
            <a:solidFill>
              <a:srgbClr val="008DBC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859790"/>
              <a:ext cx="280670" cy="10160"/>
            </a:xfrm>
            <a:custGeom>
              <a:avLst/>
              <a:gdLst/>
              <a:ahLst/>
              <a:cxnLst/>
              <a:rect l="l" t="t" r="r" b="b"/>
              <a:pathLst>
                <a:path w="280670" h="10159">
                  <a:moveTo>
                    <a:pt x="280588" y="0"/>
                  </a:moveTo>
                  <a:lnTo>
                    <a:pt x="0" y="0"/>
                  </a:lnTo>
                  <a:lnTo>
                    <a:pt x="0" y="10160"/>
                  </a:lnTo>
                  <a:lnTo>
                    <a:pt x="262671" y="10160"/>
                  </a:lnTo>
                  <a:lnTo>
                    <a:pt x="280588" y="0"/>
                  </a:lnTo>
                  <a:close/>
                </a:path>
              </a:pathLst>
            </a:custGeom>
            <a:solidFill>
              <a:srgbClr val="008CBB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0" y="869950"/>
              <a:ext cx="262890" cy="8890"/>
            </a:xfrm>
            <a:custGeom>
              <a:avLst/>
              <a:gdLst/>
              <a:ahLst/>
              <a:cxnLst/>
              <a:rect l="l" t="t" r="r" b="b"/>
              <a:pathLst>
                <a:path w="262890" h="8890">
                  <a:moveTo>
                    <a:pt x="262671" y="0"/>
                  </a:moveTo>
                  <a:lnTo>
                    <a:pt x="0" y="0"/>
                  </a:lnTo>
                  <a:lnTo>
                    <a:pt x="0" y="8889"/>
                  </a:lnTo>
                  <a:lnTo>
                    <a:pt x="246994" y="8889"/>
                  </a:lnTo>
                  <a:lnTo>
                    <a:pt x="262671" y="0"/>
                  </a:lnTo>
                  <a:close/>
                </a:path>
              </a:pathLst>
            </a:custGeom>
            <a:solidFill>
              <a:srgbClr val="008BBB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7" name="object 17"/>
          <p:cNvGrpSpPr/>
          <p:nvPr/>
        </p:nvGrpSpPr>
        <p:grpSpPr>
          <a:xfrm>
            <a:off x="0" y="203200"/>
            <a:ext cx="9144000" cy="647700"/>
            <a:chOff x="0" y="203200"/>
            <a:chExt cx="9144000" cy="647700"/>
          </a:xfrm>
        </p:grpSpPr>
        <p:sp>
          <p:nvSpPr>
            <p:cNvPr id="18" name="object 18"/>
            <p:cNvSpPr/>
            <p:nvPr/>
          </p:nvSpPr>
          <p:spPr>
            <a:xfrm>
              <a:off x="6589485" y="548640"/>
              <a:ext cx="1138555" cy="13970"/>
            </a:xfrm>
            <a:custGeom>
              <a:avLst/>
              <a:gdLst/>
              <a:ahLst/>
              <a:cxnLst/>
              <a:rect l="l" t="t" r="r" b="b"/>
              <a:pathLst>
                <a:path w="1138554" h="13970">
                  <a:moveTo>
                    <a:pt x="1138371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055914" y="13970"/>
                  </a:lnTo>
                  <a:lnTo>
                    <a:pt x="1138371" y="0"/>
                  </a:lnTo>
                  <a:close/>
                </a:path>
              </a:pathLst>
            </a:custGeom>
            <a:solidFill>
              <a:srgbClr val="00AAB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780530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0" y="247650"/>
              <a:ext cx="9144000" cy="5613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505459" y="676909"/>
            <a:ext cx="7830184" cy="4903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42875">
              <a:lnSpc>
                <a:spcPct val="100000"/>
              </a:lnSpc>
              <a:spcBef>
                <a:spcPts val="100"/>
              </a:spcBef>
              <a:tabLst>
                <a:tab pos="2720975" algn="l"/>
              </a:tabLst>
            </a:pPr>
            <a:r>
              <a:rPr sz="2000" dirty="0">
                <a:latin typeface="Garamond"/>
                <a:cs typeface="Garamond"/>
              </a:rPr>
              <a:t>Smith express </a:t>
            </a:r>
            <a:r>
              <a:rPr sz="2000" spc="-5" dirty="0">
                <a:latin typeface="Garamond"/>
                <a:cs typeface="Garamond"/>
              </a:rPr>
              <a:t>an</a:t>
            </a:r>
            <a:r>
              <a:rPr sz="2000" spc="10" dirty="0">
                <a:latin typeface="Garamond"/>
                <a:cs typeface="Garamond"/>
              </a:rPr>
              <a:t> </a:t>
            </a:r>
            <a:r>
              <a:rPr sz="2000" dirty="0">
                <a:latin typeface="Garamond"/>
                <a:cs typeface="Garamond"/>
              </a:rPr>
              <a:t>idea</a:t>
            </a:r>
            <a:r>
              <a:rPr sz="2000" spc="15" dirty="0">
                <a:latin typeface="Garamond"/>
                <a:cs typeface="Garamond"/>
              </a:rPr>
              <a:t> </a:t>
            </a:r>
            <a:r>
              <a:rPr sz="2000" spc="-5" dirty="0">
                <a:latin typeface="Garamond"/>
                <a:cs typeface="Garamond"/>
              </a:rPr>
              <a:t>that	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A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nation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never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supposed to produce goods and </a:t>
            </a:r>
            <a:r>
              <a:rPr sz="2000" spc="-5" dirty="0">
                <a:latin typeface="Garamond"/>
                <a:cs typeface="Garamond"/>
              </a:rPr>
              <a:t>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services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which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they can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find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more cheaper and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qualitative from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other</a:t>
            </a:r>
            <a:r>
              <a:rPr sz="2000" u="heavy" spc="10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 </a:t>
            </a:r>
            <a:r>
              <a:rPr sz="2000" u="heavy" spc="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nations</a:t>
            </a:r>
            <a:r>
              <a:rPr sz="2000" spc="5" dirty="0">
                <a:latin typeface="Garamond"/>
                <a:cs typeface="Garamond"/>
              </a:rPr>
              <a:t>.</a:t>
            </a:r>
            <a:endParaRPr sz="20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00">
              <a:latin typeface="Garamond"/>
              <a:cs typeface="Garamond"/>
            </a:endParaRPr>
          </a:p>
          <a:p>
            <a:pPr marL="12700" marR="47625">
              <a:lnSpc>
                <a:spcPct val="100000"/>
              </a:lnSpc>
              <a:tabLst>
                <a:tab pos="1186815" algn="l"/>
              </a:tabLst>
            </a:pPr>
            <a:r>
              <a:rPr sz="2000" dirty="0">
                <a:latin typeface="Garamond"/>
                <a:cs typeface="Garamond"/>
              </a:rPr>
              <a:t>Therefore,	</a:t>
            </a:r>
            <a:r>
              <a:rPr sz="2000" b="1" u="heavy" spc="-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specialization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in the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production of goods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and services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which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they </a:t>
            </a:r>
            <a:r>
              <a:rPr sz="2000" dirty="0">
                <a:latin typeface="Garamond"/>
                <a:cs typeface="Garamond"/>
              </a:rPr>
              <a:t>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have an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absolute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advantages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will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help two different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nation engaging on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their </a:t>
            </a:r>
            <a:r>
              <a:rPr sz="2000" dirty="0">
                <a:latin typeface="Garamond"/>
                <a:cs typeface="Garamond"/>
              </a:rPr>
              <a:t>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trade</a:t>
            </a:r>
            <a:r>
              <a:rPr sz="2000" dirty="0">
                <a:latin typeface="Garamond"/>
                <a:cs typeface="Garamond"/>
              </a:rPr>
              <a:t>.</a:t>
            </a:r>
            <a:endParaRPr sz="20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100">
              <a:latin typeface="Garamond"/>
              <a:cs typeface="Garamond"/>
            </a:endParaRPr>
          </a:p>
          <a:p>
            <a:pPr marL="12700" marR="5080" indent="960119">
              <a:lnSpc>
                <a:spcPct val="100000"/>
              </a:lnSpc>
            </a:pPr>
            <a:r>
              <a:rPr sz="2000" u="heavy" spc="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So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when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a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country specialize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in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particular kind of products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they don’t </a:t>
            </a:r>
            <a:r>
              <a:rPr sz="2000" dirty="0">
                <a:latin typeface="Garamond"/>
                <a:cs typeface="Garamond"/>
              </a:rPr>
              <a:t>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supposed to produce all kinds of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products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which all it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consume and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utilize all </a:t>
            </a:r>
            <a:r>
              <a:rPr sz="2000" spc="-5" dirty="0">
                <a:latin typeface="Garamond"/>
                <a:cs typeface="Garamond"/>
              </a:rPr>
              <a:t>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kind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of </a:t>
            </a:r>
            <a:r>
              <a:rPr sz="2000" u="heavy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resources </a:t>
            </a:r>
            <a:r>
              <a:rPr sz="2000" u="heavy" spc="-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as </a:t>
            </a:r>
            <a:r>
              <a:rPr sz="2000" u="heavy" spc="5" dirty="0">
                <a:uFill>
                  <a:solidFill>
                    <a:srgbClr val="000000"/>
                  </a:solidFill>
                </a:uFill>
                <a:latin typeface="Garamond"/>
                <a:cs typeface="Garamond"/>
              </a:rPr>
              <a:t>well</a:t>
            </a:r>
            <a:r>
              <a:rPr sz="2000" spc="5" dirty="0">
                <a:latin typeface="Garamond"/>
                <a:cs typeface="Garamond"/>
              </a:rPr>
              <a:t>. </a:t>
            </a:r>
            <a:r>
              <a:rPr sz="2000" spc="-5" dirty="0">
                <a:latin typeface="Garamond"/>
                <a:cs typeface="Garamond"/>
              </a:rPr>
              <a:t>According to </a:t>
            </a:r>
            <a:r>
              <a:rPr sz="2000" dirty="0">
                <a:latin typeface="Garamond"/>
                <a:cs typeface="Garamond"/>
              </a:rPr>
              <a:t>the </a:t>
            </a:r>
            <a:r>
              <a:rPr sz="2000" spc="-5" dirty="0">
                <a:latin typeface="Garamond"/>
                <a:cs typeface="Garamond"/>
              </a:rPr>
              <a:t>absolute </a:t>
            </a:r>
            <a:r>
              <a:rPr sz="2000" dirty="0">
                <a:latin typeface="Garamond"/>
                <a:cs typeface="Garamond"/>
              </a:rPr>
              <a:t>advantage theory,  international trade </a:t>
            </a:r>
            <a:r>
              <a:rPr sz="2000" spc="-5" dirty="0">
                <a:latin typeface="Garamond"/>
                <a:cs typeface="Garamond"/>
              </a:rPr>
              <a:t>is </a:t>
            </a:r>
            <a:r>
              <a:rPr sz="2000" dirty="0">
                <a:latin typeface="Garamond"/>
                <a:cs typeface="Garamond"/>
              </a:rPr>
              <a:t>a </a:t>
            </a:r>
            <a:r>
              <a:rPr sz="2000" spc="-5" dirty="0">
                <a:latin typeface="Garamond"/>
                <a:cs typeface="Garamond"/>
              </a:rPr>
              <a:t>positive-sum </a:t>
            </a:r>
            <a:r>
              <a:rPr sz="2000" dirty="0">
                <a:latin typeface="Garamond"/>
                <a:cs typeface="Garamond"/>
              </a:rPr>
              <a:t>, because there </a:t>
            </a:r>
            <a:r>
              <a:rPr sz="2000" spc="-5" dirty="0">
                <a:latin typeface="Garamond"/>
                <a:cs typeface="Garamond"/>
              </a:rPr>
              <a:t>are gains for both </a:t>
            </a:r>
            <a:r>
              <a:rPr sz="2000" dirty="0">
                <a:latin typeface="Garamond"/>
                <a:cs typeface="Garamond"/>
              </a:rPr>
              <a:t>countries  to </a:t>
            </a:r>
            <a:r>
              <a:rPr sz="2000" spc="-5" dirty="0">
                <a:latin typeface="Garamond"/>
                <a:cs typeface="Garamond"/>
              </a:rPr>
              <a:t>an</a:t>
            </a:r>
            <a:r>
              <a:rPr sz="2000" spc="5" dirty="0">
                <a:latin typeface="Garamond"/>
                <a:cs typeface="Garamond"/>
              </a:rPr>
              <a:t> </a:t>
            </a:r>
            <a:r>
              <a:rPr sz="2000" dirty="0">
                <a:latin typeface="Garamond"/>
                <a:cs typeface="Garamond"/>
              </a:rPr>
              <a:t>exchange.</a:t>
            </a:r>
            <a:endParaRPr sz="2000">
              <a:latin typeface="Garamond"/>
              <a:cs typeface="Garamond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2100">
              <a:latin typeface="Garamond"/>
              <a:cs typeface="Garamond"/>
            </a:endParaRPr>
          </a:p>
          <a:p>
            <a:pPr marL="77470">
              <a:lnSpc>
                <a:spcPct val="100000"/>
              </a:lnSpc>
            </a:pPr>
            <a:r>
              <a:rPr sz="2000" spc="-5" dirty="0">
                <a:latin typeface="Garamond"/>
                <a:cs typeface="Garamond"/>
              </a:rPr>
              <a:t>USA </a:t>
            </a:r>
            <a:r>
              <a:rPr sz="2000" dirty="0">
                <a:latin typeface="Garamond"/>
                <a:cs typeface="Garamond"/>
              </a:rPr>
              <a:t>has </a:t>
            </a:r>
            <a:r>
              <a:rPr sz="2000" spc="-5" dirty="0">
                <a:latin typeface="Garamond"/>
                <a:cs typeface="Garamond"/>
              </a:rPr>
              <a:t>an absolute </a:t>
            </a:r>
            <a:r>
              <a:rPr sz="2000" dirty="0">
                <a:latin typeface="Garamond"/>
                <a:cs typeface="Garamond"/>
              </a:rPr>
              <a:t>advantage </a:t>
            </a:r>
            <a:r>
              <a:rPr sz="2000" spc="-5" dirty="0">
                <a:latin typeface="Garamond"/>
                <a:cs typeface="Garamond"/>
              </a:rPr>
              <a:t>for producing</a:t>
            </a:r>
            <a:r>
              <a:rPr sz="2000" spc="45" dirty="0">
                <a:latin typeface="Garamond"/>
                <a:cs typeface="Garamond"/>
              </a:rPr>
              <a:t> </a:t>
            </a:r>
            <a:r>
              <a:rPr sz="2000" dirty="0">
                <a:latin typeface="Garamond"/>
                <a:cs typeface="Garamond"/>
              </a:rPr>
              <a:t>Wheat.</a:t>
            </a:r>
            <a:endParaRPr sz="2000">
              <a:latin typeface="Garamond"/>
              <a:cs typeface="Garamond"/>
            </a:endParaRPr>
          </a:p>
          <a:p>
            <a:pPr marL="12700" marR="1446530">
              <a:lnSpc>
                <a:spcPct val="100000"/>
              </a:lnSpc>
            </a:pPr>
            <a:r>
              <a:rPr sz="2000" spc="-5" dirty="0">
                <a:latin typeface="Garamond"/>
                <a:cs typeface="Garamond"/>
              </a:rPr>
              <a:t>China </a:t>
            </a:r>
            <a:r>
              <a:rPr sz="2000" dirty="0">
                <a:latin typeface="Garamond"/>
                <a:cs typeface="Garamond"/>
              </a:rPr>
              <a:t>has </a:t>
            </a:r>
            <a:r>
              <a:rPr sz="2000" spc="-5" dirty="0">
                <a:latin typeface="Garamond"/>
                <a:cs typeface="Garamond"/>
              </a:rPr>
              <a:t>an absolute </a:t>
            </a:r>
            <a:r>
              <a:rPr sz="2000" dirty="0">
                <a:latin typeface="Garamond"/>
                <a:cs typeface="Garamond"/>
              </a:rPr>
              <a:t>advantage </a:t>
            </a:r>
            <a:r>
              <a:rPr sz="2000" spc="-5" dirty="0">
                <a:latin typeface="Garamond"/>
                <a:cs typeface="Garamond"/>
              </a:rPr>
              <a:t>for </a:t>
            </a:r>
            <a:r>
              <a:rPr sz="2000" dirty="0">
                <a:latin typeface="Garamond"/>
                <a:cs typeface="Garamond"/>
              </a:rPr>
              <a:t>producing </a:t>
            </a:r>
            <a:r>
              <a:rPr sz="2000" spc="-5" dirty="0">
                <a:latin typeface="Garamond"/>
                <a:cs typeface="Garamond"/>
              </a:rPr>
              <a:t>electronic goods.  </a:t>
            </a:r>
            <a:r>
              <a:rPr sz="2000" dirty="0">
                <a:latin typeface="Garamond"/>
                <a:cs typeface="Garamond"/>
              </a:rPr>
              <a:t>India </a:t>
            </a:r>
            <a:r>
              <a:rPr sz="2000" spc="-5" dirty="0">
                <a:latin typeface="Garamond"/>
                <a:cs typeface="Garamond"/>
              </a:rPr>
              <a:t>has an absolute </a:t>
            </a:r>
            <a:r>
              <a:rPr sz="2000" dirty="0">
                <a:latin typeface="Garamond"/>
                <a:cs typeface="Garamond"/>
              </a:rPr>
              <a:t>advantage </a:t>
            </a:r>
            <a:r>
              <a:rPr sz="2000" spc="-5" dirty="0">
                <a:latin typeface="Garamond"/>
                <a:cs typeface="Garamond"/>
              </a:rPr>
              <a:t>on </a:t>
            </a:r>
            <a:r>
              <a:rPr sz="2000" dirty="0">
                <a:latin typeface="Garamond"/>
                <a:cs typeface="Garamond"/>
              </a:rPr>
              <a:t>cheap </a:t>
            </a:r>
            <a:r>
              <a:rPr sz="2000" spc="-5" dirty="0">
                <a:latin typeface="Garamond"/>
                <a:cs typeface="Garamond"/>
              </a:rPr>
              <a:t>labor</a:t>
            </a:r>
            <a:r>
              <a:rPr sz="2000" spc="85" dirty="0">
                <a:latin typeface="Garamond"/>
                <a:cs typeface="Garamond"/>
              </a:rPr>
              <a:t> </a:t>
            </a:r>
            <a:r>
              <a:rPr sz="2000" spc="5" dirty="0">
                <a:latin typeface="Garamond"/>
                <a:cs typeface="Garamond"/>
              </a:rPr>
              <a:t>etc..</a:t>
            </a:r>
            <a:endParaRPr sz="2000">
              <a:latin typeface="Garamond"/>
              <a:cs typeface="Garamond"/>
            </a:endParaRPr>
          </a:p>
        </p:txBody>
      </p:sp>
      <p:sp>
        <p:nvSpPr>
          <p:cNvPr id="25" name="Footer Placeholder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8</a:t>
            </a:fld>
            <a:endParaRPr lang="en-IN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203200"/>
            <a:ext cx="9144000" cy="647700"/>
            <a:chOff x="0" y="203200"/>
            <a:chExt cx="9144000" cy="647700"/>
          </a:xfrm>
        </p:grpSpPr>
        <p:sp>
          <p:nvSpPr>
            <p:cNvPr id="3" name="object 3"/>
            <p:cNvSpPr/>
            <p:nvPr/>
          </p:nvSpPr>
          <p:spPr>
            <a:xfrm>
              <a:off x="6589485" y="548640"/>
              <a:ext cx="1138555" cy="13970"/>
            </a:xfrm>
            <a:custGeom>
              <a:avLst/>
              <a:gdLst/>
              <a:ahLst/>
              <a:cxnLst/>
              <a:rect l="l" t="t" r="r" b="b"/>
              <a:pathLst>
                <a:path w="1138554" h="13970">
                  <a:moveTo>
                    <a:pt x="1138371" y="0"/>
                  </a:moveTo>
                  <a:lnTo>
                    <a:pt x="0" y="0"/>
                  </a:lnTo>
                  <a:lnTo>
                    <a:pt x="85245" y="13970"/>
                  </a:lnTo>
                  <a:lnTo>
                    <a:pt x="1055914" y="13970"/>
                  </a:lnTo>
                  <a:lnTo>
                    <a:pt x="1138371" y="0"/>
                  </a:lnTo>
                  <a:close/>
                </a:path>
              </a:pathLst>
            </a:custGeom>
            <a:solidFill>
              <a:srgbClr val="00AABA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666981" y="561340"/>
              <a:ext cx="986155" cy="13970"/>
            </a:xfrm>
            <a:custGeom>
              <a:avLst/>
              <a:gdLst/>
              <a:ahLst/>
              <a:cxnLst/>
              <a:rect l="l" t="t" r="r" b="b"/>
              <a:pathLst>
                <a:path w="986154" h="13970">
                  <a:moveTo>
                    <a:pt x="985914" y="0"/>
                  </a:moveTo>
                  <a:lnTo>
                    <a:pt x="0" y="0"/>
                  </a:lnTo>
                  <a:lnTo>
                    <a:pt x="30998" y="5080"/>
                  </a:lnTo>
                  <a:lnTo>
                    <a:pt x="127306" y="13970"/>
                  </a:lnTo>
                  <a:lnTo>
                    <a:pt x="853450" y="13970"/>
                  </a:lnTo>
                  <a:lnTo>
                    <a:pt x="978418" y="1270"/>
                  </a:lnTo>
                  <a:lnTo>
                    <a:pt x="985914" y="0"/>
                  </a:lnTo>
                  <a:close/>
                </a:path>
              </a:pathLst>
            </a:custGeom>
            <a:solidFill>
              <a:srgbClr val="00AAB9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780530" y="574040"/>
              <a:ext cx="752475" cy="13970"/>
            </a:xfrm>
            <a:custGeom>
              <a:avLst/>
              <a:gdLst/>
              <a:ahLst/>
              <a:cxnLst/>
              <a:rect l="l" t="t" r="r" b="b"/>
              <a:pathLst>
                <a:path w="752475" h="13970">
                  <a:moveTo>
                    <a:pt x="752398" y="0"/>
                  </a:moveTo>
                  <a:lnTo>
                    <a:pt x="0" y="0"/>
                  </a:lnTo>
                  <a:lnTo>
                    <a:pt x="151341" y="13970"/>
                  </a:lnTo>
                  <a:lnTo>
                    <a:pt x="614934" y="13970"/>
                  </a:lnTo>
                  <a:lnTo>
                    <a:pt x="752398" y="0"/>
                  </a:lnTo>
                  <a:close/>
                </a:path>
              </a:pathLst>
            </a:custGeom>
            <a:solidFill>
              <a:srgbClr val="00AAB8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959384" y="586739"/>
              <a:ext cx="411480" cy="12700"/>
            </a:xfrm>
            <a:custGeom>
              <a:avLst/>
              <a:gdLst/>
              <a:ahLst/>
              <a:cxnLst/>
              <a:rect l="l" t="t" r="r" b="b"/>
              <a:pathLst>
                <a:path w="411479" h="12700">
                  <a:moveTo>
                    <a:pt x="411086" y="0"/>
                  </a:moveTo>
                  <a:lnTo>
                    <a:pt x="0" y="0"/>
                  </a:lnTo>
                  <a:lnTo>
                    <a:pt x="0" y="7620"/>
                  </a:lnTo>
                  <a:lnTo>
                    <a:pt x="55029" y="7620"/>
                  </a:lnTo>
                  <a:lnTo>
                    <a:pt x="55029" y="10160"/>
                  </a:lnTo>
                  <a:lnTo>
                    <a:pt x="144360" y="10160"/>
                  </a:lnTo>
                  <a:lnTo>
                    <a:pt x="144360" y="12700"/>
                  </a:lnTo>
                  <a:lnTo>
                    <a:pt x="258330" y="12700"/>
                  </a:lnTo>
                  <a:lnTo>
                    <a:pt x="258330" y="10160"/>
                  </a:lnTo>
                  <a:lnTo>
                    <a:pt x="335178" y="10160"/>
                  </a:lnTo>
                  <a:lnTo>
                    <a:pt x="335178" y="7620"/>
                  </a:lnTo>
                  <a:lnTo>
                    <a:pt x="411086" y="7620"/>
                  </a:lnTo>
                  <a:lnTo>
                    <a:pt x="411086" y="0"/>
                  </a:lnTo>
                  <a:close/>
                </a:path>
              </a:pathLst>
            </a:custGeom>
            <a:solidFill>
              <a:srgbClr val="00ABB7">
                <a:alpha val="4599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810" y="203200"/>
              <a:ext cx="9140190" cy="6477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247650"/>
              <a:ext cx="9144000" cy="56133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28596" y="1428736"/>
            <a:ext cx="3594764" cy="44371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5" dirty="0">
                <a:latin typeface="Lucida Calligraphy" pitchFamily="66" charset="0"/>
              </a:rPr>
              <a:t>David</a:t>
            </a:r>
            <a:r>
              <a:rPr sz="2800" spc="-90" dirty="0">
                <a:latin typeface="Lucida Calligraphy" pitchFamily="66" charset="0"/>
              </a:rPr>
              <a:t> </a:t>
            </a:r>
            <a:r>
              <a:rPr sz="2800" spc="-5" dirty="0">
                <a:latin typeface="Lucida Calligraphy" pitchFamily="66" charset="0"/>
              </a:rPr>
              <a:t>Ricardo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Dr.D.SURYA PRABHA</a:t>
            </a:r>
            <a:endParaRPr lang="en-IN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IN" smtClean="0"/>
              <a:pPr/>
              <a:t>9</a:t>
            </a:fld>
            <a:endParaRPr lang="en-IN"/>
          </a:p>
        </p:txBody>
      </p:sp>
      <p:sp>
        <p:nvSpPr>
          <p:cNvPr id="10" name="object 10"/>
          <p:cNvSpPr txBox="1"/>
          <p:nvPr/>
        </p:nvSpPr>
        <p:spPr>
          <a:xfrm>
            <a:off x="523240" y="1967229"/>
            <a:ext cx="8084820" cy="2499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8450" marR="17780" indent="-273050">
              <a:lnSpc>
                <a:spcPct val="100000"/>
              </a:lnSpc>
              <a:spcBef>
                <a:spcPts val="100"/>
              </a:spcBef>
            </a:pPr>
            <a:r>
              <a:rPr sz="2600" spc="830" smtClean="0">
                <a:latin typeface="Constantia"/>
                <a:cs typeface="Constantia"/>
              </a:rPr>
              <a:t>A</a:t>
            </a:r>
            <a:r>
              <a:rPr sz="2600" spc="5" smtClean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famous economist named David Ricardo </a:t>
            </a:r>
            <a:r>
              <a:rPr sz="2600" spc="-150" dirty="0">
                <a:latin typeface="Constantia"/>
                <a:cs typeface="Constantia"/>
              </a:rPr>
              <a:t>(1772-1823)  </a:t>
            </a:r>
            <a:r>
              <a:rPr sz="2600" spc="-5" dirty="0">
                <a:latin typeface="Constantia"/>
                <a:cs typeface="Constantia"/>
              </a:rPr>
              <a:t>came </a:t>
            </a:r>
            <a:r>
              <a:rPr sz="2600" dirty="0">
                <a:latin typeface="Constantia"/>
                <a:cs typeface="Constantia"/>
              </a:rPr>
              <a:t>up </a:t>
            </a:r>
            <a:r>
              <a:rPr sz="2600" spc="-5" dirty="0">
                <a:latin typeface="Constantia"/>
                <a:cs typeface="Constantia"/>
              </a:rPr>
              <a:t>with </a:t>
            </a:r>
            <a:r>
              <a:rPr sz="2600" dirty="0">
                <a:latin typeface="Constantia"/>
                <a:cs typeface="Constantia"/>
              </a:rPr>
              <a:t>the </a:t>
            </a:r>
            <a:r>
              <a:rPr sz="2600" spc="-5" dirty="0">
                <a:latin typeface="Constantia"/>
                <a:cs typeface="Constantia"/>
              </a:rPr>
              <a:t>law of comparative</a:t>
            </a:r>
            <a:r>
              <a:rPr sz="2600" spc="-2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advantage.</a:t>
            </a:r>
            <a:endParaRPr sz="2600">
              <a:latin typeface="Constantia"/>
              <a:cs typeface="Constantia"/>
            </a:endParaRPr>
          </a:p>
          <a:p>
            <a:pPr marL="298450" marR="489584" indent="-273050">
              <a:lnSpc>
                <a:spcPct val="100000"/>
              </a:lnSpc>
              <a:spcBef>
                <a:spcPts val="650"/>
              </a:spcBef>
            </a:pPr>
            <a:r>
              <a:rPr sz="2600" spc="160" smtClean="0">
                <a:latin typeface="Constantia"/>
                <a:cs typeface="Constantia"/>
              </a:rPr>
              <a:t>According </a:t>
            </a:r>
            <a:r>
              <a:rPr sz="2600" spc="-5" dirty="0">
                <a:latin typeface="Constantia"/>
                <a:cs typeface="Constantia"/>
              </a:rPr>
              <a:t>to this law, specialization and free</a:t>
            </a:r>
            <a:r>
              <a:rPr sz="2600" spc="-165" dirty="0">
                <a:latin typeface="Constantia"/>
                <a:cs typeface="Constantia"/>
              </a:rPr>
              <a:t> </a:t>
            </a:r>
            <a:r>
              <a:rPr sz="2600" spc="-320" dirty="0">
                <a:latin typeface="Constantia"/>
                <a:cs typeface="Constantia"/>
              </a:rPr>
              <a:t>trade  </a:t>
            </a:r>
            <a:r>
              <a:rPr sz="2600" spc="-5" dirty="0">
                <a:latin typeface="Constantia"/>
                <a:cs typeface="Constantia"/>
              </a:rPr>
              <a:t>benefits all trading</a:t>
            </a:r>
            <a:r>
              <a:rPr sz="2600" spc="-20" dirty="0">
                <a:latin typeface="Constantia"/>
                <a:cs typeface="Constantia"/>
              </a:rPr>
              <a:t> </a:t>
            </a:r>
            <a:r>
              <a:rPr sz="2600" spc="-5" dirty="0">
                <a:latin typeface="Constantia"/>
                <a:cs typeface="Constantia"/>
              </a:rPr>
              <a:t>partners.</a:t>
            </a:r>
            <a:endParaRPr sz="2600">
              <a:latin typeface="Constantia"/>
              <a:cs typeface="Constantia"/>
            </a:endParaRPr>
          </a:p>
          <a:p>
            <a:pPr marL="664845" marR="224154" indent="-246379">
              <a:lnSpc>
                <a:spcPct val="100000"/>
              </a:lnSpc>
              <a:spcBef>
                <a:spcPts val="590"/>
              </a:spcBef>
            </a:pPr>
            <a:r>
              <a:rPr sz="3075" spc="195" baseline="9485" dirty="0">
                <a:solidFill>
                  <a:srgbClr val="0E6EC5"/>
                </a:solidFill>
                <a:latin typeface="Symbol"/>
                <a:cs typeface="Symbol"/>
              </a:rPr>
              <a:t></a:t>
            </a:r>
            <a:r>
              <a:rPr sz="2400" spc="130" dirty="0">
                <a:latin typeface="Constantia"/>
                <a:cs typeface="Constantia"/>
              </a:rPr>
              <a:t>Countries </a:t>
            </a:r>
            <a:r>
              <a:rPr sz="2400" spc="-5" dirty="0">
                <a:latin typeface="Constantia"/>
                <a:cs typeface="Constantia"/>
              </a:rPr>
              <a:t>should specialize </a:t>
            </a:r>
            <a:r>
              <a:rPr sz="2400" dirty="0">
                <a:latin typeface="Constantia"/>
                <a:cs typeface="Constantia"/>
              </a:rPr>
              <a:t>in </a:t>
            </a:r>
            <a:r>
              <a:rPr sz="2400" spc="-5" dirty="0">
                <a:latin typeface="Constantia"/>
                <a:cs typeface="Constantia"/>
              </a:rPr>
              <a:t>those goods they</a:t>
            </a:r>
            <a:r>
              <a:rPr sz="2400" spc="-165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have</a:t>
            </a:r>
            <a:r>
              <a:rPr sz="2400" spc="-640" dirty="0">
                <a:latin typeface="Constantia"/>
                <a:cs typeface="Constantia"/>
              </a:rPr>
              <a:t>a </a:t>
            </a:r>
            <a:r>
              <a:rPr sz="240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comparative advantage</a:t>
            </a:r>
            <a:r>
              <a:rPr sz="2400" spc="-10" dirty="0">
                <a:latin typeface="Constantia"/>
                <a:cs typeface="Constantia"/>
              </a:rPr>
              <a:t> </a:t>
            </a:r>
            <a:r>
              <a:rPr sz="2400" spc="-5" dirty="0">
                <a:latin typeface="Constantia"/>
                <a:cs typeface="Constantia"/>
              </a:rPr>
              <a:t>in.</a:t>
            </a:r>
            <a:endParaRPr sz="2400">
              <a:latin typeface="Constantia"/>
              <a:cs typeface="Constantia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43240" y="928670"/>
            <a:ext cx="31432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i="1" u="heavy" spc="-5" dirty="0" err="1" smtClean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Lucida Calligraphy" pitchFamily="66" charset="0"/>
                <a:cs typeface="Garamond"/>
              </a:rPr>
              <a:t>ComparativeAdvantage</a:t>
            </a:r>
            <a:r>
              <a:rPr lang="en-IN" i="1" u="heavy" spc="25" dirty="0" smtClean="0">
                <a:solidFill>
                  <a:srgbClr val="0070C0"/>
                </a:solidFill>
                <a:uFill>
                  <a:solidFill>
                    <a:srgbClr val="000000"/>
                  </a:solidFill>
                </a:uFill>
                <a:latin typeface="Lucida Calligraphy" pitchFamily="66" charset="0"/>
                <a:cs typeface="Garamond"/>
              </a:rPr>
              <a:t> </a:t>
            </a:r>
            <a:endParaRPr lang="en-IN" dirty="0">
              <a:solidFill>
                <a:srgbClr val="0070C0"/>
              </a:solidFill>
              <a:latin typeface="Lucida Calligraphy" pitchFamily="66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50</TotalTime>
  <Words>1102</Words>
  <Application>Microsoft Office PowerPoint</Application>
  <PresentationFormat>On-screen Show (4:3)</PresentationFormat>
  <Paragraphs>257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Flow</vt:lpstr>
      <vt:lpstr>D.N.R. COLLEGE (A) P.G.  COURSES, BHIMAVARAM</vt:lpstr>
      <vt:lpstr>Slide 2</vt:lpstr>
      <vt:lpstr>International Trade</vt:lpstr>
      <vt:lpstr>Reasons for Trade</vt:lpstr>
      <vt:lpstr>Adam Smith</vt:lpstr>
      <vt:lpstr>  According to Adam smith on his book of “The wealth o f N a tion” (1776).</vt:lpstr>
      <vt:lpstr>Absolute Advantage A country has an absolute advantage in the  production of a good when it can produce more of  that good than another country with the same  resources.</vt:lpstr>
      <vt:lpstr>Slide 8</vt:lpstr>
      <vt:lpstr>David Ricardo</vt:lpstr>
      <vt:lpstr>Slide 10</vt:lpstr>
      <vt:lpstr>Comparative Advantage</vt:lpstr>
      <vt:lpstr>Comparative Advantage</vt:lpstr>
      <vt:lpstr>With Comparative Advantage, everyone wins through  trade.</vt:lpstr>
      <vt:lpstr>Production Possibilities without Trade</vt:lpstr>
      <vt:lpstr>Production Possibilities withoutTrade </vt:lpstr>
      <vt:lpstr>Slide 16</vt:lpstr>
      <vt:lpstr>Production Possibilities withoutTrade </vt:lpstr>
      <vt:lpstr>Production Possibilities withoutTrade </vt:lpstr>
      <vt:lpstr>Production Possibilities without Trade</vt:lpstr>
      <vt:lpstr>Slide 20</vt:lpstr>
      <vt:lpstr>Production Possibilities withoutTrade </vt:lpstr>
      <vt:lpstr>Slide 22</vt:lpstr>
      <vt:lpstr>Production Possibilities withTrade </vt:lpstr>
      <vt:lpstr>Second Example:</vt:lpstr>
      <vt:lpstr>How to Calculate Opportunity Cost:</vt:lpstr>
      <vt:lpstr>Slide 26</vt:lpstr>
      <vt:lpstr>Slide 27</vt:lpstr>
      <vt:lpstr>Therefore, Nepal has the comparative advantage in  food production, but Bangladesh has the comparative  advantage in fish production.</vt:lpstr>
      <vt:lpstr>Sources of Comparative Advantage</vt:lpstr>
      <vt:lpstr>Slide 30</vt:lpstr>
      <vt:lpstr>Slide 31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Theories of absolute advantage and comparative advantage  </dc:title>
  <cp:lastModifiedBy>WEB</cp:lastModifiedBy>
  <cp:revision>19</cp:revision>
  <dcterms:created xsi:type="dcterms:W3CDTF">2020-06-23T16:26:30Z</dcterms:created>
  <dcterms:modified xsi:type="dcterms:W3CDTF">2024-07-05T07:42:24Z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2013-03-21T00:00:00Z</vt:filetime>
  </property>
  <property fmtid="{D5CDD505-2E9C-101B-9397-08002B2CF9AE}" pid="3" name="Creator">
    <vt:lpwstr>pdftk 1.44 - www.pdftk.com</vt:lpwstr>
  </property>
  <property fmtid="{D5CDD505-2E9C-101B-9397-08002B2CF9AE}" pid="4" name="LastSaved">
    <vt:filetime>2020-06-23T00:00:00Z</vt:filetime>
  </property>
</Properties>
</file>