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1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4" r:id="rId18"/>
    <p:sldId id="305" r:id="rId19"/>
    <p:sldId id="274" r:id="rId20"/>
    <p:sldId id="275" r:id="rId21"/>
    <p:sldId id="276" r:id="rId22"/>
    <p:sldId id="306" r:id="rId23"/>
    <p:sldId id="278" r:id="rId24"/>
    <p:sldId id="307" r:id="rId25"/>
    <p:sldId id="280" r:id="rId26"/>
    <p:sldId id="281" r:id="rId27"/>
    <p:sldId id="308" r:id="rId28"/>
    <p:sldId id="283" r:id="rId29"/>
    <p:sldId id="311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12" r:id="rId39"/>
    <p:sldId id="294" r:id="rId40"/>
    <p:sldId id="296" r:id="rId41"/>
    <p:sldId id="309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816" y="3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66698"/>
                </a:solidFill>
                <a:latin typeface="Arial Black"/>
                <a:cs typeface="Arial Black"/>
              </a:defRPr>
            </a:lvl1pPr>
          </a:lstStyle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9404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66698"/>
                </a:solidFill>
                <a:latin typeface="Arial Black"/>
                <a:cs typeface="Arial Black"/>
              </a:defRPr>
            </a:lvl1pPr>
          </a:lstStyle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9404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66698"/>
                </a:solidFill>
                <a:latin typeface="Arial Black"/>
                <a:cs typeface="Arial Black"/>
              </a:defRPr>
            </a:lvl1pPr>
          </a:lstStyle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2772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247379" y="0"/>
            <a:ext cx="180340" cy="6860540"/>
          </a:xfrm>
          <a:custGeom>
            <a:avLst/>
            <a:gdLst/>
            <a:ahLst/>
            <a:cxnLst/>
            <a:rect l="l" t="t" r="r" b="b"/>
            <a:pathLst>
              <a:path w="180340" h="6860540">
                <a:moveTo>
                  <a:pt x="180340" y="0"/>
                </a:moveTo>
                <a:lnTo>
                  <a:pt x="0" y="0"/>
                </a:lnTo>
                <a:lnTo>
                  <a:pt x="0" y="6860540"/>
                </a:lnTo>
                <a:lnTo>
                  <a:pt x="180340" y="6860540"/>
                </a:lnTo>
                <a:lnTo>
                  <a:pt x="180340" y="0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06831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88923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F9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1017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F8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53109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F7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35202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171689" y="0"/>
            <a:ext cx="180340" cy="6860540"/>
          </a:xfrm>
          <a:custGeom>
            <a:avLst/>
            <a:gdLst/>
            <a:ahLst/>
            <a:cxnLst/>
            <a:rect l="l" t="t" r="r" b="b"/>
            <a:pathLst>
              <a:path w="180340" h="6860540">
                <a:moveTo>
                  <a:pt x="180339" y="0"/>
                </a:moveTo>
                <a:lnTo>
                  <a:pt x="0" y="0"/>
                </a:lnTo>
                <a:lnTo>
                  <a:pt x="0" y="6860540"/>
                </a:lnTo>
                <a:lnTo>
                  <a:pt x="180339" y="6860540"/>
                </a:lnTo>
                <a:lnTo>
                  <a:pt x="180339" y="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99262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F4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81354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F3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63447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F2F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45540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F1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275070" y="0"/>
            <a:ext cx="180340" cy="6860540"/>
          </a:xfrm>
          <a:custGeom>
            <a:avLst/>
            <a:gdLst/>
            <a:ahLst/>
            <a:cxnLst/>
            <a:rect l="l" t="t" r="r" b="b"/>
            <a:pathLst>
              <a:path w="180339" h="6860540">
                <a:moveTo>
                  <a:pt x="180339" y="0"/>
                </a:moveTo>
                <a:lnTo>
                  <a:pt x="0" y="0"/>
                </a:lnTo>
                <a:lnTo>
                  <a:pt x="0" y="6860540"/>
                </a:lnTo>
                <a:lnTo>
                  <a:pt x="180339" y="6860540"/>
                </a:lnTo>
                <a:lnTo>
                  <a:pt x="180339" y="0"/>
                </a:lnTo>
                <a:close/>
              </a:path>
            </a:pathLst>
          </a:custGeom>
          <a:solidFill>
            <a:srgbClr val="F0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09600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EFE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91692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EE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73785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EDE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55878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37972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EB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199379" y="0"/>
            <a:ext cx="180340" cy="6860540"/>
          </a:xfrm>
          <a:custGeom>
            <a:avLst/>
            <a:gdLst/>
            <a:ahLst/>
            <a:cxnLst/>
            <a:rect l="l" t="t" r="r" b="b"/>
            <a:pathLst>
              <a:path w="180339" h="6860540">
                <a:moveTo>
                  <a:pt x="180340" y="0"/>
                </a:moveTo>
                <a:lnTo>
                  <a:pt x="0" y="0"/>
                </a:lnTo>
                <a:lnTo>
                  <a:pt x="0" y="6860540"/>
                </a:lnTo>
                <a:lnTo>
                  <a:pt x="180340" y="6860540"/>
                </a:lnTo>
                <a:lnTo>
                  <a:pt x="180340" y="0"/>
                </a:lnTo>
                <a:close/>
              </a:path>
            </a:pathLst>
          </a:custGeom>
          <a:solidFill>
            <a:srgbClr val="EAE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02030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E9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84123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E8E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66217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E7E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481829" y="0"/>
            <a:ext cx="180340" cy="6860540"/>
          </a:xfrm>
          <a:custGeom>
            <a:avLst/>
            <a:gdLst/>
            <a:ahLst/>
            <a:cxnLst/>
            <a:rect l="l" t="t" r="r" b="b"/>
            <a:pathLst>
              <a:path w="180339" h="6860540">
                <a:moveTo>
                  <a:pt x="180340" y="0"/>
                </a:moveTo>
                <a:lnTo>
                  <a:pt x="0" y="0"/>
                </a:lnTo>
                <a:lnTo>
                  <a:pt x="0" y="6860540"/>
                </a:lnTo>
                <a:lnTo>
                  <a:pt x="180340" y="6860540"/>
                </a:lnTo>
                <a:lnTo>
                  <a:pt x="180340" y="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430275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E5E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12368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E4E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94462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E3E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764279" y="0"/>
            <a:ext cx="180340" cy="6860540"/>
          </a:xfrm>
          <a:custGeom>
            <a:avLst/>
            <a:gdLst/>
            <a:ahLst/>
            <a:cxnLst/>
            <a:rect l="l" t="t" r="r" b="b"/>
            <a:pathLst>
              <a:path w="180339" h="6860540">
                <a:moveTo>
                  <a:pt x="180340" y="0"/>
                </a:moveTo>
                <a:lnTo>
                  <a:pt x="0" y="0"/>
                </a:lnTo>
                <a:lnTo>
                  <a:pt x="0" y="6860540"/>
                </a:lnTo>
                <a:lnTo>
                  <a:pt x="180340" y="6860540"/>
                </a:lnTo>
                <a:lnTo>
                  <a:pt x="180340" y="0"/>
                </a:lnTo>
                <a:close/>
              </a:path>
            </a:pathLst>
          </a:custGeom>
          <a:solidFill>
            <a:srgbClr val="E2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58520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E1E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40613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E0E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22706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DF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04800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DE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86892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DDD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688590" y="0"/>
            <a:ext cx="180340" cy="6860540"/>
          </a:xfrm>
          <a:custGeom>
            <a:avLst/>
            <a:gdLst/>
            <a:ahLst/>
            <a:cxnLst/>
            <a:rect l="l" t="t" r="r" b="b"/>
            <a:pathLst>
              <a:path w="180339" h="6860540">
                <a:moveTo>
                  <a:pt x="180340" y="0"/>
                </a:moveTo>
                <a:lnTo>
                  <a:pt x="0" y="0"/>
                </a:lnTo>
                <a:lnTo>
                  <a:pt x="0" y="6860540"/>
                </a:lnTo>
                <a:lnTo>
                  <a:pt x="180340" y="6860540"/>
                </a:lnTo>
                <a:lnTo>
                  <a:pt x="180340" y="0"/>
                </a:lnTo>
                <a:close/>
              </a:path>
            </a:pathLst>
          </a:custGeom>
          <a:solidFill>
            <a:srgbClr val="DCD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50951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DBD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33045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DAD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15137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D9D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230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D8D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791969" y="0"/>
            <a:ext cx="180340" cy="6860540"/>
          </a:xfrm>
          <a:custGeom>
            <a:avLst/>
            <a:gdLst/>
            <a:ahLst/>
            <a:cxnLst/>
            <a:rect l="l" t="t" r="r" b="b"/>
            <a:pathLst>
              <a:path w="180339" h="6860540">
                <a:moveTo>
                  <a:pt x="180340" y="0"/>
                </a:moveTo>
                <a:lnTo>
                  <a:pt x="0" y="0"/>
                </a:lnTo>
                <a:lnTo>
                  <a:pt x="0" y="6860540"/>
                </a:lnTo>
                <a:lnTo>
                  <a:pt x="180340" y="6860540"/>
                </a:lnTo>
                <a:lnTo>
                  <a:pt x="180340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61289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43382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D5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25476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D4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074419" y="0"/>
            <a:ext cx="180340" cy="6860540"/>
          </a:xfrm>
          <a:custGeom>
            <a:avLst/>
            <a:gdLst/>
            <a:ahLst/>
            <a:cxnLst/>
            <a:rect l="l" t="t" r="r" b="b"/>
            <a:pathLst>
              <a:path w="180340" h="6860540">
                <a:moveTo>
                  <a:pt x="180340" y="0"/>
                </a:moveTo>
                <a:lnTo>
                  <a:pt x="0" y="0"/>
                </a:lnTo>
                <a:lnTo>
                  <a:pt x="0" y="6860540"/>
                </a:lnTo>
                <a:lnTo>
                  <a:pt x="180340" y="6860540"/>
                </a:lnTo>
                <a:lnTo>
                  <a:pt x="180340" y="0"/>
                </a:lnTo>
                <a:close/>
              </a:path>
            </a:pathLst>
          </a:custGeom>
          <a:solidFill>
            <a:srgbClr val="D3D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89534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D2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1627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69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D1D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37210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D0D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5813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69" y="0"/>
                </a:moveTo>
                <a:lnTo>
                  <a:pt x="0" y="0"/>
                </a:lnTo>
                <a:lnTo>
                  <a:pt x="0" y="6860540"/>
                </a:lnTo>
                <a:lnTo>
                  <a:pt x="179069" y="6860540"/>
                </a:lnTo>
                <a:lnTo>
                  <a:pt x="179069" y="0"/>
                </a:lnTo>
                <a:close/>
              </a:path>
            </a:pathLst>
          </a:custGeom>
          <a:solidFill>
            <a:srgbClr val="CF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79069" y="0"/>
            <a:ext cx="179070" cy="6860540"/>
          </a:xfrm>
          <a:custGeom>
            <a:avLst/>
            <a:gdLst/>
            <a:ahLst/>
            <a:cxnLst/>
            <a:rect l="l" t="t" r="r" b="b"/>
            <a:pathLst>
              <a:path w="179070" h="6860540">
                <a:moveTo>
                  <a:pt x="179070" y="0"/>
                </a:moveTo>
                <a:lnTo>
                  <a:pt x="0" y="0"/>
                </a:lnTo>
                <a:lnTo>
                  <a:pt x="0" y="6860540"/>
                </a:lnTo>
                <a:lnTo>
                  <a:pt x="179070" y="6860540"/>
                </a:lnTo>
                <a:lnTo>
                  <a:pt x="179070" y="0"/>
                </a:lnTo>
                <a:close/>
              </a:path>
            </a:pathLst>
          </a:custGeom>
          <a:solidFill>
            <a:srgbClr val="CEC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0"/>
            <a:ext cx="180340" cy="6860540"/>
          </a:xfrm>
          <a:custGeom>
            <a:avLst/>
            <a:gdLst/>
            <a:ahLst/>
            <a:cxnLst/>
            <a:rect l="l" t="t" r="r" b="b"/>
            <a:pathLst>
              <a:path w="180340" h="6860540">
                <a:moveTo>
                  <a:pt x="180340" y="0"/>
                </a:moveTo>
                <a:lnTo>
                  <a:pt x="0" y="0"/>
                </a:lnTo>
                <a:lnTo>
                  <a:pt x="0" y="6860540"/>
                </a:lnTo>
                <a:lnTo>
                  <a:pt x="180340" y="6860540"/>
                </a:lnTo>
                <a:lnTo>
                  <a:pt x="180340" y="0"/>
                </a:lnTo>
                <a:close/>
              </a:path>
            </a:pathLst>
          </a:custGeom>
          <a:solidFill>
            <a:srgbClr val="CDC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03249" y="38099"/>
            <a:ext cx="3651250" cy="3658870"/>
          </a:xfrm>
          <a:custGeom>
            <a:avLst/>
            <a:gdLst/>
            <a:ahLst/>
            <a:cxnLst/>
            <a:rect l="l" t="t" r="r" b="b"/>
            <a:pathLst>
              <a:path w="3651250" h="3658870">
                <a:moveTo>
                  <a:pt x="1822450" y="0"/>
                </a:moveTo>
                <a:lnTo>
                  <a:pt x="1634489" y="3809"/>
                </a:lnTo>
                <a:lnTo>
                  <a:pt x="1454150" y="36829"/>
                </a:lnTo>
                <a:lnTo>
                  <a:pt x="1275080" y="80009"/>
                </a:lnTo>
                <a:lnTo>
                  <a:pt x="1115060" y="140970"/>
                </a:lnTo>
                <a:lnTo>
                  <a:pt x="948690" y="217170"/>
                </a:lnTo>
                <a:lnTo>
                  <a:pt x="802640" y="306070"/>
                </a:lnTo>
                <a:lnTo>
                  <a:pt x="661669" y="415289"/>
                </a:lnTo>
                <a:lnTo>
                  <a:pt x="533400" y="533400"/>
                </a:lnTo>
                <a:lnTo>
                  <a:pt x="415290" y="665479"/>
                </a:lnTo>
                <a:lnTo>
                  <a:pt x="307340" y="802639"/>
                </a:lnTo>
                <a:lnTo>
                  <a:pt x="212090" y="953770"/>
                </a:lnTo>
                <a:lnTo>
                  <a:pt x="142240" y="1113789"/>
                </a:lnTo>
                <a:lnTo>
                  <a:pt x="80009" y="1283970"/>
                </a:lnTo>
                <a:lnTo>
                  <a:pt x="38100" y="1457960"/>
                </a:lnTo>
                <a:lnTo>
                  <a:pt x="5079" y="1642110"/>
                </a:lnTo>
                <a:lnTo>
                  <a:pt x="0" y="1831339"/>
                </a:lnTo>
                <a:lnTo>
                  <a:pt x="5079" y="2010410"/>
                </a:lnTo>
                <a:lnTo>
                  <a:pt x="38100" y="2190750"/>
                </a:lnTo>
                <a:lnTo>
                  <a:pt x="80009" y="2369820"/>
                </a:lnTo>
                <a:lnTo>
                  <a:pt x="142240" y="2534920"/>
                </a:lnTo>
                <a:lnTo>
                  <a:pt x="212090" y="2694940"/>
                </a:lnTo>
                <a:lnTo>
                  <a:pt x="307340" y="2846070"/>
                </a:lnTo>
                <a:lnTo>
                  <a:pt x="415290" y="2983229"/>
                </a:lnTo>
                <a:lnTo>
                  <a:pt x="533400" y="3120390"/>
                </a:lnTo>
                <a:lnTo>
                  <a:pt x="661669" y="3233420"/>
                </a:lnTo>
                <a:lnTo>
                  <a:pt x="802640" y="3342640"/>
                </a:lnTo>
                <a:lnTo>
                  <a:pt x="948690" y="3431540"/>
                </a:lnTo>
                <a:lnTo>
                  <a:pt x="1115060" y="3512820"/>
                </a:lnTo>
                <a:lnTo>
                  <a:pt x="1275080" y="3568700"/>
                </a:lnTo>
                <a:lnTo>
                  <a:pt x="1454150" y="3615690"/>
                </a:lnTo>
                <a:lnTo>
                  <a:pt x="1634489" y="3644900"/>
                </a:lnTo>
                <a:lnTo>
                  <a:pt x="1822450" y="3658870"/>
                </a:lnTo>
                <a:lnTo>
                  <a:pt x="2011680" y="3644900"/>
                </a:lnTo>
                <a:lnTo>
                  <a:pt x="2192020" y="3615690"/>
                </a:lnTo>
                <a:lnTo>
                  <a:pt x="2366010" y="3568700"/>
                </a:lnTo>
                <a:lnTo>
                  <a:pt x="2536190" y="3512820"/>
                </a:lnTo>
                <a:lnTo>
                  <a:pt x="2692400" y="3431540"/>
                </a:lnTo>
                <a:lnTo>
                  <a:pt x="2843529" y="3342640"/>
                </a:lnTo>
                <a:lnTo>
                  <a:pt x="2979420" y="3233420"/>
                </a:lnTo>
                <a:lnTo>
                  <a:pt x="3116579" y="3120390"/>
                </a:lnTo>
                <a:lnTo>
                  <a:pt x="3230879" y="2983229"/>
                </a:lnTo>
                <a:lnTo>
                  <a:pt x="3338829" y="2846070"/>
                </a:lnTo>
                <a:lnTo>
                  <a:pt x="3429000" y="2694940"/>
                </a:lnTo>
                <a:lnTo>
                  <a:pt x="3503929" y="2534920"/>
                </a:lnTo>
                <a:lnTo>
                  <a:pt x="3566160" y="2369820"/>
                </a:lnTo>
                <a:lnTo>
                  <a:pt x="3613150" y="2190750"/>
                </a:lnTo>
                <a:lnTo>
                  <a:pt x="3641090" y="2010410"/>
                </a:lnTo>
                <a:lnTo>
                  <a:pt x="3651250" y="1831339"/>
                </a:lnTo>
                <a:lnTo>
                  <a:pt x="3641090" y="1642110"/>
                </a:lnTo>
                <a:lnTo>
                  <a:pt x="3613150" y="1457960"/>
                </a:lnTo>
                <a:lnTo>
                  <a:pt x="3566160" y="1283970"/>
                </a:lnTo>
                <a:lnTo>
                  <a:pt x="3503929" y="1113789"/>
                </a:lnTo>
                <a:lnTo>
                  <a:pt x="3429000" y="953770"/>
                </a:lnTo>
                <a:lnTo>
                  <a:pt x="3338829" y="802639"/>
                </a:lnTo>
                <a:lnTo>
                  <a:pt x="3230879" y="665479"/>
                </a:lnTo>
                <a:lnTo>
                  <a:pt x="3116579" y="533400"/>
                </a:lnTo>
                <a:lnTo>
                  <a:pt x="2979420" y="415289"/>
                </a:lnTo>
                <a:lnTo>
                  <a:pt x="2843529" y="306070"/>
                </a:lnTo>
                <a:lnTo>
                  <a:pt x="2692400" y="217170"/>
                </a:lnTo>
                <a:lnTo>
                  <a:pt x="2536190" y="140970"/>
                </a:lnTo>
                <a:lnTo>
                  <a:pt x="2366010" y="80009"/>
                </a:lnTo>
                <a:lnTo>
                  <a:pt x="2192020" y="36829"/>
                </a:lnTo>
                <a:lnTo>
                  <a:pt x="2011680" y="3809"/>
                </a:lnTo>
                <a:lnTo>
                  <a:pt x="1822450" y="0"/>
                </a:lnTo>
                <a:close/>
              </a:path>
            </a:pathLst>
          </a:custGeom>
          <a:solidFill>
            <a:srgbClr val="ADC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730249" y="165100"/>
            <a:ext cx="3392170" cy="3394710"/>
          </a:xfrm>
          <a:custGeom>
            <a:avLst/>
            <a:gdLst/>
            <a:ahLst/>
            <a:cxnLst/>
            <a:rect l="l" t="t" r="r" b="b"/>
            <a:pathLst>
              <a:path w="3392170" h="3394710">
                <a:moveTo>
                  <a:pt x="1695450" y="0"/>
                </a:moveTo>
                <a:lnTo>
                  <a:pt x="1516380" y="10159"/>
                </a:lnTo>
                <a:lnTo>
                  <a:pt x="1346200" y="33020"/>
                </a:lnTo>
                <a:lnTo>
                  <a:pt x="1186180" y="76200"/>
                </a:lnTo>
                <a:lnTo>
                  <a:pt x="1035050" y="137159"/>
                </a:lnTo>
                <a:lnTo>
                  <a:pt x="883919" y="203200"/>
                </a:lnTo>
                <a:lnTo>
                  <a:pt x="746760" y="288289"/>
                </a:lnTo>
                <a:lnTo>
                  <a:pt x="614680" y="387350"/>
                </a:lnTo>
                <a:lnTo>
                  <a:pt x="496569" y="495300"/>
                </a:lnTo>
                <a:lnTo>
                  <a:pt x="383540" y="618489"/>
                </a:lnTo>
                <a:lnTo>
                  <a:pt x="288290" y="745489"/>
                </a:lnTo>
                <a:lnTo>
                  <a:pt x="199390" y="887729"/>
                </a:lnTo>
                <a:lnTo>
                  <a:pt x="132080" y="1038860"/>
                </a:lnTo>
                <a:lnTo>
                  <a:pt x="71120" y="1189989"/>
                </a:lnTo>
                <a:lnTo>
                  <a:pt x="33020" y="1355089"/>
                </a:lnTo>
                <a:lnTo>
                  <a:pt x="5079" y="1525270"/>
                </a:lnTo>
                <a:lnTo>
                  <a:pt x="0" y="1699260"/>
                </a:lnTo>
                <a:lnTo>
                  <a:pt x="5079" y="1869439"/>
                </a:lnTo>
                <a:lnTo>
                  <a:pt x="33020" y="2039620"/>
                </a:lnTo>
                <a:lnTo>
                  <a:pt x="71120" y="2195829"/>
                </a:lnTo>
                <a:lnTo>
                  <a:pt x="132080" y="2355850"/>
                </a:lnTo>
                <a:lnTo>
                  <a:pt x="199390" y="2501900"/>
                </a:lnTo>
                <a:lnTo>
                  <a:pt x="288290" y="2644140"/>
                </a:lnTo>
                <a:lnTo>
                  <a:pt x="383540" y="2776220"/>
                </a:lnTo>
                <a:lnTo>
                  <a:pt x="496569" y="2899410"/>
                </a:lnTo>
                <a:lnTo>
                  <a:pt x="614680" y="3003550"/>
                </a:lnTo>
                <a:lnTo>
                  <a:pt x="746760" y="3106420"/>
                </a:lnTo>
                <a:lnTo>
                  <a:pt x="883919" y="3186429"/>
                </a:lnTo>
                <a:lnTo>
                  <a:pt x="1035050" y="3262629"/>
                </a:lnTo>
                <a:lnTo>
                  <a:pt x="1186180" y="3314700"/>
                </a:lnTo>
                <a:lnTo>
                  <a:pt x="1346200" y="3361690"/>
                </a:lnTo>
                <a:lnTo>
                  <a:pt x="1516380" y="3385820"/>
                </a:lnTo>
                <a:lnTo>
                  <a:pt x="1695450" y="3394710"/>
                </a:lnTo>
                <a:lnTo>
                  <a:pt x="1861820" y="3385820"/>
                </a:lnTo>
                <a:lnTo>
                  <a:pt x="2032000" y="3361690"/>
                </a:lnTo>
                <a:lnTo>
                  <a:pt x="2192020" y="3314700"/>
                </a:lnTo>
                <a:lnTo>
                  <a:pt x="2352040" y="3262629"/>
                </a:lnTo>
                <a:lnTo>
                  <a:pt x="2499360" y="3186429"/>
                </a:lnTo>
                <a:lnTo>
                  <a:pt x="2640329" y="3106420"/>
                </a:lnTo>
                <a:lnTo>
                  <a:pt x="2768600" y="3003550"/>
                </a:lnTo>
                <a:lnTo>
                  <a:pt x="2890520" y="2899410"/>
                </a:lnTo>
                <a:lnTo>
                  <a:pt x="2999740" y="2776220"/>
                </a:lnTo>
                <a:lnTo>
                  <a:pt x="3098800" y="2644140"/>
                </a:lnTo>
                <a:lnTo>
                  <a:pt x="3183890" y="2501900"/>
                </a:lnTo>
                <a:lnTo>
                  <a:pt x="3255010" y="2355850"/>
                </a:lnTo>
                <a:lnTo>
                  <a:pt x="3310890" y="2195829"/>
                </a:lnTo>
                <a:lnTo>
                  <a:pt x="3357879" y="2039620"/>
                </a:lnTo>
                <a:lnTo>
                  <a:pt x="3382010" y="1869439"/>
                </a:lnTo>
                <a:lnTo>
                  <a:pt x="3392170" y="1699260"/>
                </a:lnTo>
                <a:lnTo>
                  <a:pt x="3382010" y="1525270"/>
                </a:lnTo>
                <a:lnTo>
                  <a:pt x="3357879" y="1355089"/>
                </a:lnTo>
                <a:lnTo>
                  <a:pt x="3310890" y="1189989"/>
                </a:lnTo>
                <a:lnTo>
                  <a:pt x="3255010" y="1038860"/>
                </a:lnTo>
                <a:lnTo>
                  <a:pt x="3183890" y="887729"/>
                </a:lnTo>
                <a:lnTo>
                  <a:pt x="3098800" y="745489"/>
                </a:lnTo>
                <a:lnTo>
                  <a:pt x="2999740" y="618489"/>
                </a:lnTo>
                <a:lnTo>
                  <a:pt x="2890520" y="495300"/>
                </a:lnTo>
                <a:lnTo>
                  <a:pt x="2768600" y="387350"/>
                </a:lnTo>
                <a:lnTo>
                  <a:pt x="2640329" y="288289"/>
                </a:lnTo>
                <a:lnTo>
                  <a:pt x="2499360" y="203200"/>
                </a:lnTo>
                <a:lnTo>
                  <a:pt x="2352040" y="137159"/>
                </a:lnTo>
                <a:lnTo>
                  <a:pt x="2192020" y="76200"/>
                </a:lnTo>
                <a:lnTo>
                  <a:pt x="2032000" y="33020"/>
                </a:lnTo>
                <a:lnTo>
                  <a:pt x="1861820" y="10159"/>
                </a:lnTo>
                <a:lnTo>
                  <a:pt x="1695450" y="0"/>
                </a:lnTo>
                <a:close/>
              </a:path>
            </a:pathLst>
          </a:custGeom>
          <a:solidFill>
            <a:srgbClr val="BCD0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53440" y="292100"/>
            <a:ext cx="3135630" cy="3135630"/>
          </a:xfrm>
          <a:custGeom>
            <a:avLst/>
            <a:gdLst/>
            <a:ahLst/>
            <a:cxnLst/>
            <a:rect l="l" t="t" r="r" b="b"/>
            <a:pathLst>
              <a:path w="3135629" h="3135629">
                <a:moveTo>
                  <a:pt x="1568449" y="0"/>
                </a:moveTo>
                <a:lnTo>
                  <a:pt x="1403349" y="10159"/>
                </a:lnTo>
                <a:lnTo>
                  <a:pt x="1252220" y="29209"/>
                </a:lnTo>
                <a:lnTo>
                  <a:pt x="1099820" y="67310"/>
                </a:lnTo>
                <a:lnTo>
                  <a:pt x="958849" y="123189"/>
                </a:lnTo>
                <a:lnTo>
                  <a:pt x="816610" y="189229"/>
                </a:lnTo>
                <a:lnTo>
                  <a:pt x="689610" y="265429"/>
                </a:lnTo>
                <a:lnTo>
                  <a:pt x="566419" y="354329"/>
                </a:lnTo>
                <a:lnTo>
                  <a:pt x="458469" y="458470"/>
                </a:lnTo>
                <a:lnTo>
                  <a:pt x="354329" y="567689"/>
                </a:lnTo>
                <a:lnTo>
                  <a:pt x="264159" y="694689"/>
                </a:lnTo>
                <a:lnTo>
                  <a:pt x="189229" y="817879"/>
                </a:lnTo>
                <a:lnTo>
                  <a:pt x="123190" y="958850"/>
                </a:lnTo>
                <a:lnTo>
                  <a:pt x="66040" y="1101089"/>
                </a:lnTo>
                <a:lnTo>
                  <a:pt x="27940" y="1252220"/>
                </a:lnTo>
                <a:lnTo>
                  <a:pt x="8890" y="1407160"/>
                </a:lnTo>
                <a:lnTo>
                  <a:pt x="0" y="1568450"/>
                </a:lnTo>
                <a:lnTo>
                  <a:pt x="8890" y="1723389"/>
                </a:lnTo>
                <a:lnTo>
                  <a:pt x="27940" y="1879600"/>
                </a:lnTo>
                <a:lnTo>
                  <a:pt x="66040" y="2030729"/>
                </a:lnTo>
                <a:lnTo>
                  <a:pt x="123190" y="2176779"/>
                </a:lnTo>
                <a:lnTo>
                  <a:pt x="189229" y="2308860"/>
                </a:lnTo>
                <a:lnTo>
                  <a:pt x="264159" y="2440940"/>
                </a:lnTo>
                <a:lnTo>
                  <a:pt x="354329" y="2564129"/>
                </a:lnTo>
                <a:lnTo>
                  <a:pt x="458469" y="2673350"/>
                </a:lnTo>
                <a:lnTo>
                  <a:pt x="566419" y="2776220"/>
                </a:lnTo>
                <a:lnTo>
                  <a:pt x="689610" y="2866390"/>
                </a:lnTo>
                <a:lnTo>
                  <a:pt x="816610" y="2942590"/>
                </a:lnTo>
                <a:lnTo>
                  <a:pt x="958849" y="3012440"/>
                </a:lnTo>
                <a:lnTo>
                  <a:pt x="1099820" y="3059429"/>
                </a:lnTo>
                <a:lnTo>
                  <a:pt x="1252220" y="3102610"/>
                </a:lnTo>
                <a:lnTo>
                  <a:pt x="1403349" y="3126740"/>
                </a:lnTo>
                <a:lnTo>
                  <a:pt x="1568449" y="3135629"/>
                </a:lnTo>
                <a:lnTo>
                  <a:pt x="1723389" y="3126740"/>
                </a:lnTo>
                <a:lnTo>
                  <a:pt x="1879600" y="3102610"/>
                </a:lnTo>
                <a:lnTo>
                  <a:pt x="2025650" y="3059429"/>
                </a:lnTo>
                <a:lnTo>
                  <a:pt x="2172970" y="3012440"/>
                </a:lnTo>
                <a:lnTo>
                  <a:pt x="2310129" y="2942590"/>
                </a:lnTo>
                <a:lnTo>
                  <a:pt x="2442210" y="2866390"/>
                </a:lnTo>
                <a:lnTo>
                  <a:pt x="2564130" y="2776220"/>
                </a:lnTo>
                <a:lnTo>
                  <a:pt x="2673350" y="2673350"/>
                </a:lnTo>
                <a:lnTo>
                  <a:pt x="2777490" y="2564129"/>
                </a:lnTo>
                <a:lnTo>
                  <a:pt x="2866390" y="2440940"/>
                </a:lnTo>
                <a:lnTo>
                  <a:pt x="2942590" y="2308860"/>
                </a:lnTo>
                <a:lnTo>
                  <a:pt x="3013710" y="2176779"/>
                </a:lnTo>
                <a:lnTo>
                  <a:pt x="3060700" y="2030729"/>
                </a:lnTo>
                <a:lnTo>
                  <a:pt x="3102610" y="1879600"/>
                </a:lnTo>
                <a:lnTo>
                  <a:pt x="3126740" y="1723389"/>
                </a:lnTo>
                <a:lnTo>
                  <a:pt x="3135630" y="1568450"/>
                </a:lnTo>
                <a:lnTo>
                  <a:pt x="3126740" y="1407160"/>
                </a:lnTo>
                <a:lnTo>
                  <a:pt x="3102610" y="1252220"/>
                </a:lnTo>
                <a:lnTo>
                  <a:pt x="3060700" y="1101089"/>
                </a:lnTo>
                <a:lnTo>
                  <a:pt x="3013710" y="958850"/>
                </a:lnTo>
                <a:lnTo>
                  <a:pt x="2942590" y="817879"/>
                </a:lnTo>
                <a:lnTo>
                  <a:pt x="2866390" y="694689"/>
                </a:lnTo>
                <a:lnTo>
                  <a:pt x="2777490" y="567689"/>
                </a:lnTo>
                <a:lnTo>
                  <a:pt x="2673350" y="458470"/>
                </a:lnTo>
                <a:lnTo>
                  <a:pt x="2564130" y="354329"/>
                </a:lnTo>
                <a:lnTo>
                  <a:pt x="2442210" y="265429"/>
                </a:lnTo>
                <a:lnTo>
                  <a:pt x="2310129" y="189229"/>
                </a:lnTo>
                <a:lnTo>
                  <a:pt x="2172970" y="123189"/>
                </a:lnTo>
                <a:lnTo>
                  <a:pt x="2025650" y="67310"/>
                </a:lnTo>
                <a:lnTo>
                  <a:pt x="1879600" y="29209"/>
                </a:lnTo>
                <a:lnTo>
                  <a:pt x="1723389" y="10159"/>
                </a:lnTo>
                <a:lnTo>
                  <a:pt x="1568449" y="0"/>
                </a:lnTo>
                <a:close/>
              </a:path>
            </a:pathLst>
          </a:custGeom>
          <a:solidFill>
            <a:srgbClr val="CE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985519" y="420370"/>
            <a:ext cx="2866390" cy="2875280"/>
          </a:xfrm>
          <a:custGeom>
            <a:avLst/>
            <a:gdLst/>
            <a:ahLst/>
            <a:cxnLst/>
            <a:rect l="l" t="t" r="r" b="b"/>
            <a:pathLst>
              <a:path w="2866390" h="2875279">
                <a:moveTo>
                  <a:pt x="1431290" y="0"/>
                </a:moveTo>
                <a:lnTo>
                  <a:pt x="1285240" y="5079"/>
                </a:lnTo>
                <a:lnTo>
                  <a:pt x="1137920" y="27939"/>
                </a:lnTo>
                <a:lnTo>
                  <a:pt x="1002030" y="60959"/>
                </a:lnTo>
                <a:lnTo>
                  <a:pt x="873760" y="107950"/>
                </a:lnTo>
                <a:lnTo>
                  <a:pt x="746760" y="170179"/>
                </a:lnTo>
                <a:lnTo>
                  <a:pt x="628650" y="240029"/>
                </a:lnTo>
                <a:lnTo>
                  <a:pt x="514350" y="321309"/>
                </a:lnTo>
                <a:lnTo>
                  <a:pt x="415290" y="420369"/>
                </a:lnTo>
                <a:lnTo>
                  <a:pt x="321310" y="519429"/>
                </a:lnTo>
                <a:lnTo>
                  <a:pt x="241300" y="632459"/>
                </a:lnTo>
                <a:lnTo>
                  <a:pt x="165100" y="745489"/>
                </a:lnTo>
                <a:lnTo>
                  <a:pt x="109220" y="877569"/>
                </a:lnTo>
                <a:lnTo>
                  <a:pt x="57150" y="1005839"/>
                </a:lnTo>
                <a:lnTo>
                  <a:pt x="24130" y="1146809"/>
                </a:lnTo>
                <a:lnTo>
                  <a:pt x="5080" y="1289050"/>
                </a:lnTo>
                <a:lnTo>
                  <a:pt x="0" y="1440179"/>
                </a:lnTo>
                <a:lnTo>
                  <a:pt x="5080" y="1581150"/>
                </a:lnTo>
                <a:lnTo>
                  <a:pt x="24130" y="1723389"/>
                </a:lnTo>
                <a:lnTo>
                  <a:pt x="57150" y="1860550"/>
                </a:lnTo>
                <a:lnTo>
                  <a:pt x="109220" y="1996439"/>
                </a:lnTo>
                <a:lnTo>
                  <a:pt x="165100" y="2119629"/>
                </a:lnTo>
                <a:lnTo>
                  <a:pt x="241300" y="2237740"/>
                </a:lnTo>
                <a:lnTo>
                  <a:pt x="321310" y="2346959"/>
                </a:lnTo>
                <a:lnTo>
                  <a:pt x="415290" y="2454909"/>
                </a:lnTo>
                <a:lnTo>
                  <a:pt x="514350" y="2545079"/>
                </a:lnTo>
                <a:lnTo>
                  <a:pt x="628650" y="2625090"/>
                </a:lnTo>
                <a:lnTo>
                  <a:pt x="746760" y="2696209"/>
                </a:lnTo>
                <a:lnTo>
                  <a:pt x="873760" y="2762250"/>
                </a:lnTo>
                <a:lnTo>
                  <a:pt x="1002030" y="2804159"/>
                </a:lnTo>
                <a:lnTo>
                  <a:pt x="1137920" y="2842259"/>
                </a:lnTo>
                <a:lnTo>
                  <a:pt x="1285240" y="2865119"/>
                </a:lnTo>
                <a:lnTo>
                  <a:pt x="1431290" y="2875279"/>
                </a:lnTo>
                <a:lnTo>
                  <a:pt x="1573530" y="2865119"/>
                </a:lnTo>
                <a:lnTo>
                  <a:pt x="1719580" y="2842259"/>
                </a:lnTo>
                <a:lnTo>
                  <a:pt x="1851660" y="2804159"/>
                </a:lnTo>
                <a:lnTo>
                  <a:pt x="1988820" y="2762250"/>
                </a:lnTo>
                <a:lnTo>
                  <a:pt x="2110740" y="2696209"/>
                </a:lnTo>
                <a:lnTo>
                  <a:pt x="2230120" y="2625090"/>
                </a:lnTo>
                <a:lnTo>
                  <a:pt x="2343150" y="2545079"/>
                </a:lnTo>
                <a:lnTo>
                  <a:pt x="2447290" y="2454909"/>
                </a:lnTo>
                <a:lnTo>
                  <a:pt x="2536190" y="2346959"/>
                </a:lnTo>
                <a:lnTo>
                  <a:pt x="2621280" y="2237740"/>
                </a:lnTo>
                <a:lnTo>
                  <a:pt x="2687320" y="2119629"/>
                </a:lnTo>
                <a:lnTo>
                  <a:pt x="2753360" y="1996439"/>
                </a:lnTo>
                <a:lnTo>
                  <a:pt x="2800350" y="1860550"/>
                </a:lnTo>
                <a:lnTo>
                  <a:pt x="2833370" y="1723389"/>
                </a:lnTo>
                <a:lnTo>
                  <a:pt x="2857500" y="1581150"/>
                </a:lnTo>
                <a:lnTo>
                  <a:pt x="2866390" y="1440179"/>
                </a:lnTo>
                <a:lnTo>
                  <a:pt x="2857500" y="1289050"/>
                </a:lnTo>
                <a:lnTo>
                  <a:pt x="2833370" y="1146809"/>
                </a:lnTo>
                <a:lnTo>
                  <a:pt x="2800350" y="1005839"/>
                </a:lnTo>
                <a:lnTo>
                  <a:pt x="2753360" y="877569"/>
                </a:lnTo>
                <a:lnTo>
                  <a:pt x="2687320" y="745489"/>
                </a:lnTo>
                <a:lnTo>
                  <a:pt x="2621280" y="632459"/>
                </a:lnTo>
                <a:lnTo>
                  <a:pt x="2536190" y="519429"/>
                </a:lnTo>
                <a:lnTo>
                  <a:pt x="2447290" y="420369"/>
                </a:lnTo>
                <a:lnTo>
                  <a:pt x="2343150" y="321309"/>
                </a:lnTo>
                <a:lnTo>
                  <a:pt x="2230120" y="240029"/>
                </a:lnTo>
                <a:lnTo>
                  <a:pt x="2110740" y="170179"/>
                </a:lnTo>
                <a:lnTo>
                  <a:pt x="1988820" y="107950"/>
                </a:lnTo>
                <a:lnTo>
                  <a:pt x="1851660" y="60959"/>
                </a:lnTo>
                <a:lnTo>
                  <a:pt x="1719580" y="27939"/>
                </a:lnTo>
                <a:lnTo>
                  <a:pt x="1573530" y="5079"/>
                </a:lnTo>
                <a:lnTo>
                  <a:pt x="1431290" y="0"/>
                </a:lnTo>
                <a:close/>
              </a:path>
            </a:pathLst>
          </a:custGeom>
          <a:solidFill>
            <a:srgbClr val="E0E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113790" y="547369"/>
            <a:ext cx="3702050" cy="2616200"/>
          </a:xfrm>
          <a:custGeom>
            <a:avLst/>
            <a:gdLst/>
            <a:ahLst/>
            <a:cxnLst/>
            <a:rect l="l" t="t" r="r" b="b"/>
            <a:pathLst>
              <a:path w="3702050" h="2616200">
                <a:moveTo>
                  <a:pt x="3702050" y="618490"/>
                </a:moveTo>
                <a:lnTo>
                  <a:pt x="3696970" y="326390"/>
                </a:lnTo>
                <a:lnTo>
                  <a:pt x="3641090" y="326390"/>
                </a:lnTo>
                <a:lnTo>
                  <a:pt x="3597910" y="316230"/>
                </a:lnTo>
                <a:lnTo>
                  <a:pt x="3571240" y="307340"/>
                </a:lnTo>
                <a:lnTo>
                  <a:pt x="3556000" y="302260"/>
                </a:lnTo>
                <a:lnTo>
                  <a:pt x="3528060" y="293370"/>
                </a:lnTo>
                <a:lnTo>
                  <a:pt x="3495040" y="269240"/>
                </a:lnTo>
                <a:lnTo>
                  <a:pt x="3470910" y="246380"/>
                </a:lnTo>
                <a:lnTo>
                  <a:pt x="3442970" y="222250"/>
                </a:lnTo>
                <a:lnTo>
                  <a:pt x="3423920" y="203200"/>
                </a:lnTo>
                <a:lnTo>
                  <a:pt x="3399790" y="175260"/>
                </a:lnTo>
                <a:lnTo>
                  <a:pt x="3375660" y="146050"/>
                </a:lnTo>
                <a:lnTo>
                  <a:pt x="3352800" y="123190"/>
                </a:lnTo>
                <a:lnTo>
                  <a:pt x="3328670" y="104140"/>
                </a:lnTo>
                <a:lnTo>
                  <a:pt x="3295650" y="85090"/>
                </a:lnTo>
                <a:lnTo>
                  <a:pt x="3267710" y="71120"/>
                </a:lnTo>
                <a:lnTo>
                  <a:pt x="3229610" y="62230"/>
                </a:lnTo>
                <a:lnTo>
                  <a:pt x="3196590" y="62230"/>
                </a:lnTo>
                <a:lnTo>
                  <a:pt x="3154680" y="57150"/>
                </a:lnTo>
                <a:lnTo>
                  <a:pt x="3111500" y="66040"/>
                </a:lnTo>
                <a:lnTo>
                  <a:pt x="3078480" y="76200"/>
                </a:lnTo>
                <a:lnTo>
                  <a:pt x="3050540" y="95250"/>
                </a:lnTo>
                <a:lnTo>
                  <a:pt x="3017520" y="113030"/>
                </a:lnTo>
                <a:lnTo>
                  <a:pt x="2993390" y="132080"/>
                </a:lnTo>
                <a:lnTo>
                  <a:pt x="2965450" y="156210"/>
                </a:lnTo>
                <a:lnTo>
                  <a:pt x="2946400" y="180340"/>
                </a:lnTo>
                <a:lnTo>
                  <a:pt x="2918460" y="203200"/>
                </a:lnTo>
                <a:lnTo>
                  <a:pt x="2894330" y="222250"/>
                </a:lnTo>
                <a:lnTo>
                  <a:pt x="2871470" y="246380"/>
                </a:lnTo>
                <a:lnTo>
                  <a:pt x="2842260" y="264160"/>
                </a:lnTo>
                <a:lnTo>
                  <a:pt x="2814320" y="279400"/>
                </a:lnTo>
                <a:lnTo>
                  <a:pt x="2781300" y="293370"/>
                </a:lnTo>
                <a:lnTo>
                  <a:pt x="2753360" y="302260"/>
                </a:lnTo>
                <a:lnTo>
                  <a:pt x="2715260" y="307340"/>
                </a:lnTo>
                <a:lnTo>
                  <a:pt x="2672080" y="302260"/>
                </a:lnTo>
                <a:lnTo>
                  <a:pt x="2639060" y="293370"/>
                </a:lnTo>
                <a:lnTo>
                  <a:pt x="2606040" y="279400"/>
                </a:lnTo>
                <a:lnTo>
                  <a:pt x="2573020" y="269240"/>
                </a:lnTo>
                <a:lnTo>
                  <a:pt x="2545080" y="246380"/>
                </a:lnTo>
                <a:lnTo>
                  <a:pt x="2517140" y="222250"/>
                </a:lnTo>
                <a:lnTo>
                  <a:pt x="2493010" y="203200"/>
                </a:lnTo>
                <a:lnTo>
                  <a:pt x="2468880" y="180340"/>
                </a:lnTo>
                <a:lnTo>
                  <a:pt x="2435860" y="151130"/>
                </a:lnTo>
                <a:lnTo>
                  <a:pt x="2413000" y="128270"/>
                </a:lnTo>
                <a:lnTo>
                  <a:pt x="2385060" y="109220"/>
                </a:lnTo>
                <a:lnTo>
                  <a:pt x="2355850" y="90170"/>
                </a:lnTo>
                <a:lnTo>
                  <a:pt x="2319020" y="71120"/>
                </a:lnTo>
                <a:lnTo>
                  <a:pt x="2284730" y="62230"/>
                </a:lnTo>
                <a:lnTo>
                  <a:pt x="2247900" y="52070"/>
                </a:lnTo>
                <a:lnTo>
                  <a:pt x="2204720" y="57150"/>
                </a:lnTo>
                <a:lnTo>
                  <a:pt x="2148827" y="57150"/>
                </a:lnTo>
                <a:lnTo>
                  <a:pt x="2096770" y="76200"/>
                </a:lnTo>
                <a:lnTo>
                  <a:pt x="2049780" y="99060"/>
                </a:lnTo>
                <a:lnTo>
                  <a:pt x="2015490" y="128270"/>
                </a:lnTo>
                <a:lnTo>
                  <a:pt x="1978660" y="156210"/>
                </a:lnTo>
                <a:lnTo>
                  <a:pt x="1945640" y="194310"/>
                </a:lnTo>
                <a:lnTo>
                  <a:pt x="1912620" y="227330"/>
                </a:lnTo>
                <a:lnTo>
                  <a:pt x="1888490" y="260350"/>
                </a:lnTo>
                <a:lnTo>
                  <a:pt x="1855470" y="283210"/>
                </a:lnTo>
                <a:lnTo>
                  <a:pt x="1822450" y="307340"/>
                </a:lnTo>
                <a:lnTo>
                  <a:pt x="1751330" y="326390"/>
                </a:lnTo>
                <a:lnTo>
                  <a:pt x="1704340" y="312420"/>
                </a:lnTo>
                <a:lnTo>
                  <a:pt x="1657350" y="293370"/>
                </a:lnTo>
                <a:lnTo>
                  <a:pt x="1600200" y="255270"/>
                </a:lnTo>
                <a:lnTo>
                  <a:pt x="1534160" y="203200"/>
                </a:lnTo>
                <a:lnTo>
                  <a:pt x="1506220" y="175260"/>
                </a:lnTo>
                <a:lnTo>
                  <a:pt x="1478280" y="156210"/>
                </a:lnTo>
                <a:lnTo>
                  <a:pt x="1449070" y="137160"/>
                </a:lnTo>
                <a:lnTo>
                  <a:pt x="1421130" y="128270"/>
                </a:lnTo>
                <a:lnTo>
                  <a:pt x="1393190" y="118110"/>
                </a:lnTo>
                <a:lnTo>
                  <a:pt x="1369060" y="113030"/>
                </a:lnTo>
                <a:lnTo>
                  <a:pt x="1344930" y="104140"/>
                </a:lnTo>
                <a:lnTo>
                  <a:pt x="1327150" y="104140"/>
                </a:lnTo>
                <a:lnTo>
                  <a:pt x="1313230" y="101219"/>
                </a:lnTo>
                <a:lnTo>
                  <a:pt x="1316990" y="0"/>
                </a:lnTo>
                <a:lnTo>
                  <a:pt x="1179830" y="0"/>
                </a:lnTo>
                <a:lnTo>
                  <a:pt x="1052830" y="10160"/>
                </a:lnTo>
                <a:lnTo>
                  <a:pt x="925830" y="33020"/>
                </a:lnTo>
                <a:lnTo>
                  <a:pt x="806450" y="76200"/>
                </a:lnTo>
                <a:lnTo>
                  <a:pt x="693420" y="123190"/>
                </a:lnTo>
                <a:lnTo>
                  <a:pt x="585470" y="180340"/>
                </a:lnTo>
                <a:lnTo>
                  <a:pt x="486410" y="246380"/>
                </a:lnTo>
                <a:lnTo>
                  <a:pt x="396240" y="326390"/>
                </a:lnTo>
                <a:lnTo>
                  <a:pt x="311150" y="415290"/>
                </a:lnTo>
                <a:lnTo>
                  <a:pt x="236220" y="510540"/>
                </a:lnTo>
                <a:lnTo>
                  <a:pt x="168910" y="614680"/>
                </a:lnTo>
                <a:lnTo>
                  <a:pt x="113030" y="727710"/>
                </a:lnTo>
                <a:lnTo>
                  <a:pt x="66040" y="849630"/>
                </a:lnTo>
                <a:lnTo>
                  <a:pt x="33020" y="977900"/>
                </a:lnTo>
                <a:lnTo>
                  <a:pt x="8890" y="1109980"/>
                </a:lnTo>
                <a:lnTo>
                  <a:pt x="0" y="1256030"/>
                </a:lnTo>
                <a:lnTo>
                  <a:pt x="0" y="1398270"/>
                </a:lnTo>
                <a:lnTo>
                  <a:pt x="13970" y="1534160"/>
                </a:lnTo>
                <a:lnTo>
                  <a:pt x="36830" y="1662430"/>
                </a:lnTo>
                <a:lnTo>
                  <a:pt x="80010" y="1794510"/>
                </a:lnTo>
                <a:lnTo>
                  <a:pt x="127000" y="1902460"/>
                </a:lnTo>
                <a:lnTo>
                  <a:pt x="193040" y="2016760"/>
                </a:lnTo>
                <a:lnTo>
                  <a:pt x="259080" y="2115820"/>
                </a:lnTo>
                <a:lnTo>
                  <a:pt x="349250" y="2214880"/>
                </a:lnTo>
                <a:lnTo>
                  <a:pt x="438150" y="2294890"/>
                </a:lnTo>
                <a:lnTo>
                  <a:pt x="538480" y="2374900"/>
                </a:lnTo>
                <a:lnTo>
                  <a:pt x="646430" y="2440940"/>
                </a:lnTo>
                <a:lnTo>
                  <a:pt x="764540" y="2498090"/>
                </a:lnTo>
                <a:lnTo>
                  <a:pt x="887730" y="2540000"/>
                </a:lnTo>
                <a:lnTo>
                  <a:pt x="1019810" y="2578100"/>
                </a:lnTo>
                <a:lnTo>
                  <a:pt x="1311910" y="2616200"/>
                </a:lnTo>
                <a:lnTo>
                  <a:pt x="1311910" y="2493010"/>
                </a:lnTo>
                <a:lnTo>
                  <a:pt x="1176020" y="2484120"/>
                </a:lnTo>
                <a:lnTo>
                  <a:pt x="1052830" y="2465070"/>
                </a:lnTo>
                <a:lnTo>
                  <a:pt x="934720" y="2432050"/>
                </a:lnTo>
                <a:lnTo>
                  <a:pt x="825500" y="2388870"/>
                </a:lnTo>
                <a:lnTo>
                  <a:pt x="717550" y="2336800"/>
                </a:lnTo>
                <a:lnTo>
                  <a:pt x="618490" y="2275840"/>
                </a:lnTo>
                <a:lnTo>
                  <a:pt x="528320" y="2204720"/>
                </a:lnTo>
                <a:lnTo>
                  <a:pt x="453390" y="2129790"/>
                </a:lnTo>
                <a:lnTo>
                  <a:pt x="372110" y="2039620"/>
                </a:lnTo>
                <a:lnTo>
                  <a:pt x="306070" y="1945640"/>
                </a:lnTo>
                <a:lnTo>
                  <a:pt x="250190" y="1841500"/>
                </a:lnTo>
                <a:lnTo>
                  <a:pt x="207010" y="1737360"/>
                </a:lnTo>
                <a:lnTo>
                  <a:pt x="165100" y="1624330"/>
                </a:lnTo>
                <a:lnTo>
                  <a:pt x="140970" y="1511300"/>
                </a:lnTo>
                <a:lnTo>
                  <a:pt x="121920" y="1393190"/>
                </a:lnTo>
                <a:lnTo>
                  <a:pt x="118110" y="1275080"/>
                </a:lnTo>
                <a:lnTo>
                  <a:pt x="118110" y="1148080"/>
                </a:lnTo>
                <a:lnTo>
                  <a:pt x="140970" y="1029970"/>
                </a:lnTo>
                <a:lnTo>
                  <a:pt x="165100" y="915670"/>
                </a:lnTo>
                <a:lnTo>
                  <a:pt x="207010" y="812800"/>
                </a:lnTo>
                <a:lnTo>
                  <a:pt x="250190" y="708660"/>
                </a:lnTo>
                <a:lnTo>
                  <a:pt x="311150" y="614680"/>
                </a:lnTo>
                <a:lnTo>
                  <a:pt x="382270" y="524510"/>
                </a:lnTo>
                <a:lnTo>
                  <a:pt x="462280" y="448310"/>
                </a:lnTo>
                <a:lnTo>
                  <a:pt x="538480" y="373380"/>
                </a:lnTo>
                <a:lnTo>
                  <a:pt x="632460" y="312420"/>
                </a:lnTo>
                <a:lnTo>
                  <a:pt x="731520" y="255270"/>
                </a:lnTo>
                <a:lnTo>
                  <a:pt x="839470" y="213360"/>
                </a:lnTo>
                <a:lnTo>
                  <a:pt x="943610" y="175260"/>
                </a:lnTo>
                <a:lnTo>
                  <a:pt x="1066800" y="151130"/>
                </a:lnTo>
                <a:lnTo>
                  <a:pt x="1176604" y="137566"/>
                </a:lnTo>
                <a:lnTo>
                  <a:pt x="1028700" y="213360"/>
                </a:lnTo>
                <a:lnTo>
                  <a:pt x="1005840" y="859790"/>
                </a:lnTo>
                <a:lnTo>
                  <a:pt x="2597150" y="873760"/>
                </a:lnTo>
                <a:lnTo>
                  <a:pt x="3702050" y="618490"/>
                </a:lnTo>
                <a:close/>
              </a:path>
            </a:pathLst>
          </a:custGeom>
          <a:solidFill>
            <a:srgbClr val="EFD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119629" y="670560"/>
            <a:ext cx="2701290" cy="726440"/>
          </a:xfrm>
          <a:custGeom>
            <a:avLst/>
            <a:gdLst/>
            <a:ahLst/>
            <a:cxnLst/>
            <a:rect l="l" t="t" r="r" b="b"/>
            <a:pathLst>
              <a:path w="2701290" h="726440">
                <a:moveTo>
                  <a:pt x="302259" y="41910"/>
                </a:moveTo>
                <a:lnTo>
                  <a:pt x="250189" y="41910"/>
                </a:lnTo>
                <a:lnTo>
                  <a:pt x="231139" y="46989"/>
                </a:lnTo>
                <a:lnTo>
                  <a:pt x="226059" y="52069"/>
                </a:lnTo>
                <a:lnTo>
                  <a:pt x="22859" y="146050"/>
                </a:lnTo>
                <a:lnTo>
                  <a:pt x="0" y="717550"/>
                </a:lnTo>
                <a:lnTo>
                  <a:pt x="1596390" y="726439"/>
                </a:lnTo>
                <a:lnTo>
                  <a:pt x="2701290" y="505460"/>
                </a:lnTo>
                <a:lnTo>
                  <a:pt x="2691130" y="245110"/>
                </a:lnTo>
                <a:lnTo>
                  <a:pt x="745489" y="245110"/>
                </a:lnTo>
                <a:lnTo>
                  <a:pt x="698500" y="236219"/>
                </a:lnTo>
                <a:lnTo>
                  <a:pt x="651509" y="212089"/>
                </a:lnTo>
                <a:lnTo>
                  <a:pt x="594359" y="179069"/>
                </a:lnTo>
                <a:lnTo>
                  <a:pt x="528319" y="137160"/>
                </a:lnTo>
                <a:lnTo>
                  <a:pt x="500380" y="113029"/>
                </a:lnTo>
                <a:lnTo>
                  <a:pt x="472439" y="93979"/>
                </a:lnTo>
                <a:lnTo>
                  <a:pt x="443230" y="80010"/>
                </a:lnTo>
                <a:lnTo>
                  <a:pt x="420369" y="66039"/>
                </a:lnTo>
                <a:lnTo>
                  <a:pt x="391159" y="57150"/>
                </a:lnTo>
                <a:lnTo>
                  <a:pt x="368300" y="52069"/>
                </a:lnTo>
                <a:lnTo>
                  <a:pt x="344169" y="46989"/>
                </a:lnTo>
                <a:lnTo>
                  <a:pt x="325119" y="46989"/>
                </a:lnTo>
                <a:lnTo>
                  <a:pt x="302259" y="41910"/>
                </a:lnTo>
                <a:close/>
              </a:path>
              <a:path w="2701290" h="726440">
                <a:moveTo>
                  <a:pt x="1242059" y="0"/>
                </a:moveTo>
                <a:lnTo>
                  <a:pt x="1203959" y="5079"/>
                </a:lnTo>
                <a:lnTo>
                  <a:pt x="1142999" y="8889"/>
                </a:lnTo>
                <a:lnTo>
                  <a:pt x="1090930" y="22860"/>
                </a:lnTo>
                <a:lnTo>
                  <a:pt x="1043939" y="41910"/>
                </a:lnTo>
                <a:lnTo>
                  <a:pt x="1009650" y="71119"/>
                </a:lnTo>
                <a:lnTo>
                  <a:pt x="972819" y="99060"/>
                </a:lnTo>
                <a:lnTo>
                  <a:pt x="939800" y="127000"/>
                </a:lnTo>
                <a:lnTo>
                  <a:pt x="906780" y="156210"/>
                </a:lnTo>
                <a:lnTo>
                  <a:pt x="882650" y="189229"/>
                </a:lnTo>
                <a:lnTo>
                  <a:pt x="849630" y="207010"/>
                </a:lnTo>
                <a:lnTo>
                  <a:pt x="816609" y="226060"/>
                </a:lnTo>
                <a:lnTo>
                  <a:pt x="783589" y="236219"/>
                </a:lnTo>
                <a:lnTo>
                  <a:pt x="745489" y="245110"/>
                </a:lnTo>
                <a:lnTo>
                  <a:pt x="2639060" y="245110"/>
                </a:lnTo>
                <a:lnTo>
                  <a:pt x="2597149" y="240029"/>
                </a:lnTo>
                <a:lnTo>
                  <a:pt x="2555240" y="226060"/>
                </a:lnTo>
                <a:lnTo>
                  <a:pt x="1666240" y="226060"/>
                </a:lnTo>
                <a:lnTo>
                  <a:pt x="1633220" y="217169"/>
                </a:lnTo>
                <a:lnTo>
                  <a:pt x="1567180" y="189229"/>
                </a:lnTo>
                <a:lnTo>
                  <a:pt x="1539240" y="170179"/>
                </a:lnTo>
                <a:lnTo>
                  <a:pt x="1511299" y="156210"/>
                </a:lnTo>
                <a:lnTo>
                  <a:pt x="1487170" y="137160"/>
                </a:lnTo>
                <a:lnTo>
                  <a:pt x="1463040" y="113029"/>
                </a:lnTo>
                <a:lnTo>
                  <a:pt x="1430020" y="90169"/>
                </a:lnTo>
                <a:lnTo>
                  <a:pt x="1379220" y="52069"/>
                </a:lnTo>
                <a:lnTo>
                  <a:pt x="1313180" y="19050"/>
                </a:lnTo>
                <a:lnTo>
                  <a:pt x="1278890" y="8889"/>
                </a:lnTo>
                <a:lnTo>
                  <a:pt x="1242059" y="0"/>
                </a:lnTo>
                <a:close/>
              </a:path>
              <a:path w="2701290" h="726440">
                <a:moveTo>
                  <a:pt x="2228849" y="8889"/>
                </a:moveTo>
                <a:lnTo>
                  <a:pt x="2148840" y="8889"/>
                </a:lnTo>
                <a:lnTo>
                  <a:pt x="2110740" y="13969"/>
                </a:lnTo>
                <a:lnTo>
                  <a:pt x="2077720" y="22860"/>
                </a:lnTo>
                <a:lnTo>
                  <a:pt x="2044699" y="41910"/>
                </a:lnTo>
                <a:lnTo>
                  <a:pt x="2016759" y="57150"/>
                </a:lnTo>
                <a:lnTo>
                  <a:pt x="1987549" y="74929"/>
                </a:lnTo>
                <a:lnTo>
                  <a:pt x="1964690" y="93979"/>
                </a:lnTo>
                <a:lnTo>
                  <a:pt x="1940559" y="113029"/>
                </a:lnTo>
                <a:lnTo>
                  <a:pt x="1912620" y="132079"/>
                </a:lnTo>
                <a:lnTo>
                  <a:pt x="1888490" y="151129"/>
                </a:lnTo>
                <a:lnTo>
                  <a:pt x="1865630" y="170179"/>
                </a:lnTo>
                <a:lnTo>
                  <a:pt x="1841499" y="189229"/>
                </a:lnTo>
                <a:lnTo>
                  <a:pt x="1808480" y="203200"/>
                </a:lnTo>
                <a:lnTo>
                  <a:pt x="1775459" y="212089"/>
                </a:lnTo>
                <a:lnTo>
                  <a:pt x="1747520" y="222250"/>
                </a:lnTo>
                <a:lnTo>
                  <a:pt x="1709420" y="226060"/>
                </a:lnTo>
                <a:lnTo>
                  <a:pt x="2555240" y="226060"/>
                </a:lnTo>
                <a:lnTo>
                  <a:pt x="2526030" y="212089"/>
                </a:lnTo>
                <a:lnTo>
                  <a:pt x="2493010" y="193039"/>
                </a:lnTo>
                <a:lnTo>
                  <a:pt x="2470149" y="179069"/>
                </a:lnTo>
                <a:lnTo>
                  <a:pt x="2440940" y="156210"/>
                </a:lnTo>
                <a:lnTo>
                  <a:pt x="2421890" y="137160"/>
                </a:lnTo>
                <a:lnTo>
                  <a:pt x="2399030" y="107950"/>
                </a:lnTo>
                <a:lnTo>
                  <a:pt x="2374899" y="90169"/>
                </a:lnTo>
                <a:lnTo>
                  <a:pt x="2346960" y="66039"/>
                </a:lnTo>
                <a:lnTo>
                  <a:pt x="2322830" y="46989"/>
                </a:lnTo>
                <a:lnTo>
                  <a:pt x="2294890" y="27939"/>
                </a:lnTo>
                <a:lnTo>
                  <a:pt x="2266949" y="19050"/>
                </a:lnTo>
                <a:lnTo>
                  <a:pt x="2228849" y="8889"/>
                </a:lnTo>
                <a:close/>
              </a:path>
            </a:pathLst>
          </a:custGeom>
          <a:solidFill>
            <a:srgbClr val="DDD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123440" y="745489"/>
            <a:ext cx="2697480" cy="633730"/>
          </a:xfrm>
          <a:custGeom>
            <a:avLst/>
            <a:gdLst/>
            <a:ahLst/>
            <a:cxnLst/>
            <a:rect l="l" t="t" r="r" b="b"/>
            <a:pathLst>
              <a:path w="2697479" h="633730">
                <a:moveTo>
                  <a:pt x="340360" y="38100"/>
                </a:moveTo>
                <a:lnTo>
                  <a:pt x="251460" y="38100"/>
                </a:lnTo>
                <a:lnTo>
                  <a:pt x="232410" y="43180"/>
                </a:lnTo>
                <a:lnTo>
                  <a:pt x="227330" y="48260"/>
                </a:lnTo>
                <a:lnTo>
                  <a:pt x="24130" y="128270"/>
                </a:lnTo>
                <a:lnTo>
                  <a:pt x="0" y="618489"/>
                </a:lnTo>
                <a:lnTo>
                  <a:pt x="1592580" y="633730"/>
                </a:lnTo>
                <a:lnTo>
                  <a:pt x="2697480" y="434339"/>
                </a:lnTo>
                <a:lnTo>
                  <a:pt x="2687320" y="213360"/>
                </a:lnTo>
                <a:lnTo>
                  <a:pt x="2635250" y="208280"/>
                </a:lnTo>
                <a:lnTo>
                  <a:pt x="2593340" y="203200"/>
                </a:lnTo>
                <a:lnTo>
                  <a:pt x="741680" y="203200"/>
                </a:lnTo>
                <a:lnTo>
                  <a:pt x="699770" y="199389"/>
                </a:lnTo>
                <a:lnTo>
                  <a:pt x="647700" y="184150"/>
                </a:lnTo>
                <a:lnTo>
                  <a:pt x="590550" y="151130"/>
                </a:lnTo>
                <a:lnTo>
                  <a:pt x="529590" y="114300"/>
                </a:lnTo>
                <a:lnTo>
                  <a:pt x="501650" y="95250"/>
                </a:lnTo>
                <a:lnTo>
                  <a:pt x="468630" y="81280"/>
                </a:lnTo>
                <a:lnTo>
                  <a:pt x="444500" y="66039"/>
                </a:lnTo>
                <a:lnTo>
                  <a:pt x="416560" y="62230"/>
                </a:lnTo>
                <a:lnTo>
                  <a:pt x="387350" y="48260"/>
                </a:lnTo>
                <a:lnTo>
                  <a:pt x="364490" y="43180"/>
                </a:lnTo>
                <a:lnTo>
                  <a:pt x="340360" y="38100"/>
                </a:lnTo>
                <a:close/>
              </a:path>
              <a:path w="2697479" h="633730">
                <a:moveTo>
                  <a:pt x="1238250" y="0"/>
                </a:moveTo>
                <a:lnTo>
                  <a:pt x="1200150" y="5080"/>
                </a:lnTo>
                <a:lnTo>
                  <a:pt x="1139189" y="5080"/>
                </a:lnTo>
                <a:lnTo>
                  <a:pt x="1092200" y="15239"/>
                </a:lnTo>
                <a:lnTo>
                  <a:pt x="1043940" y="33020"/>
                </a:lnTo>
                <a:lnTo>
                  <a:pt x="1005840" y="62230"/>
                </a:lnTo>
                <a:lnTo>
                  <a:pt x="969010" y="81280"/>
                </a:lnTo>
                <a:lnTo>
                  <a:pt x="935990" y="109220"/>
                </a:lnTo>
                <a:lnTo>
                  <a:pt x="906780" y="132080"/>
                </a:lnTo>
                <a:lnTo>
                  <a:pt x="878840" y="161289"/>
                </a:lnTo>
                <a:lnTo>
                  <a:pt x="845820" y="175260"/>
                </a:lnTo>
                <a:lnTo>
                  <a:pt x="812800" y="194310"/>
                </a:lnTo>
                <a:lnTo>
                  <a:pt x="779780" y="203200"/>
                </a:lnTo>
                <a:lnTo>
                  <a:pt x="2593340" y="203200"/>
                </a:lnTo>
                <a:lnTo>
                  <a:pt x="2575378" y="199389"/>
                </a:lnTo>
                <a:lnTo>
                  <a:pt x="1705610" y="199389"/>
                </a:lnTo>
                <a:lnTo>
                  <a:pt x="1662430" y="194310"/>
                </a:lnTo>
                <a:lnTo>
                  <a:pt x="1629410" y="189230"/>
                </a:lnTo>
                <a:lnTo>
                  <a:pt x="1596389" y="175260"/>
                </a:lnTo>
                <a:lnTo>
                  <a:pt x="1568450" y="165100"/>
                </a:lnTo>
                <a:lnTo>
                  <a:pt x="1540510" y="151130"/>
                </a:lnTo>
                <a:lnTo>
                  <a:pt x="1511300" y="132080"/>
                </a:lnTo>
                <a:lnTo>
                  <a:pt x="1431289" y="81280"/>
                </a:lnTo>
                <a:lnTo>
                  <a:pt x="1375410" y="43180"/>
                </a:lnTo>
                <a:lnTo>
                  <a:pt x="1351280" y="29210"/>
                </a:lnTo>
                <a:lnTo>
                  <a:pt x="1313180" y="15239"/>
                </a:lnTo>
                <a:lnTo>
                  <a:pt x="1280160" y="5080"/>
                </a:lnTo>
                <a:lnTo>
                  <a:pt x="1238250" y="0"/>
                </a:lnTo>
                <a:close/>
              </a:path>
              <a:path w="2697479" h="633730">
                <a:moveTo>
                  <a:pt x="2145030" y="5080"/>
                </a:moveTo>
                <a:lnTo>
                  <a:pt x="2106930" y="15239"/>
                </a:lnTo>
                <a:lnTo>
                  <a:pt x="2073910" y="19050"/>
                </a:lnTo>
                <a:lnTo>
                  <a:pt x="2040889" y="33020"/>
                </a:lnTo>
                <a:lnTo>
                  <a:pt x="2012950" y="48260"/>
                </a:lnTo>
                <a:lnTo>
                  <a:pt x="1983739" y="62230"/>
                </a:lnTo>
                <a:lnTo>
                  <a:pt x="1960880" y="81280"/>
                </a:lnTo>
                <a:lnTo>
                  <a:pt x="1941830" y="99060"/>
                </a:lnTo>
                <a:lnTo>
                  <a:pt x="1912620" y="114300"/>
                </a:lnTo>
                <a:lnTo>
                  <a:pt x="1889760" y="132080"/>
                </a:lnTo>
                <a:lnTo>
                  <a:pt x="1861820" y="151130"/>
                </a:lnTo>
                <a:lnTo>
                  <a:pt x="1837689" y="165100"/>
                </a:lnTo>
                <a:lnTo>
                  <a:pt x="1809750" y="175260"/>
                </a:lnTo>
                <a:lnTo>
                  <a:pt x="1776730" y="184150"/>
                </a:lnTo>
                <a:lnTo>
                  <a:pt x="1743710" y="194310"/>
                </a:lnTo>
                <a:lnTo>
                  <a:pt x="1705610" y="199389"/>
                </a:lnTo>
                <a:lnTo>
                  <a:pt x="2575378" y="199389"/>
                </a:lnTo>
                <a:lnTo>
                  <a:pt x="2551430" y="194310"/>
                </a:lnTo>
                <a:lnTo>
                  <a:pt x="2522220" y="184150"/>
                </a:lnTo>
                <a:lnTo>
                  <a:pt x="2489200" y="170180"/>
                </a:lnTo>
                <a:lnTo>
                  <a:pt x="2466340" y="151130"/>
                </a:lnTo>
                <a:lnTo>
                  <a:pt x="2437130" y="132080"/>
                </a:lnTo>
                <a:lnTo>
                  <a:pt x="2395220" y="95250"/>
                </a:lnTo>
                <a:lnTo>
                  <a:pt x="2343150" y="57150"/>
                </a:lnTo>
                <a:lnTo>
                  <a:pt x="2319020" y="43180"/>
                </a:lnTo>
                <a:lnTo>
                  <a:pt x="2291080" y="24130"/>
                </a:lnTo>
                <a:lnTo>
                  <a:pt x="2263140" y="15239"/>
                </a:lnTo>
                <a:lnTo>
                  <a:pt x="2225040" y="10160"/>
                </a:lnTo>
                <a:lnTo>
                  <a:pt x="2186940" y="10160"/>
                </a:lnTo>
                <a:lnTo>
                  <a:pt x="2145030" y="5080"/>
                </a:lnTo>
                <a:close/>
              </a:path>
            </a:pathLst>
          </a:custGeom>
          <a:solidFill>
            <a:srgbClr val="CCD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2123440" y="816610"/>
            <a:ext cx="2702560" cy="538480"/>
          </a:xfrm>
          <a:custGeom>
            <a:avLst/>
            <a:gdLst/>
            <a:ahLst/>
            <a:cxnLst/>
            <a:rect l="l" t="t" r="r" b="b"/>
            <a:pathLst>
              <a:path w="2702560" h="538480">
                <a:moveTo>
                  <a:pt x="345440" y="38100"/>
                </a:moveTo>
                <a:lnTo>
                  <a:pt x="232410" y="38100"/>
                </a:lnTo>
                <a:lnTo>
                  <a:pt x="227330" y="43179"/>
                </a:lnTo>
                <a:lnTo>
                  <a:pt x="24130" y="109219"/>
                </a:lnTo>
                <a:lnTo>
                  <a:pt x="0" y="524510"/>
                </a:lnTo>
                <a:lnTo>
                  <a:pt x="1596389" y="538479"/>
                </a:lnTo>
                <a:lnTo>
                  <a:pt x="2702560" y="368300"/>
                </a:lnTo>
                <a:lnTo>
                  <a:pt x="2692400" y="184150"/>
                </a:lnTo>
                <a:lnTo>
                  <a:pt x="2640330" y="179069"/>
                </a:lnTo>
                <a:lnTo>
                  <a:pt x="746760" y="179069"/>
                </a:lnTo>
                <a:lnTo>
                  <a:pt x="699770" y="170179"/>
                </a:lnTo>
                <a:lnTo>
                  <a:pt x="647700" y="156210"/>
                </a:lnTo>
                <a:lnTo>
                  <a:pt x="590550" y="132079"/>
                </a:lnTo>
                <a:lnTo>
                  <a:pt x="529590" y="99060"/>
                </a:lnTo>
                <a:lnTo>
                  <a:pt x="501650" y="80010"/>
                </a:lnTo>
                <a:lnTo>
                  <a:pt x="472440" y="71119"/>
                </a:lnTo>
                <a:lnTo>
                  <a:pt x="444500" y="60960"/>
                </a:lnTo>
                <a:lnTo>
                  <a:pt x="420370" y="57150"/>
                </a:lnTo>
                <a:lnTo>
                  <a:pt x="392430" y="43179"/>
                </a:lnTo>
                <a:lnTo>
                  <a:pt x="369570" y="43179"/>
                </a:lnTo>
                <a:lnTo>
                  <a:pt x="345440" y="38100"/>
                </a:lnTo>
                <a:close/>
              </a:path>
              <a:path w="2702560" h="538480">
                <a:moveTo>
                  <a:pt x="1238250" y="0"/>
                </a:moveTo>
                <a:lnTo>
                  <a:pt x="1205230" y="5079"/>
                </a:lnTo>
                <a:lnTo>
                  <a:pt x="1139189" y="5079"/>
                </a:lnTo>
                <a:lnTo>
                  <a:pt x="1043940" y="33019"/>
                </a:lnTo>
                <a:lnTo>
                  <a:pt x="1005840" y="52069"/>
                </a:lnTo>
                <a:lnTo>
                  <a:pt x="972820" y="71119"/>
                </a:lnTo>
                <a:lnTo>
                  <a:pt x="935990" y="93979"/>
                </a:lnTo>
                <a:lnTo>
                  <a:pt x="883920" y="137160"/>
                </a:lnTo>
                <a:lnTo>
                  <a:pt x="817880" y="170179"/>
                </a:lnTo>
                <a:lnTo>
                  <a:pt x="779780" y="175260"/>
                </a:lnTo>
                <a:lnTo>
                  <a:pt x="746760" y="179069"/>
                </a:lnTo>
                <a:lnTo>
                  <a:pt x="2640330" y="179069"/>
                </a:lnTo>
                <a:lnTo>
                  <a:pt x="2598420" y="175260"/>
                </a:lnTo>
                <a:lnTo>
                  <a:pt x="2576829" y="170179"/>
                </a:lnTo>
                <a:lnTo>
                  <a:pt x="1662430" y="170179"/>
                </a:lnTo>
                <a:lnTo>
                  <a:pt x="1629410" y="161289"/>
                </a:lnTo>
                <a:lnTo>
                  <a:pt x="1596389" y="151129"/>
                </a:lnTo>
                <a:lnTo>
                  <a:pt x="1568450" y="146050"/>
                </a:lnTo>
                <a:lnTo>
                  <a:pt x="1540510" y="128269"/>
                </a:lnTo>
                <a:lnTo>
                  <a:pt x="1511300" y="113029"/>
                </a:lnTo>
                <a:lnTo>
                  <a:pt x="1483360" y="99060"/>
                </a:lnTo>
                <a:lnTo>
                  <a:pt x="1459230" y="90169"/>
                </a:lnTo>
                <a:lnTo>
                  <a:pt x="1431289" y="66039"/>
                </a:lnTo>
                <a:lnTo>
                  <a:pt x="1403350" y="57150"/>
                </a:lnTo>
                <a:lnTo>
                  <a:pt x="1375410" y="38100"/>
                </a:lnTo>
                <a:lnTo>
                  <a:pt x="1351280" y="27939"/>
                </a:lnTo>
                <a:lnTo>
                  <a:pt x="1313180" y="13969"/>
                </a:lnTo>
                <a:lnTo>
                  <a:pt x="1280160" y="10160"/>
                </a:lnTo>
                <a:lnTo>
                  <a:pt x="1238250" y="0"/>
                </a:lnTo>
                <a:close/>
              </a:path>
              <a:path w="2702560" h="538480">
                <a:moveTo>
                  <a:pt x="2230120" y="10160"/>
                </a:moveTo>
                <a:lnTo>
                  <a:pt x="2145030" y="10160"/>
                </a:lnTo>
                <a:lnTo>
                  <a:pt x="2106930" y="13969"/>
                </a:lnTo>
                <a:lnTo>
                  <a:pt x="2073910" y="24129"/>
                </a:lnTo>
                <a:lnTo>
                  <a:pt x="2040889" y="33019"/>
                </a:lnTo>
                <a:lnTo>
                  <a:pt x="2012950" y="43179"/>
                </a:lnTo>
                <a:lnTo>
                  <a:pt x="1983739" y="57150"/>
                </a:lnTo>
                <a:lnTo>
                  <a:pt x="1960880" y="71119"/>
                </a:lnTo>
                <a:lnTo>
                  <a:pt x="1941830" y="90169"/>
                </a:lnTo>
                <a:lnTo>
                  <a:pt x="1912620" y="99060"/>
                </a:lnTo>
                <a:lnTo>
                  <a:pt x="1889760" y="113029"/>
                </a:lnTo>
                <a:lnTo>
                  <a:pt x="1861820" y="128269"/>
                </a:lnTo>
                <a:lnTo>
                  <a:pt x="1842770" y="142239"/>
                </a:lnTo>
                <a:lnTo>
                  <a:pt x="1809750" y="151129"/>
                </a:lnTo>
                <a:lnTo>
                  <a:pt x="1776730" y="161289"/>
                </a:lnTo>
                <a:lnTo>
                  <a:pt x="1743710" y="165100"/>
                </a:lnTo>
                <a:lnTo>
                  <a:pt x="1705610" y="170179"/>
                </a:lnTo>
                <a:lnTo>
                  <a:pt x="2576829" y="170179"/>
                </a:lnTo>
                <a:lnTo>
                  <a:pt x="2555240" y="165100"/>
                </a:lnTo>
                <a:lnTo>
                  <a:pt x="2522220" y="156210"/>
                </a:lnTo>
                <a:lnTo>
                  <a:pt x="2489200" y="146050"/>
                </a:lnTo>
                <a:lnTo>
                  <a:pt x="2466340" y="132079"/>
                </a:lnTo>
                <a:lnTo>
                  <a:pt x="2442210" y="113029"/>
                </a:lnTo>
                <a:lnTo>
                  <a:pt x="2423160" y="99060"/>
                </a:lnTo>
                <a:lnTo>
                  <a:pt x="2400300" y="80010"/>
                </a:lnTo>
                <a:lnTo>
                  <a:pt x="2376170" y="66039"/>
                </a:lnTo>
                <a:lnTo>
                  <a:pt x="2348230" y="46989"/>
                </a:lnTo>
                <a:lnTo>
                  <a:pt x="2324100" y="38100"/>
                </a:lnTo>
                <a:lnTo>
                  <a:pt x="2296160" y="24129"/>
                </a:lnTo>
                <a:lnTo>
                  <a:pt x="2263140" y="19050"/>
                </a:lnTo>
                <a:lnTo>
                  <a:pt x="2230120" y="10160"/>
                </a:lnTo>
                <a:close/>
              </a:path>
              <a:path w="2702560" h="538480">
                <a:moveTo>
                  <a:pt x="302260" y="33019"/>
                </a:moveTo>
                <a:lnTo>
                  <a:pt x="260350" y="33019"/>
                </a:lnTo>
                <a:lnTo>
                  <a:pt x="251460" y="38100"/>
                </a:lnTo>
                <a:lnTo>
                  <a:pt x="321310" y="38100"/>
                </a:lnTo>
                <a:lnTo>
                  <a:pt x="302260" y="33019"/>
                </a:lnTo>
                <a:close/>
              </a:path>
            </a:pathLst>
          </a:custGeom>
          <a:solidFill>
            <a:srgbClr val="B9DB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2123440" y="896619"/>
            <a:ext cx="2702560" cy="434340"/>
          </a:xfrm>
          <a:custGeom>
            <a:avLst/>
            <a:gdLst/>
            <a:ahLst/>
            <a:cxnLst/>
            <a:rect l="l" t="t" r="r" b="b"/>
            <a:pathLst>
              <a:path w="2702560" h="434340">
                <a:moveTo>
                  <a:pt x="369570" y="24129"/>
                </a:moveTo>
                <a:lnTo>
                  <a:pt x="236220" y="24129"/>
                </a:lnTo>
                <a:lnTo>
                  <a:pt x="232410" y="29209"/>
                </a:lnTo>
                <a:lnTo>
                  <a:pt x="24130" y="85089"/>
                </a:lnTo>
                <a:lnTo>
                  <a:pt x="0" y="425450"/>
                </a:lnTo>
                <a:lnTo>
                  <a:pt x="1596389" y="434339"/>
                </a:lnTo>
                <a:lnTo>
                  <a:pt x="2702560" y="302259"/>
                </a:lnTo>
                <a:lnTo>
                  <a:pt x="2692400" y="142239"/>
                </a:lnTo>
                <a:lnTo>
                  <a:pt x="746760" y="142239"/>
                </a:lnTo>
                <a:lnTo>
                  <a:pt x="704850" y="132079"/>
                </a:lnTo>
                <a:lnTo>
                  <a:pt x="652780" y="123189"/>
                </a:lnTo>
                <a:lnTo>
                  <a:pt x="595630" y="104139"/>
                </a:lnTo>
                <a:lnTo>
                  <a:pt x="534670" y="76200"/>
                </a:lnTo>
                <a:lnTo>
                  <a:pt x="501650" y="62229"/>
                </a:lnTo>
                <a:lnTo>
                  <a:pt x="472440" y="52069"/>
                </a:lnTo>
                <a:lnTo>
                  <a:pt x="444500" y="43179"/>
                </a:lnTo>
                <a:lnTo>
                  <a:pt x="420370" y="38100"/>
                </a:lnTo>
                <a:lnTo>
                  <a:pt x="392430" y="29209"/>
                </a:lnTo>
                <a:lnTo>
                  <a:pt x="369570" y="24129"/>
                </a:lnTo>
                <a:close/>
              </a:path>
              <a:path w="2702560" h="434340">
                <a:moveTo>
                  <a:pt x="1285239" y="0"/>
                </a:moveTo>
                <a:lnTo>
                  <a:pt x="1143000" y="0"/>
                </a:lnTo>
                <a:lnTo>
                  <a:pt x="1049020" y="19050"/>
                </a:lnTo>
                <a:lnTo>
                  <a:pt x="1010920" y="38100"/>
                </a:lnTo>
                <a:lnTo>
                  <a:pt x="972820" y="52069"/>
                </a:lnTo>
                <a:lnTo>
                  <a:pt x="939800" y="71119"/>
                </a:lnTo>
                <a:lnTo>
                  <a:pt x="883920" y="109219"/>
                </a:lnTo>
                <a:lnTo>
                  <a:pt x="845820" y="118109"/>
                </a:lnTo>
                <a:lnTo>
                  <a:pt x="817880" y="132079"/>
                </a:lnTo>
                <a:lnTo>
                  <a:pt x="779780" y="137159"/>
                </a:lnTo>
                <a:lnTo>
                  <a:pt x="746760" y="142239"/>
                </a:lnTo>
                <a:lnTo>
                  <a:pt x="2640330" y="142239"/>
                </a:lnTo>
                <a:lnTo>
                  <a:pt x="2555240" y="132079"/>
                </a:lnTo>
                <a:lnTo>
                  <a:pt x="1667510" y="132079"/>
                </a:lnTo>
                <a:lnTo>
                  <a:pt x="1634489" y="128269"/>
                </a:lnTo>
                <a:lnTo>
                  <a:pt x="1601470" y="118109"/>
                </a:lnTo>
                <a:lnTo>
                  <a:pt x="1573530" y="109219"/>
                </a:lnTo>
                <a:lnTo>
                  <a:pt x="1540510" y="99059"/>
                </a:lnTo>
                <a:lnTo>
                  <a:pt x="1516380" y="90169"/>
                </a:lnTo>
                <a:lnTo>
                  <a:pt x="1488439" y="76200"/>
                </a:lnTo>
                <a:lnTo>
                  <a:pt x="1464310" y="66039"/>
                </a:lnTo>
                <a:lnTo>
                  <a:pt x="1408430" y="38100"/>
                </a:lnTo>
                <a:lnTo>
                  <a:pt x="1379220" y="29209"/>
                </a:lnTo>
                <a:lnTo>
                  <a:pt x="1351280" y="19050"/>
                </a:lnTo>
                <a:lnTo>
                  <a:pt x="1318260" y="10159"/>
                </a:lnTo>
                <a:lnTo>
                  <a:pt x="1285239" y="0"/>
                </a:lnTo>
                <a:close/>
              </a:path>
              <a:path w="2702560" h="434340">
                <a:moveTo>
                  <a:pt x="2148840" y="0"/>
                </a:moveTo>
                <a:lnTo>
                  <a:pt x="2073910" y="10159"/>
                </a:lnTo>
                <a:lnTo>
                  <a:pt x="2045970" y="19050"/>
                </a:lnTo>
                <a:lnTo>
                  <a:pt x="2016760" y="29209"/>
                </a:lnTo>
                <a:lnTo>
                  <a:pt x="1988820" y="38100"/>
                </a:lnTo>
                <a:lnTo>
                  <a:pt x="1964689" y="52069"/>
                </a:lnTo>
                <a:lnTo>
                  <a:pt x="1941830" y="66039"/>
                </a:lnTo>
                <a:lnTo>
                  <a:pt x="1917700" y="76200"/>
                </a:lnTo>
                <a:lnTo>
                  <a:pt x="1894839" y="90169"/>
                </a:lnTo>
                <a:lnTo>
                  <a:pt x="1865630" y="99059"/>
                </a:lnTo>
                <a:lnTo>
                  <a:pt x="1842770" y="109219"/>
                </a:lnTo>
                <a:lnTo>
                  <a:pt x="1809750" y="114300"/>
                </a:lnTo>
                <a:lnTo>
                  <a:pt x="1780539" y="123189"/>
                </a:lnTo>
                <a:lnTo>
                  <a:pt x="1747520" y="128269"/>
                </a:lnTo>
                <a:lnTo>
                  <a:pt x="1710689" y="132079"/>
                </a:lnTo>
                <a:lnTo>
                  <a:pt x="2555240" y="132079"/>
                </a:lnTo>
                <a:lnTo>
                  <a:pt x="2522220" y="123189"/>
                </a:lnTo>
                <a:lnTo>
                  <a:pt x="2489200" y="109219"/>
                </a:lnTo>
                <a:lnTo>
                  <a:pt x="2466340" y="99059"/>
                </a:lnTo>
                <a:lnTo>
                  <a:pt x="2442210" y="90169"/>
                </a:lnTo>
                <a:lnTo>
                  <a:pt x="2423160" y="76200"/>
                </a:lnTo>
                <a:lnTo>
                  <a:pt x="2376170" y="48259"/>
                </a:lnTo>
                <a:lnTo>
                  <a:pt x="2296160" y="13969"/>
                </a:lnTo>
                <a:lnTo>
                  <a:pt x="2263140" y="10159"/>
                </a:lnTo>
                <a:lnTo>
                  <a:pt x="2230120" y="5079"/>
                </a:lnTo>
                <a:lnTo>
                  <a:pt x="2192020" y="5079"/>
                </a:lnTo>
                <a:lnTo>
                  <a:pt x="2148840" y="0"/>
                </a:lnTo>
                <a:close/>
              </a:path>
              <a:path w="2702560" h="434340">
                <a:moveTo>
                  <a:pt x="302260" y="19050"/>
                </a:moveTo>
                <a:lnTo>
                  <a:pt x="265430" y="19050"/>
                </a:lnTo>
                <a:lnTo>
                  <a:pt x="255270" y="24129"/>
                </a:lnTo>
                <a:lnTo>
                  <a:pt x="321310" y="24129"/>
                </a:lnTo>
                <a:lnTo>
                  <a:pt x="302260" y="19050"/>
                </a:lnTo>
                <a:close/>
              </a:path>
            </a:pathLst>
          </a:custGeom>
          <a:solidFill>
            <a:srgbClr val="A8D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297940" y="646429"/>
            <a:ext cx="1127760" cy="1189990"/>
          </a:xfrm>
          <a:custGeom>
            <a:avLst/>
            <a:gdLst/>
            <a:ahLst/>
            <a:cxnLst/>
            <a:rect l="l" t="t" r="r" b="b"/>
            <a:pathLst>
              <a:path w="1127760" h="1189989">
                <a:moveTo>
                  <a:pt x="1127760" y="0"/>
                </a:moveTo>
                <a:lnTo>
                  <a:pt x="1009649" y="0"/>
                </a:lnTo>
                <a:lnTo>
                  <a:pt x="896620" y="19050"/>
                </a:lnTo>
                <a:lnTo>
                  <a:pt x="788670" y="43180"/>
                </a:lnTo>
                <a:lnTo>
                  <a:pt x="684529" y="81280"/>
                </a:lnTo>
                <a:lnTo>
                  <a:pt x="585470" y="114300"/>
                </a:lnTo>
                <a:lnTo>
                  <a:pt x="495299" y="165100"/>
                </a:lnTo>
                <a:lnTo>
                  <a:pt x="410209" y="222250"/>
                </a:lnTo>
                <a:lnTo>
                  <a:pt x="254000" y="349250"/>
                </a:lnTo>
                <a:lnTo>
                  <a:pt x="193040" y="420370"/>
                </a:lnTo>
                <a:lnTo>
                  <a:pt x="135890" y="496570"/>
                </a:lnTo>
                <a:lnTo>
                  <a:pt x="88900" y="571500"/>
                </a:lnTo>
                <a:lnTo>
                  <a:pt x="52069" y="651510"/>
                </a:lnTo>
                <a:lnTo>
                  <a:pt x="22859" y="736600"/>
                </a:lnTo>
                <a:lnTo>
                  <a:pt x="8890" y="816610"/>
                </a:lnTo>
                <a:lnTo>
                  <a:pt x="0" y="901700"/>
                </a:lnTo>
                <a:lnTo>
                  <a:pt x="8890" y="901700"/>
                </a:lnTo>
                <a:lnTo>
                  <a:pt x="46990" y="916940"/>
                </a:lnTo>
                <a:lnTo>
                  <a:pt x="99059" y="930910"/>
                </a:lnTo>
                <a:lnTo>
                  <a:pt x="173990" y="949960"/>
                </a:lnTo>
                <a:lnTo>
                  <a:pt x="254000" y="967740"/>
                </a:lnTo>
                <a:lnTo>
                  <a:pt x="354329" y="991870"/>
                </a:lnTo>
                <a:lnTo>
                  <a:pt x="453390" y="1019810"/>
                </a:lnTo>
                <a:lnTo>
                  <a:pt x="561340" y="1049020"/>
                </a:lnTo>
                <a:lnTo>
                  <a:pt x="665479" y="1071880"/>
                </a:lnTo>
                <a:lnTo>
                  <a:pt x="769620" y="1101090"/>
                </a:lnTo>
                <a:lnTo>
                  <a:pt x="858520" y="1123950"/>
                </a:lnTo>
                <a:lnTo>
                  <a:pt x="948690" y="1143000"/>
                </a:lnTo>
                <a:lnTo>
                  <a:pt x="1014729" y="1162050"/>
                </a:lnTo>
                <a:lnTo>
                  <a:pt x="1076960" y="1176020"/>
                </a:lnTo>
                <a:lnTo>
                  <a:pt x="1109980" y="1184910"/>
                </a:lnTo>
                <a:lnTo>
                  <a:pt x="1127760" y="1189990"/>
                </a:lnTo>
                <a:lnTo>
                  <a:pt x="1127760" y="0"/>
                </a:lnTo>
                <a:close/>
              </a:path>
            </a:pathLst>
          </a:custGeom>
          <a:solidFill>
            <a:srgbClr val="C4D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939799"/>
            <a:ext cx="4826000" cy="1680210"/>
          </a:xfrm>
          <a:custGeom>
            <a:avLst/>
            <a:gdLst/>
            <a:ahLst/>
            <a:cxnLst/>
            <a:rect l="l" t="t" r="r" b="b"/>
            <a:pathLst>
              <a:path w="4826000" h="1680210">
                <a:moveTo>
                  <a:pt x="4826000" y="151130"/>
                </a:moveTo>
                <a:lnTo>
                  <a:pt x="1623060" y="151130"/>
                </a:lnTo>
                <a:lnTo>
                  <a:pt x="1623060" y="0"/>
                </a:lnTo>
                <a:lnTo>
                  <a:pt x="1443990" y="0"/>
                </a:lnTo>
                <a:lnTo>
                  <a:pt x="1443990" y="151130"/>
                </a:lnTo>
                <a:lnTo>
                  <a:pt x="0" y="151130"/>
                </a:lnTo>
                <a:lnTo>
                  <a:pt x="0" y="1680210"/>
                </a:lnTo>
                <a:lnTo>
                  <a:pt x="4826000" y="1680210"/>
                </a:lnTo>
                <a:lnTo>
                  <a:pt x="4826000" y="151130"/>
                </a:lnTo>
                <a:close/>
              </a:path>
            </a:pathLst>
          </a:custGeom>
          <a:solidFill>
            <a:srgbClr val="A8A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249679" y="944879"/>
            <a:ext cx="590550" cy="802640"/>
          </a:xfrm>
          <a:custGeom>
            <a:avLst/>
            <a:gdLst/>
            <a:ahLst/>
            <a:cxnLst/>
            <a:rect l="l" t="t" r="r" b="b"/>
            <a:pathLst>
              <a:path w="590550" h="802639">
                <a:moveTo>
                  <a:pt x="373379" y="0"/>
                </a:moveTo>
                <a:lnTo>
                  <a:pt x="364489" y="0"/>
                </a:lnTo>
                <a:lnTo>
                  <a:pt x="350519" y="13970"/>
                </a:lnTo>
                <a:lnTo>
                  <a:pt x="331469" y="27940"/>
                </a:lnTo>
                <a:lnTo>
                  <a:pt x="312419" y="60960"/>
                </a:lnTo>
                <a:lnTo>
                  <a:pt x="279400" y="88900"/>
                </a:lnTo>
                <a:lnTo>
                  <a:pt x="250189" y="127000"/>
                </a:lnTo>
                <a:lnTo>
                  <a:pt x="213359" y="173990"/>
                </a:lnTo>
                <a:lnTo>
                  <a:pt x="180339" y="231140"/>
                </a:lnTo>
                <a:lnTo>
                  <a:pt x="147319" y="287020"/>
                </a:lnTo>
                <a:lnTo>
                  <a:pt x="114300" y="344170"/>
                </a:lnTo>
                <a:lnTo>
                  <a:pt x="81279" y="410210"/>
                </a:lnTo>
                <a:lnTo>
                  <a:pt x="52069" y="485140"/>
                </a:lnTo>
                <a:lnTo>
                  <a:pt x="24129" y="551180"/>
                </a:lnTo>
                <a:lnTo>
                  <a:pt x="10159" y="632460"/>
                </a:lnTo>
                <a:lnTo>
                  <a:pt x="0" y="712470"/>
                </a:lnTo>
                <a:lnTo>
                  <a:pt x="0" y="802640"/>
                </a:lnTo>
                <a:lnTo>
                  <a:pt x="156209" y="802640"/>
                </a:lnTo>
                <a:lnTo>
                  <a:pt x="180339" y="797560"/>
                </a:lnTo>
                <a:lnTo>
                  <a:pt x="213359" y="792480"/>
                </a:lnTo>
                <a:lnTo>
                  <a:pt x="236219" y="787400"/>
                </a:lnTo>
                <a:lnTo>
                  <a:pt x="317500" y="787400"/>
                </a:lnTo>
                <a:lnTo>
                  <a:pt x="590550" y="140970"/>
                </a:lnTo>
                <a:lnTo>
                  <a:pt x="373379" y="140970"/>
                </a:lnTo>
                <a:lnTo>
                  <a:pt x="373379" y="0"/>
                </a:lnTo>
                <a:close/>
              </a:path>
            </a:pathLst>
          </a:custGeom>
          <a:solidFill>
            <a:srgbClr val="89D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325120" y="1638300"/>
            <a:ext cx="1160780" cy="292100"/>
          </a:xfrm>
          <a:custGeom>
            <a:avLst/>
            <a:gdLst/>
            <a:ahLst/>
            <a:cxnLst/>
            <a:rect l="l" t="t" r="r" b="b"/>
            <a:pathLst>
              <a:path w="1160780" h="292100">
                <a:moveTo>
                  <a:pt x="1149883" y="208279"/>
                </a:moveTo>
                <a:lnTo>
                  <a:pt x="943610" y="208279"/>
                </a:lnTo>
                <a:lnTo>
                  <a:pt x="972819" y="212089"/>
                </a:lnTo>
                <a:lnTo>
                  <a:pt x="1005839" y="217170"/>
                </a:lnTo>
                <a:lnTo>
                  <a:pt x="1066800" y="236220"/>
                </a:lnTo>
                <a:lnTo>
                  <a:pt x="1123950" y="264160"/>
                </a:lnTo>
                <a:lnTo>
                  <a:pt x="1141730" y="278129"/>
                </a:lnTo>
                <a:lnTo>
                  <a:pt x="1156970" y="288289"/>
                </a:lnTo>
                <a:lnTo>
                  <a:pt x="1160780" y="292100"/>
                </a:lnTo>
                <a:lnTo>
                  <a:pt x="1149883" y="208279"/>
                </a:lnTo>
                <a:close/>
              </a:path>
              <a:path w="1160780" h="292100">
                <a:moveTo>
                  <a:pt x="1144930" y="170179"/>
                </a:moveTo>
                <a:lnTo>
                  <a:pt x="354330" y="170179"/>
                </a:lnTo>
                <a:lnTo>
                  <a:pt x="391159" y="175260"/>
                </a:lnTo>
                <a:lnTo>
                  <a:pt x="420370" y="184150"/>
                </a:lnTo>
                <a:lnTo>
                  <a:pt x="457200" y="198120"/>
                </a:lnTo>
                <a:lnTo>
                  <a:pt x="471170" y="208279"/>
                </a:lnTo>
                <a:lnTo>
                  <a:pt x="490220" y="217170"/>
                </a:lnTo>
                <a:lnTo>
                  <a:pt x="514349" y="226060"/>
                </a:lnTo>
                <a:lnTo>
                  <a:pt x="537210" y="241300"/>
                </a:lnTo>
                <a:lnTo>
                  <a:pt x="552449" y="245110"/>
                </a:lnTo>
                <a:lnTo>
                  <a:pt x="571499" y="255270"/>
                </a:lnTo>
                <a:lnTo>
                  <a:pt x="589280" y="264160"/>
                </a:lnTo>
                <a:lnTo>
                  <a:pt x="608330" y="269239"/>
                </a:lnTo>
                <a:lnTo>
                  <a:pt x="670560" y="288289"/>
                </a:lnTo>
                <a:lnTo>
                  <a:pt x="726440" y="288289"/>
                </a:lnTo>
                <a:lnTo>
                  <a:pt x="750570" y="278129"/>
                </a:lnTo>
                <a:lnTo>
                  <a:pt x="773430" y="278129"/>
                </a:lnTo>
                <a:lnTo>
                  <a:pt x="792480" y="264160"/>
                </a:lnTo>
                <a:lnTo>
                  <a:pt x="821689" y="250189"/>
                </a:lnTo>
                <a:lnTo>
                  <a:pt x="844550" y="241300"/>
                </a:lnTo>
                <a:lnTo>
                  <a:pt x="873760" y="231139"/>
                </a:lnTo>
                <a:lnTo>
                  <a:pt x="896619" y="222250"/>
                </a:lnTo>
                <a:lnTo>
                  <a:pt x="920750" y="217170"/>
                </a:lnTo>
                <a:lnTo>
                  <a:pt x="943610" y="208279"/>
                </a:lnTo>
                <a:lnTo>
                  <a:pt x="1149883" y="208279"/>
                </a:lnTo>
                <a:lnTo>
                  <a:pt x="1144930" y="170179"/>
                </a:lnTo>
                <a:close/>
              </a:path>
              <a:path w="1160780" h="292100">
                <a:moveTo>
                  <a:pt x="424180" y="60960"/>
                </a:moveTo>
                <a:lnTo>
                  <a:pt x="349250" y="60960"/>
                </a:lnTo>
                <a:lnTo>
                  <a:pt x="325120" y="66039"/>
                </a:lnTo>
                <a:lnTo>
                  <a:pt x="302259" y="71120"/>
                </a:lnTo>
                <a:lnTo>
                  <a:pt x="278130" y="80010"/>
                </a:lnTo>
                <a:lnTo>
                  <a:pt x="254000" y="85089"/>
                </a:lnTo>
                <a:lnTo>
                  <a:pt x="234950" y="93979"/>
                </a:lnTo>
                <a:lnTo>
                  <a:pt x="212089" y="109220"/>
                </a:lnTo>
                <a:lnTo>
                  <a:pt x="193039" y="118110"/>
                </a:lnTo>
                <a:lnTo>
                  <a:pt x="173989" y="123189"/>
                </a:lnTo>
                <a:lnTo>
                  <a:pt x="154939" y="132079"/>
                </a:lnTo>
                <a:lnTo>
                  <a:pt x="135889" y="142239"/>
                </a:lnTo>
                <a:lnTo>
                  <a:pt x="121920" y="151129"/>
                </a:lnTo>
                <a:lnTo>
                  <a:pt x="88900" y="170179"/>
                </a:lnTo>
                <a:lnTo>
                  <a:pt x="69850" y="179070"/>
                </a:lnTo>
                <a:lnTo>
                  <a:pt x="46989" y="179070"/>
                </a:lnTo>
                <a:lnTo>
                  <a:pt x="22859" y="184150"/>
                </a:lnTo>
                <a:lnTo>
                  <a:pt x="0" y="184150"/>
                </a:lnTo>
                <a:lnTo>
                  <a:pt x="3809" y="189229"/>
                </a:lnTo>
                <a:lnTo>
                  <a:pt x="13969" y="189229"/>
                </a:lnTo>
                <a:lnTo>
                  <a:pt x="27939" y="193039"/>
                </a:lnTo>
                <a:lnTo>
                  <a:pt x="50800" y="198120"/>
                </a:lnTo>
                <a:lnTo>
                  <a:pt x="85089" y="208279"/>
                </a:lnTo>
                <a:lnTo>
                  <a:pt x="198120" y="208279"/>
                </a:lnTo>
                <a:lnTo>
                  <a:pt x="220979" y="198120"/>
                </a:lnTo>
                <a:lnTo>
                  <a:pt x="245109" y="198120"/>
                </a:lnTo>
                <a:lnTo>
                  <a:pt x="259079" y="184150"/>
                </a:lnTo>
                <a:lnTo>
                  <a:pt x="278130" y="179070"/>
                </a:lnTo>
                <a:lnTo>
                  <a:pt x="302259" y="175260"/>
                </a:lnTo>
                <a:lnTo>
                  <a:pt x="320039" y="175260"/>
                </a:lnTo>
                <a:lnTo>
                  <a:pt x="354330" y="170179"/>
                </a:lnTo>
                <a:lnTo>
                  <a:pt x="1144930" y="170179"/>
                </a:lnTo>
                <a:lnTo>
                  <a:pt x="1139977" y="132079"/>
                </a:lnTo>
                <a:lnTo>
                  <a:pt x="622299" y="132079"/>
                </a:lnTo>
                <a:lnTo>
                  <a:pt x="604520" y="123189"/>
                </a:lnTo>
                <a:lnTo>
                  <a:pt x="580390" y="118110"/>
                </a:lnTo>
                <a:lnTo>
                  <a:pt x="566420" y="109220"/>
                </a:lnTo>
                <a:lnTo>
                  <a:pt x="547370" y="109220"/>
                </a:lnTo>
                <a:lnTo>
                  <a:pt x="528320" y="93979"/>
                </a:lnTo>
                <a:lnTo>
                  <a:pt x="504189" y="90170"/>
                </a:lnTo>
                <a:lnTo>
                  <a:pt x="486409" y="80010"/>
                </a:lnTo>
                <a:lnTo>
                  <a:pt x="467359" y="74929"/>
                </a:lnTo>
                <a:lnTo>
                  <a:pt x="443230" y="66039"/>
                </a:lnTo>
                <a:lnTo>
                  <a:pt x="424180" y="60960"/>
                </a:lnTo>
                <a:close/>
              </a:path>
              <a:path w="1160780" h="292100">
                <a:moveTo>
                  <a:pt x="1038860" y="5079"/>
                </a:moveTo>
                <a:lnTo>
                  <a:pt x="924560" y="5079"/>
                </a:lnTo>
                <a:lnTo>
                  <a:pt x="906780" y="13970"/>
                </a:lnTo>
                <a:lnTo>
                  <a:pt x="877569" y="19050"/>
                </a:lnTo>
                <a:lnTo>
                  <a:pt x="858519" y="24129"/>
                </a:lnTo>
                <a:lnTo>
                  <a:pt x="840739" y="27939"/>
                </a:lnTo>
                <a:lnTo>
                  <a:pt x="830580" y="41910"/>
                </a:lnTo>
                <a:lnTo>
                  <a:pt x="807720" y="52070"/>
                </a:lnTo>
                <a:lnTo>
                  <a:pt x="788670" y="71120"/>
                </a:lnTo>
                <a:lnTo>
                  <a:pt x="769620" y="85089"/>
                </a:lnTo>
                <a:lnTo>
                  <a:pt x="750570" y="93979"/>
                </a:lnTo>
                <a:lnTo>
                  <a:pt x="726440" y="109220"/>
                </a:lnTo>
                <a:lnTo>
                  <a:pt x="693420" y="127000"/>
                </a:lnTo>
                <a:lnTo>
                  <a:pt x="674370" y="127000"/>
                </a:lnTo>
                <a:lnTo>
                  <a:pt x="655320" y="132079"/>
                </a:lnTo>
                <a:lnTo>
                  <a:pt x="1139977" y="132079"/>
                </a:lnTo>
                <a:lnTo>
                  <a:pt x="1127760" y="38100"/>
                </a:lnTo>
                <a:lnTo>
                  <a:pt x="1123950" y="33020"/>
                </a:lnTo>
                <a:lnTo>
                  <a:pt x="1108710" y="27939"/>
                </a:lnTo>
                <a:lnTo>
                  <a:pt x="1085850" y="19050"/>
                </a:lnTo>
                <a:lnTo>
                  <a:pt x="1061720" y="13970"/>
                </a:lnTo>
                <a:lnTo>
                  <a:pt x="1038860" y="5079"/>
                </a:lnTo>
                <a:close/>
              </a:path>
              <a:path w="1160780" h="292100">
                <a:moveTo>
                  <a:pt x="962660" y="0"/>
                </a:moveTo>
                <a:lnTo>
                  <a:pt x="943610" y="5079"/>
                </a:lnTo>
                <a:lnTo>
                  <a:pt x="986789" y="5079"/>
                </a:lnTo>
                <a:lnTo>
                  <a:pt x="962660" y="0"/>
                </a:lnTo>
                <a:close/>
              </a:path>
            </a:pathLst>
          </a:custGeom>
          <a:solidFill>
            <a:srgbClr val="EFEF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2506979" y="1803400"/>
            <a:ext cx="1104900" cy="1099820"/>
          </a:xfrm>
          <a:custGeom>
            <a:avLst/>
            <a:gdLst/>
            <a:ahLst/>
            <a:cxnLst/>
            <a:rect l="l" t="t" r="r" b="b"/>
            <a:pathLst>
              <a:path w="1104900" h="1099820">
                <a:moveTo>
                  <a:pt x="1090930" y="0"/>
                </a:moveTo>
                <a:lnTo>
                  <a:pt x="651509" y="0"/>
                </a:lnTo>
                <a:lnTo>
                  <a:pt x="552450" y="5079"/>
                </a:lnTo>
                <a:lnTo>
                  <a:pt x="255269" y="5079"/>
                </a:lnTo>
                <a:lnTo>
                  <a:pt x="168909" y="10160"/>
                </a:lnTo>
                <a:lnTo>
                  <a:pt x="0" y="10160"/>
                </a:lnTo>
                <a:lnTo>
                  <a:pt x="439419" y="1099820"/>
                </a:lnTo>
                <a:lnTo>
                  <a:pt x="528319" y="1052829"/>
                </a:lnTo>
                <a:lnTo>
                  <a:pt x="608330" y="1005839"/>
                </a:lnTo>
                <a:lnTo>
                  <a:pt x="684530" y="948689"/>
                </a:lnTo>
                <a:lnTo>
                  <a:pt x="755649" y="887729"/>
                </a:lnTo>
                <a:lnTo>
                  <a:pt x="811530" y="821689"/>
                </a:lnTo>
                <a:lnTo>
                  <a:pt x="868680" y="750570"/>
                </a:lnTo>
                <a:lnTo>
                  <a:pt x="915669" y="679450"/>
                </a:lnTo>
                <a:lnTo>
                  <a:pt x="958849" y="604520"/>
                </a:lnTo>
                <a:lnTo>
                  <a:pt x="991869" y="524510"/>
                </a:lnTo>
                <a:lnTo>
                  <a:pt x="1019809" y="448310"/>
                </a:lnTo>
                <a:lnTo>
                  <a:pt x="1042669" y="368300"/>
                </a:lnTo>
                <a:lnTo>
                  <a:pt x="1066799" y="293370"/>
                </a:lnTo>
                <a:lnTo>
                  <a:pt x="1080770" y="217170"/>
                </a:lnTo>
                <a:lnTo>
                  <a:pt x="1094740" y="142239"/>
                </a:lnTo>
                <a:lnTo>
                  <a:pt x="1099820" y="71120"/>
                </a:lnTo>
                <a:lnTo>
                  <a:pt x="1104899" y="5079"/>
                </a:lnTo>
                <a:lnTo>
                  <a:pt x="1090930" y="0"/>
                </a:lnTo>
                <a:close/>
              </a:path>
            </a:pathLst>
          </a:custGeom>
          <a:solidFill>
            <a:srgbClr val="89D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424940" y="840740"/>
            <a:ext cx="1964689" cy="1968500"/>
          </a:xfrm>
          <a:custGeom>
            <a:avLst/>
            <a:gdLst/>
            <a:ahLst/>
            <a:cxnLst/>
            <a:rect l="l" t="t" r="r" b="b"/>
            <a:pathLst>
              <a:path w="1964689" h="1968500">
                <a:moveTo>
                  <a:pt x="982979" y="0"/>
                </a:moveTo>
                <a:lnTo>
                  <a:pt x="878840" y="3810"/>
                </a:lnTo>
                <a:lnTo>
                  <a:pt x="783590" y="19050"/>
                </a:lnTo>
                <a:lnTo>
                  <a:pt x="684529" y="41910"/>
                </a:lnTo>
                <a:lnTo>
                  <a:pt x="595629" y="74930"/>
                </a:lnTo>
                <a:lnTo>
                  <a:pt x="510540" y="118110"/>
                </a:lnTo>
                <a:lnTo>
                  <a:pt x="429259" y="165100"/>
                </a:lnTo>
                <a:lnTo>
                  <a:pt x="354329" y="220980"/>
                </a:lnTo>
                <a:lnTo>
                  <a:pt x="283209" y="288289"/>
                </a:lnTo>
                <a:lnTo>
                  <a:pt x="217170" y="354330"/>
                </a:lnTo>
                <a:lnTo>
                  <a:pt x="165100" y="434339"/>
                </a:lnTo>
                <a:lnTo>
                  <a:pt x="118109" y="509270"/>
                </a:lnTo>
                <a:lnTo>
                  <a:pt x="74929" y="599439"/>
                </a:lnTo>
                <a:lnTo>
                  <a:pt x="38100" y="688339"/>
                </a:lnTo>
                <a:lnTo>
                  <a:pt x="19050" y="783589"/>
                </a:lnTo>
                <a:lnTo>
                  <a:pt x="5079" y="882650"/>
                </a:lnTo>
                <a:lnTo>
                  <a:pt x="0" y="981710"/>
                </a:lnTo>
                <a:lnTo>
                  <a:pt x="5079" y="1080770"/>
                </a:lnTo>
                <a:lnTo>
                  <a:pt x="19050" y="1174750"/>
                </a:lnTo>
                <a:lnTo>
                  <a:pt x="38100" y="1270000"/>
                </a:lnTo>
                <a:lnTo>
                  <a:pt x="74929" y="1363980"/>
                </a:lnTo>
                <a:lnTo>
                  <a:pt x="118109" y="1449070"/>
                </a:lnTo>
                <a:lnTo>
                  <a:pt x="165100" y="1529080"/>
                </a:lnTo>
                <a:lnTo>
                  <a:pt x="217170" y="1605280"/>
                </a:lnTo>
                <a:lnTo>
                  <a:pt x="283209" y="1675130"/>
                </a:lnTo>
                <a:lnTo>
                  <a:pt x="354329" y="1737360"/>
                </a:lnTo>
                <a:lnTo>
                  <a:pt x="429259" y="1793239"/>
                </a:lnTo>
                <a:lnTo>
                  <a:pt x="510540" y="1845310"/>
                </a:lnTo>
                <a:lnTo>
                  <a:pt x="595629" y="1888489"/>
                </a:lnTo>
                <a:lnTo>
                  <a:pt x="684529" y="1916430"/>
                </a:lnTo>
                <a:lnTo>
                  <a:pt x="783590" y="1944370"/>
                </a:lnTo>
                <a:lnTo>
                  <a:pt x="878840" y="1959610"/>
                </a:lnTo>
                <a:lnTo>
                  <a:pt x="982979" y="1968500"/>
                </a:lnTo>
                <a:lnTo>
                  <a:pt x="1076960" y="1959610"/>
                </a:lnTo>
                <a:lnTo>
                  <a:pt x="1176020" y="1944370"/>
                </a:lnTo>
                <a:lnTo>
                  <a:pt x="1266190" y="1916430"/>
                </a:lnTo>
                <a:lnTo>
                  <a:pt x="1360170" y="1888489"/>
                </a:lnTo>
                <a:lnTo>
                  <a:pt x="1445260" y="1845310"/>
                </a:lnTo>
                <a:lnTo>
                  <a:pt x="1525270" y="1793239"/>
                </a:lnTo>
                <a:lnTo>
                  <a:pt x="1601470" y="1737360"/>
                </a:lnTo>
                <a:lnTo>
                  <a:pt x="1676400" y="1675130"/>
                </a:lnTo>
                <a:lnTo>
                  <a:pt x="1733550" y="1605280"/>
                </a:lnTo>
                <a:lnTo>
                  <a:pt x="1790700" y="1529080"/>
                </a:lnTo>
                <a:lnTo>
                  <a:pt x="1841500" y="1449070"/>
                </a:lnTo>
                <a:lnTo>
                  <a:pt x="1884680" y="1363980"/>
                </a:lnTo>
                <a:lnTo>
                  <a:pt x="1912620" y="1270000"/>
                </a:lnTo>
                <a:lnTo>
                  <a:pt x="1940560" y="1174750"/>
                </a:lnTo>
                <a:lnTo>
                  <a:pt x="1959610" y="1080770"/>
                </a:lnTo>
                <a:lnTo>
                  <a:pt x="1964689" y="981710"/>
                </a:lnTo>
                <a:lnTo>
                  <a:pt x="1959610" y="882650"/>
                </a:lnTo>
                <a:lnTo>
                  <a:pt x="1940560" y="783589"/>
                </a:lnTo>
                <a:lnTo>
                  <a:pt x="1912620" y="688339"/>
                </a:lnTo>
                <a:lnTo>
                  <a:pt x="1884680" y="599439"/>
                </a:lnTo>
                <a:lnTo>
                  <a:pt x="1841500" y="509270"/>
                </a:lnTo>
                <a:lnTo>
                  <a:pt x="1790700" y="434339"/>
                </a:lnTo>
                <a:lnTo>
                  <a:pt x="1733550" y="354330"/>
                </a:lnTo>
                <a:lnTo>
                  <a:pt x="1676400" y="288289"/>
                </a:lnTo>
                <a:lnTo>
                  <a:pt x="1601470" y="220980"/>
                </a:lnTo>
                <a:lnTo>
                  <a:pt x="1525270" y="165100"/>
                </a:lnTo>
                <a:lnTo>
                  <a:pt x="1445260" y="118110"/>
                </a:lnTo>
                <a:lnTo>
                  <a:pt x="1360170" y="74930"/>
                </a:lnTo>
                <a:lnTo>
                  <a:pt x="1266190" y="41910"/>
                </a:lnTo>
                <a:lnTo>
                  <a:pt x="1176020" y="19050"/>
                </a:lnTo>
                <a:lnTo>
                  <a:pt x="1076960" y="3810"/>
                </a:lnTo>
                <a:lnTo>
                  <a:pt x="982979" y="0"/>
                </a:lnTo>
                <a:close/>
              </a:path>
            </a:pathLst>
          </a:custGeom>
          <a:solidFill>
            <a:srgbClr val="D6E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499869" y="906779"/>
            <a:ext cx="1653539" cy="1657350"/>
          </a:xfrm>
          <a:custGeom>
            <a:avLst/>
            <a:gdLst/>
            <a:ahLst/>
            <a:cxnLst/>
            <a:rect l="l" t="t" r="r" b="b"/>
            <a:pathLst>
              <a:path w="1653539" h="1657350">
                <a:moveTo>
                  <a:pt x="826769" y="0"/>
                </a:moveTo>
                <a:lnTo>
                  <a:pt x="737869" y="3810"/>
                </a:lnTo>
                <a:lnTo>
                  <a:pt x="656590" y="19050"/>
                </a:lnTo>
                <a:lnTo>
                  <a:pt x="576580" y="33020"/>
                </a:lnTo>
                <a:lnTo>
                  <a:pt x="505460" y="66040"/>
                </a:lnTo>
                <a:lnTo>
                  <a:pt x="430530" y="99060"/>
                </a:lnTo>
                <a:lnTo>
                  <a:pt x="364490" y="140970"/>
                </a:lnTo>
                <a:lnTo>
                  <a:pt x="298450" y="187960"/>
                </a:lnTo>
                <a:lnTo>
                  <a:pt x="241300" y="245110"/>
                </a:lnTo>
                <a:lnTo>
                  <a:pt x="189230" y="302260"/>
                </a:lnTo>
                <a:lnTo>
                  <a:pt x="142240" y="363220"/>
                </a:lnTo>
                <a:lnTo>
                  <a:pt x="100330" y="429260"/>
                </a:lnTo>
                <a:lnTo>
                  <a:pt x="67310" y="505460"/>
                </a:lnTo>
                <a:lnTo>
                  <a:pt x="34290" y="580390"/>
                </a:lnTo>
                <a:lnTo>
                  <a:pt x="19050" y="660400"/>
                </a:lnTo>
                <a:lnTo>
                  <a:pt x="5080" y="736600"/>
                </a:lnTo>
                <a:lnTo>
                  <a:pt x="0" y="825500"/>
                </a:lnTo>
                <a:lnTo>
                  <a:pt x="5080" y="906780"/>
                </a:lnTo>
                <a:lnTo>
                  <a:pt x="19050" y="990600"/>
                </a:lnTo>
                <a:lnTo>
                  <a:pt x="34290" y="1066800"/>
                </a:lnTo>
                <a:lnTo>
                  <a:pt x="67310" y="1146810"/>
                </a:lnTo>
                <a:lnTo>
                  <a:pt x="100330" y="1212850"/>
                </a:lnTo>
                <a:lnTo>
                  <a:pt x="142240" y="1283970"/>
                </a:lnTo>
                <a:lnTo>
                  <a:pt x="189230" y="1344930"/>
                </a:lnTo>
                <a:lnTo>
                  <a:pt x="241300" y="1410970"/>
                </a:lnTo>
                <a:lnTo>
                  <a:pt x="298450" y="1459230"/>
                </a:lnTo>
                <a:lnTo>
                  <a:pt x="364490" y="1510030"/>
                </a:lnTo>
                <a:lnTo>
                  <a:pt x="505460" y="1591310"/>
                </a:lnTo>
                <a:lnTo>
                  <a:pt x="576580" y="1614170"/>
                </a:lnTo>
                <a:lnTo>
                  <a:pt x="656590" y="1633220"/>
                </a:lnTo>
                <a:lnTo>
                  <a:pt x="737869" y="1647190"/>
                </a:lnTo>
                <a:lnTo>
                  <a:pt x="826769" y="1657350"/>
                </a:lnTo>
                <a:lnTo>
                  <a:pt x="911860" y="1647190"/>
                </a:lnTo>
                <a:lnTo>
                  <a:pt x="993140" y="1633220"/>
                </a:lnTo>
                <a:lnTo>
                  <a:pt x="1068070" y="1614170"/>
                </a:lnTo>
                <a:lnTo>
                  <a:pt x="1148080" y="1591310"/>
                </a:lnTo>
                <a:lnTo>
                  <a:pt x="1214120" y="1548130"/>
                </a:lnTo>
                <a:lnTo>
                  <a:pt x="1285240" y="1510030"/>
                </a:lnTo>
                <a:lnTo>
                  <a:pt x="1346200" y="1459230"/>
                </a:lnTo>
                <a:lnTo>
                  <a:pt x="1412240" y="1410970"/>
                </a:lnTo>
                <a:lnTo>
                  <a:pt x="1460500" y="1344930"/>
                </a:lnTo>
                <a:lnTo>
                  <a:pt x="1507490" y="1283970"/>
                </a:lnTo>
                <a:lnTo>
                  <a:pt x="1549400" y="1212850"/>
                </a:lnTo>
                <a:lnTo>
                  <a:pt x="1587500" y="1146810"/>
                </a:lnTo>
                <a:lnTo>
                  <a:pt x="1615440" y="1066800"/>
                </a:lnTo>
                <a:lnTo>
                  <a:pt x="1634490" y="990600"/>
                </a:lnTo>
                <a:lnTo>
                  <a:pt x="1648460" y="906780"/>
                </a:lnTo>
                <a:lnTo>
                  <a:pt x="1653540" y="825500"/>
                </a:lnTo>
                <a:lnTo>
                  <a:pt x="1648460" y="736600"/>
                </a:lnTo>
                <a:lnTo>
                  <a:pt x="1634490" y="660400"/>
                </a:lnTo>
                <a:lnTo>
                  <a:pt x="1615440" y="580390"/>
                </a:lnTo>
                <a:lnTo>
                  <a:pt x="1587500" y="505460"/>
                </a:lnTo>
                <a:lnTo>
                  <a:pt x="1549400" y="429260"/>
                </a:lnTo>
                <a:lnTo>
                  <a:pt x="1507490" y="363220"/>
                </a:lnTo>
                <a:lnTo>
                  <a:pt x="1460500" y="302260"/>
                </a:lnTo>
                <a:lnTo>
                  <a:pt x="1412240" y="245110"/>
                </a:lnTo>
                <a:lnTo>
                  <a:pt x="1346200" y="187960"/>
                </a:lnTo>
                <a:lnTo>
                  <a:pt x="1285240" y="140970"/>
                </a:lnTo>
                <a:lnTo>
                  <a:pt x="1214120" y="99060"/>
                </a:lnTo>
                <a:lnTo>
                  <a:pt x="1148080" y="66040"/>
                </a:lnTo>
                <a:lnTo>
                  <a:pt x="1068070" y="33020"/>
                </a:lnTo>
                <a:lnTo>
                  <a:pt x="911860" y="3810"/>
                </a:lnTo>
                <a:lnTo>
                  <a:pt x="826769" y="0"/>
                </a:lnTo>
                <a:close/>
              </a:path>
            </a:pathLst>
          </a:custGeom>
          <a:solidFill>
            <a:srgbClr val="DDE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581149" y="972819"/>
            <a:ext cx="1341120" cy="1344930"/>
          </a:xfrm>
          <a:custGeom>
            <a:avLst/>
            <a:gdLst/>
            <a:ahLst/>
            <a:cxnLst/>
            <a:rect l="l" t="t" r="r" b="b"/>
            <a:pathLst>
              <a:path w="1341120" h="1344930">
                <a:moveTo>
                  <a:pt x="736600" y="0"/>
                </a:moveTo>
                <a:lnTo>
                  <a:pt x="599439" y="0"/>
                </a:lnTo>
                <a:lnTo>
                  <a:pt x="467360" y="27939"/>
                </a:lnTo>
                <a:lnTo>
                  <a:pt x="344169" y="80009"/>
                </a:lnTo>
                <a:lnTo>
                  <a:pt x="292100" y="113029"/>
                </a:lnTo>
                <a:lnTo>
                  <a:pt x="240030" y="151129"/>
                </a:lnTo>
                <a:lnTo>
                  <a:pt x="198119" y="198119"/>
                </a:lnTo>
                <a:lnTo>
                  <a:pt x="151130" y="240029"/>
                </a:lnTo>
                <a:lnTo>
                  <a:pt x="107950" y="292100"/>
                </a:lnTo>
                <a:lnTo>
                  <a:pt x="74930" y="349250"/>
                </a:lnTo>
                <a:lnTo>
                  <a:pt x="52069" y="410209"/>
                </a:lnTo>
                <a:lnTo>
                  <a:pt x="27940" y="472439"/>
                </a:lnTo>
                <a:lnTo>
                  <a:pt x="8890" y="538479"/>
                </a:lnTo>
                <a:lnTo>
                  <a:pt x="0" y="604519"/>
                </a:lnTo>
                <a:lnTo>
                  <a:pt x="0" y="740409"/>
                </a:lnTo>
                <a:lnTo>
                  <a:pt x="8890" y="807719"/>
                </a:lnTo>
                <a:lnTo>
                  <a:pt x="27940" y="868679"/>
                </a:lnTo>
                <a:lnTo>
                  <a:pt x="52069" y="929639"/>
                </a:lnTo>
                <a:lnTo>
                  <a:pt x="74930" y="986789"/>
                </a:lnTo>
                <a:lnTo>
                  <a:pt x="107950" y="1042669"/>
                </a:lnTo>
                <a:lnTo>
                  <a:pt x="151130" y="1094739"/>
                </a:lnTo>
                <a:lnTo>
                  <a:pt x="198119" y="1141729"/>
                </a:lnTo>
                <a:lnTo>
                  <a:pt x="240030" y="1184909"/>
                </a:lnTo>
                <a:lnTo>
                  <a:pt x="292100" y="1223009"/>
                </a:lnTo>
                <a:lnTo>
                  <a:pt x="344169" y="1256029"/>
                </a:lnTo>
                <a:lnTo>
                  <a:pt x="410210" y="1289050"/>
                </a:lnTo>
                <a:lnTo>
                  <a:pt x="467360" y="1308100"/>
                </a:lnTo>
                <a:lnTo>
                  <a:pt x="533400" y="1325879"/>
                </a:lnTo>
                <a:lnTo>
                  <a:pt x="599439" y="1336039"/>
                </a:lnTo>
                <a:lnTo>
                  <a:pt x="670560" y="1344929"/>
                </a:lnTo>
                <a:lnTo>
                  <a:pt x="736600" y="1336039"/>
                </a:lnTo>
                <a:lnTo>
                  <a:pt x="802639" y="1325879"/>
                </a:lnTo>
                <a:lnTo>
                  <a:pt x="929639" y="1289050"/>
                </a:lnTo>
                <a:lnTo>
                  <a:pt x="1043939" y="1223009"/>
                </a:lnTo>
                <a:lnTo>
                  <a:pt x="1090930" y="1184909"/>
                </a:lnTo>
                <a:lnTo>
                  <a:pt x="1143000" y="1141729"/>
                </a:lnTo>
                <a:lnTo>
                  <a:pt x="1223010" y="1042669"/>
                </a:lnTo>
                <a:lnTo>
                  <a:pt x="1256030" y="986789"/>
                </a:lnTo>
                <a:lnTo>
                  <a:pt x="1283970" y="929639"/>
                </a:lnTo>
                <a:lnTo>
                  <a:pt x="1322070" y="807719"/>
                </a:lnTo>
                <a:lnTo>
                  <a:pt x="1336039" y="740409"/>
                </a:lnTo>
                <a:lnTo>
                  <a:pt x="1341120" y="670559"/>
                </a:lnTo>
                <a:lnTo>
                  <a:pt x="1336039" y="604519"/>
                </a:lnTo>
                <a:lnTo>
                  <a:pt x="1322070" y="538479"/>
                </a:lnTo>
                <a:lnTo>
                  <a:pt x="1303020" y="472439"/>
                </a:lnTo>
                <a:lnTo>
                  <a:pt x="1283970" y="410209"/>
                </a:lnTo>
                <a:lnTo>
                  <a:pt x="1256030" y="349250"/>
                </a:lnTo>
                <a:lnTo>
                  <a:pt x="1223010" y="292100"/>
                </a:lnTo>
                <a:lnTo>
                  <a:pt x="1181100" y="240029"/>
                </a:lnTo>
                <a:lnTo>
                  <a:pt x="1143000" y="198119"/>
                </a:lnTo>
                <a:lnTo>
                  <a:pt x="1090930" y="151129"/>
                </a:lnTo>
                <a:lnTo>
                  <a:pt x="1043939" y="113029"/>
                </a:lnTo>
                <a:lnTo>
                  <a:pt x="986789" y="80009"/>
                </a:lnTo>
                <a:lnTo>
                  <a:pt x="929639" y="52069"/>
                </a:lnTo>
                <a:lnTo>
                  <a:pt x="863600" y="27939"/>
                </a:lnTo>
                <a:lnTo>
                  <a:pt x="802639" y="13969"/>
                </a:lnTo>
                <a:lnTo>
                  <a:pt x="736600" y="0"/>
                </a:lnTo>
                <a:close/>
              </a:path>
            </a:pathLst>
          </a:custGeom>
          <a:solidFill>
            <a:srgbClr val="E0E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656079" y="1038860"/>
            <a:ext cx="1029969" cy="1028700"/>
          </a:xfrm>
          <a:custGeom>
            <a:avLst/>
            <a:gdLst/>
            <a:ahLst/>
            <a:cxnLst/>
            <a:rect l="l" t="t" r="r" b="b"/>
            <a:pathLst>
              <a:path w="1029969" h="1028700">
                <a:moveTo>
                  <a:pt x="566419" y="0"/>
                </a:moveTo>
                <a:lnTo>
                  <a:pt x="458469" y="0"/>
                </a:lnTo>
                <a:lnTo>
                  <a:pt x="411480" y="13969"/>
                </a:lnTo>
                <a:lnTo>
                  <a:pt x="359409" y="22860"/>
                </a:lnTo>
                <a:lnTo>
                  <a:pt x="312419" y="41910"/>
                </a:lnTo>
                <a:lnTo>
                  <a:pt x="264159" y="55879"/>
                </a:lnTo>
                <a:lnTo>
                  <a:pt x="222250" y="85089"/>
                </a:lnTo>
                <a:lnTo>
                  <a:pt x="184150" y="113029"/>
                </a:lnTo>
                <a:lnTo>
                  <a:pt x="151130" y="151129"/>
                </a:lnTo>
                <a:lnTo>
                  <a:pt x="113030" y="184150"/>
                </a:lnTo>
                <a:lnTo>
                  <a:pt x="85089" y="226060"/>
                </a:lnTo>
                <a:lnTo>
                  <a:pt x="57150" y="264160"/>
                </a:lnTo>
                <a:lnTo>
                  <a:pt x="43180" y="316229"/>
                </a:lnTo>
                <a:lnTo>
                  <a:pt x="24130" y="358139"/>
                </a:lnTo>
                <a:lnTo>
                  <a:pt x="10159" y="410210"/>
                </a:lnTo>
                <a:lnTo>
                  <a:pt x="0" y="457200"/>
                </a:lnTo>
                <a:lnTo>
                  <a:pt x="0" y="566419"/>
                </a:lnTo>
                <a:lnTo>
                  <a:pt x="10159" y="618489"/>
                </a:lnTo>
                <a:lnTo>
                  <a:pt x="24130" y="660400"/>
                </a:lnTo>
                <a:lnTo>
                  <a:pt x="43180" y="712469"/>
                </a:lnTo>
                <a:lnTo>
                  <a:pt x="57150" y="755650"/>
                </a:lnTo>
                <a:lnTo>
                  <a:pt x="85089" y="797560"/>
                </a:lnTo>
                <a:lnTo>
                  <a:pt x="113030" y="835660"/>
                </a:lnTo>
                <a:lnTo>
                  <a:pt x="151130" y="877569"/>
                </a:lnTo>
                <a:lnTo>
                  <a:pt x="184150" y="906779"/>
                </a:lnTo>
                <a:lnTo>
                  <a:pt x="222250" y="934719"/>
                </a:lnTo>
                <a:lnTo>
                  <a:pt x="264159" y="962660"/>
                </a:lnTo>
                <a:lnTo>
                  <a:pt x="312419" y="986789"/>
                </a:lnTo>
                <a:lnTo>
                  <a:pt x="359409" y="1000760"/>
                </a:lnTo>
                <a:lnTo>
                  <a:pt x="411480" y="1014729"/>
                </a:lnTo>
                <a:lnTo>
                  <a:pt x="458469" y="1019810"/>
                </a:lnTo>
                <a:lnTo>
                  <a:pt x="515619" y="1028700"/>
                </a:lnTo>
                <a:lnTo>
                  <a:pt x="566419" y="1019810"/>
                </a:lnTo>
                <a:lnTo>
                  <a:pt x="614680" y="1014729"/>
                </a:lnTo>
                <a:lnTo>
                  <a:pt x="661669" y="1000760"/>
                </a:lnTo>
                <a:lnTo>
                  <a:pt x="713739" y="986789"/>
                </a:lnTo>
                <a:lnTo>
                  <a:pt x="755650" y="962660"/>
                </a:lnTo>
                <a:lnTo>
                  <a:pt x="798830" y="934719"/>
                </a:lnTo>
                <a:lnTo>
                  <a:pt x="836930" y="906779"/>
                </a:lnTo>
                <a:lnTo>
                  <a:pt x="878839" y="877569"/>
                </a:lnTo>
                <a:lnTo>
                  <a:pt x="906780" y="835660"/>
                </a:lnTo>
                <a:lnTo>
                  <a:pt x="935989" y="797560"/>
                </a:lnTo>
                <a:lnTo>
                  <a:pt x="963930" y="755650"/>
                </a:lnTo>
                <a:lnTo>
                  <a:pt x="986789" y="712469"/>
                </a:lnTo>
                <a:lnTo>
                  <a:pt x="1002030" y="660400"/>
                </a:lnTo>
                <a:lnTo>
                  <a:pt x="1016000" y="618489"/>
                </a:lnTo>
                <a:lnTo>
                  <a:pt x="1024889" y="566419"/>
                </a:lnTo>
                <a:lnTo>
                  <a:pt x="1029969" y="514350"/>
                </a:lnTo>
                <a:lnTo>
                  <a:pt x="1024889" y="457200"/>
                </a:lnTo>
                <a:lnTo>
                  <a:pt x="1016000" y="410210"/>
                </a:lnTo>
                <a:lnTo>
                  <a:pt x="1002030" y="358139"/>
                </a:lnTo>
                <a:lnTo>
                  <a:pt x="986789" y="316229"/>
                </a:lnTo>
                <a:lnTo>
                  <a:pt x="963930" y="264160"/>
                </a:lnTo>
                <a:lnTo>
                  <a:pt x="935989" y="226060"/>
                </a:lnTo>
                <a:lnTo>
                  <a:pt x="906780" y="184150"/>
                </a:lnTo>
                <a:lnTo>
                  <a:pt x="878839" y="151129"/>
                </a:lnTo>
                <a:lnTo>
                  <a:pt x="836930" y="113029"/>
                </a:lnTo>
                <a:lnTo>
                  <a:pt x="798830" y="85089"/>
                </a:lnTo>
                <a:lnTo>
                  <a:pt x="755650" y="55879"/>
                </a:lnTo>
                <a:lnTo>
                  <a:pt x="713739" y="41910"/>
                </a:lnTo>
                <a:lnTo>
                  <a:pt x="661669" y="22860"/>
                </a:lnTo>
                <a:lnTo>
                  <a:pt x="614680" y="13969"/>
                </a:lnTo>
                <a:lnTo>
                  <a:pt x="566419" y="0"/>
                </a:lnTo>
                <a:close/>
              </a:path>
            </a:pathLst>
          </a:custGeom>
          <a:solidFill>
            <a:srgbClr val="E5E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3295650" y="1539240"/>
            <a:ext cx="1530350" cy="57150"/>
          </a:xfrm>
          <a:custGeom>
            <a:avLst/>
            <a:gdLst/>
            <a:ahLst/>
            <a:cxnLst/>
            <a:rect l="l" t="t" r="r" b="b"/>
            <a:pathLst>
              <a:path w="1530350" h="57150">
                <a:moveTo>
                  <a:pt x="0" y="57150"/>
                </a:moveTo>
                <a:lnTo>
                  <a:pt x="1530350" y="57150"/>
                </a:lnTo>
                <a:lnTo>
                  <a:pt x="153035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EFD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736090" y="1104899"/>
            <a:ext cx="713740" cy="717550"/>
          </a:xfrm>
          <a:custGeom>
            <a:avLst/>
            <a:gdLst/>
            <a:ahLst/>
            <a:cxnLst/>
            <a:rect l="l" t="t" r="r" b="b"/>
            <a:pathLst>
              <a:path w="713739" h="717550">
                <a:moveTo>
                  <a:pt x="387350" y="0"/>
                </a:moveTo>
                <a:lnTo>
                  <a:pt x="317500" y="0"/>
                </a:lnTo>
                <a:lnTo>
                  <a:pt x="279400" y="8889"/>
                </a:lnTo>
                <a:lnTo>
                  <a:pt x="241300" y="13970"/>
                </a:lnTo>
                <a:lnTo>
                  <a:pt x="213360" y="27939"/>
                </a:lnTo>
                <a:lnTo>
                  <a:pt x="184150" y="38100"/>
                </a:lnTo>
                <a:lnTo>
                  <a:pt x="151130" y="57150"/>
                </a:lnTo>
                <a:lnTo>
                  <a:pt x="123190" y="80010"/>
                </a:lnTo>
                <a:lnTo>
                  <a:pt x="104140" y="104139"/>
                </a:lnTo>
                <a:lnTo>
                  <a:pt x="76200" y="127000"/>
                </a:lnTo>
                <a:lnTo>
                  <a:pt x="57150" y="156210"/>
                </a:lnTo>
                <a:lnTo>
                  <a:pt x="38100" y="184150"/>
                </a:lnTo>
                <a:lnTo>
                  <a:pt x="29210" y="217170"/>
                </a:lnTo>
                <a:lnTo>
                  <a:pt x="15240" y="245110"/>
                </a:lnTo>
                <a:lnTo>
                  <a:pt x="5080" y="283210"/>
                </a:lnTo>
                <a:lnTo>
                  <a:pt x="0" y="316229"/>
                </a:lnTo>
                <a:lnTo>
                  <a:pt x="0" y="391160"/>
                </a:lnTo>
                <a:lnTo>
                  <a:pt x="5080" y="429260"/>
                </a:lnTo>
                <a:lnTo>
                  <a:pt x="15240" y="462279"/>
                </a:lnTo>
                <a:lnTo>
                  <a:pt x="29210" y="495300"/>
                </a:lnTo>
                <a:lnTo>
                  <a:pt x="38100" y="528320"/>
                </a:lnTo>
                <a:lnTo>
                  <a:pt x="57150" y="557529"/>
                </a:lnTo>
                <a:lnTo>
                  <a:pt x="76200" y="585470"/>
                </a:lnTo>
                <a:lnTo>
                  <a:pt x="104140" y="608329"/>
                </a:lnTo>
                <a:lnTo>
                  <a:pt x="123190" y="627379"/>
                </a:lnTo>
                <a:lnTo>
                  <a:pt x="151130" y="651510"/>
                </a:lnTo>
                <a:lnTo>
                  <a:pt x="184150" y="670560"/>
                </a:lnTo>
                <a:lnTo>
                  <a:pt x="213360" y="684529"/>
                </a:lnTo>
                <a:lnTo>
                  <a:pt x="241300" y="698500"/>
                </a:lnTo>
                <a:lnTo>
                  <a:pt x="279400" y="708660"/>
                </a:lnTo>
                <a:lnTo>
                  <a:pt x="317500" y="712470"/>
                </a:lnTo>
                <a:lnTo>
                  <a:pt x="354330" y="717550"/>
                </a:lnTo>
                <a:lnTo>
                  <a:pt x="387350" y="712470"/>
                </a:lnTo>
                <a:lnTo>
                  <a:pt x="425450" y="708660"/>
                </a:lnTo>
                <a:lnTo>
                  <a:pt x="458470" y="698500"/>
                </a:lnTo>
                <a:lnTo>
                  <a:pt x="496570" y="684529"/>
                </a:lnTo>
                <a:lnTo>
                  <a:pt x="524510" y="670560"/>
                </a:lnTo>
                <a:lnTo>
                  <a:pt x="553720" y="651510"/>
                </a:lnTo>
                <a:lnTo>
                  <a:pt x="581660" y="627379"/>
                </a:lnTo>
                <a:lnTo>
                  <a:pt x="609600" y="608329"/>
                </a:lnTo>
                <a:lnTo>
                  <a:pt x="628650" y="585470"/>
                </a:lnTo>
                <a:lnTo>
                  <a:pt x="652780" y="557529"/>
                </a:lnTo>
                <a:lnTo>
                  <a:pt x="666750" y="528320"/>
                </a:lnTo>
                <a:lnTo>
                  <a:pt x="685800" y="495300"/>
                </a:lnTo>
                <a:lnTo>
                  <a:pt x="694690" y="462279"/>
                </a:lnTo>
                <a:lnTo>
                  <a:pt x="704850" y="429260"/>
                </a:lnTo>
                <a:lnTo>
                  <a:pt x="708660" y="391160"/>
                </a:lnTo>
                <a:lnTo>
                  <a:pt x="713740" y="358139"/>
                </a:lnTo>
                <a:lnTo>
                  <a:pt x="708660" y="316229"/>
                </a:lnTo>
                <a:lnTo>
                  <a:pt x="704850" y="283210"/>
                </a:lnTo>
                <a:lnTo>
                  <a:pt x="694690" y="245110"/>
                </a:lnTo>
                <a:lnTo>
                  <a:pt x="685800" y="217170"/>
                </a:lnTo>
                <a:lnTo>
                  <a:pt x="666750" y="184150"/>
                </a:lnTo>
                <a:lnTo>
                  <a:pt x="652780" y="156210"/>
                </a:lnTo>
                <a:lnTo>
                  <a:pt x="609600" y="104139"/>
                </a:lnTo>
                <a:lnTo>
                  <a:pt x="553720" y="57150"/>
                </a:lnTo>
                <a:lnTo>
                  <a:pt x="458470" y="13970"/>
                </a:lnTo>
                <a:lnTo>
                  <a:pt x="425450" y="8889"/>
                </a:lnTo>
                <a:lnTo>
                  <a:pt x="387350" y="0"/>
                </a:lnTo>
                <a:close/>
              </a:path>
            </a:pathLst>
          </a:custGeom>
          <a:solidFill>
            <a:srgbClr val="EAE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3365500" y="1666240"/>
            <a:ext cx="1460500" cy="52069"/>
          </a:xfrm>
          <a:custGeom>
            <a:avLst/>
            <a:gdLst/>
            <a:ahLst/>
            <a:cxnLst/>
            <a:rect l="l" t="t" r="r" b="b"/>
            <a:pathLst>
              <a:path w="1460500" h="52069">
                <a:moveTo>
                  <a:pt x="0" y="52070"/>
                </a:moveTo>
                <a:lnTo>
                  <a:pt x="1460500" y="52070"/>
                </a:lnTo>
                <a:lnTo>
                  <a:pt x="14605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EFD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1485900" y="1090929"/>
            <a:ext cx="1898650" cy="1713230"/>
          </a:xfrm>
          <a:custGeom>
            <a:avLst/>
            <a:gdLst/>
            <a:ahLst/>
            <a:cxnLst/>
            <a:rect l="l" t="t" r="r" b="b"/>
            <a:pathLst>
              <a:path w="1898650" h="1713230">
                <a:moveTo>
                  <a:pt x="1276350" y="1193800"/>
                </a:moveTo>
                <a:lnTo>
                  <a:pt x="1186180" y="1151890"/>
                </a:lnTo>
                <a:lnTo>
                  <a:pt x="1117053" y="1090930"/>
                </a:lnTo>
                <a:lnTo>
                  <a:pt x="1024890" y="1009650"/>
                </a:lnTo>
                <a:lnTo>
                  <a:pt x="807720" y="967740"/>
                </a:lnTo>
                <a:lnTo>
                  <a:pt x="685800" y="1028700"/>
                </a:lnTo>
                <a:lnTo>
                  <a:pt x="656590" y="1090930"/>
                </a:lnTo>
                <a:lnTo>
                  <a:pt x="590550" y="1057910"/>
                </a:lnTo>
                <a:lnTo>
                  <a:pt x="529590" y="1019810"/>
                </a:lnTo>
                <a:lnTo>
                  <a:pt x="519353" y="939800"/>
                </a:lnTo>
                <a:lnTo>
                  <a:pt x="515620" y="910590"/>
                </a:lnTo>
                <a:lnTo>
                  <a:pt x="482600" y="887730"/>
                </a:lnTo>
                <a:lnTo>
                  <a:pt x="449580" y="915670"/>
                </a:lnTo>
                <a:lnTo>
                  <a:pt x="383540" y="939800"/>
                </a:lnTo>
                <a:lnTo>
                  <a:pt x="317500" y="887730"/>
                </a:lnTo>
                <a:lnTo>
                  <a:pt x="392430" y="769620"/>
                </a:lnTo>
                <a:lnTo>
                  <a:pt x="604520" y="825500"/>
                </a:lnTo>
                <a:lnTo>
                  <a:pt x="685800" y="910590"/>
                </a:lnTo>
                <a:lnTo>
                  <a:pt x="713740" y="901700"/>
                </a:lnTo>
                <a:lnTo>
                  <a:pt x="652780" y="802640"/>
                </a:lnTo>
                <a:lnTo>
                  <a:pt x="690245" y="769620"/>
                </a:lnTo>
                <a:lnTo>
                  <a:pt x="701763" y="759460"/>
                </a:lnTo>
                <a:lnTo>
                  <a:pt x="727710" y="736600"/>
                </a:lnTo>
                <a:lnTo>
                  <a:pt x="713740" y="632460"/>
                </a:lnTo>
                <a:lnTo>
                  <a:pt x="670560" y="547370"/>
                </a:lnTo>
                <a:lnTo>
                  <a:pt x="741680" y="500380"/>
                </a:lnTo>
                <a:lnTo>
                  <a:pt x="836930" y="462280"/>
                </a:lnTo>
                <a:lnTo>
                  <a:pt x="812800" y="401320"/>
                </a:lnTo>
                <a:lnTo>
                  <a:pt x="862533" y="372110"/>
                </a:lnTo>
                <a:lnTo>
                  <a:pt x="892810" y="354330"/>
                </a:lnTo>
                <a:lnTo>
                  <a:pt x="996950" y="325120"/>
                </a:lnTo>
                <a:lnTo>
                  <a:pt x="982980" y="269240"/>
                </a:lnTo>
                <a:lnTo>
                  <a:pt x="911860" y="151130"/>
                </a:lnTo>
                <a:lnTo>
                  <a:pt x="807720" y="184150"/>
                </a:lnTo>
                <a:lnTo>
                  <a:pt x="703580" y="207010"/>
                </a:lnTo>
                <a:lnTo>
                  <a:pt x="670560" y="240030"/>
                </a:lnTo>
                <a:lnTo>
                  <a:pt x="713740" y="372110"/>
                </a:lnTo>
                <a:lnTo>
                  <a:pt x="666750" y="372110"/>
                </a:lnTo>
                <a:lnTo>
                  <a:pt x="600710" y="354330"/>
                </a:lnTo>
                <a:lnTo>
                  <a:pt x="515620" y="321310"/>
                </a:lnTo>
                <a:lnTo>
                  <a:pt x="501650" y="217170"/>
                </a:lnTo>
                <a:lnTo>
                  <a:pt x="581660" y="173990"/>
                </a:lnTo>
                <a:lnTo>
                  <a:pt x="543560" y="151130"/>
                </a:lnTo>
                <a:lnTo>
                  <a:pt x="534670" y="107950"/>
                </a:lnTo>
                <a:lnTo>
                  <a:pt x="477520" y="88900"/>
                </a:lnTo>
                <a:lnTo>
                  <a:pt x="491490" y="52070"/>
                </a:lnTo>
                <a:lnTo>
                  <a:pt x="581660" y="71120"/>
                </a:lnTo>
                <a:lnTo>
                  <a:pt x="685800" y="88900"/>
                </a:lnTo>
                <a:lnTo>
                  <a:pt x="727710" y="55880"/>
                </a:lnTo>
                <a:lnTo>
                  <a:pt x="718375" y="52070"/>
                </a:lnTo>
                <a:lnTo>
                  <a:pt x="671741" y="33020"/>
                </a:lnTo>
                <a:lnTo>
                  <a:pt x="637540" y="19050"/>
                </a:lnTo>
                <a:lnTo>
                  <a:pt x="571500" y="33020"/>
                </a:lnTo>
                <a:lnTo>
                  <a:pt x="534670" y="0"/>
                </a:lnTo>
                <a:lnTo>
                  <a:pt x="416560" y="13970"/>
                </a:lnTo>
                <a:lnTo>
                  <a:pt x="359410" y="55880"/>
                </a:lnTo>
                <a:lnTo>
                  <a:pt x="265430" y="60960"/>
                </a:lnTo>
                <a:lnTo>
                  <a:pt x="208280" y="104140"/>
                </a:lnTo>
                <a:lnTo>
                  <a:pt x="180340" y="107950"/>
                </a:lnTo>
                <a:lnTo>
                  <a:pt x="156210" y="127000"/>
                </a:lnTo>
                <a:lnTo>
                  <a:pt x="137160" y="151130"/>
                </a:lnTo>
                <a:lnTo>
                  <a:pt x="118110" y="173990"/>
                </a:lnTo>
                <a:lnTo>
                  <a:pt x="100330" y="203200"/>
                </a:lnTo>
                <a:lnTo>
                  <a:pt x="81280" y="231140"/>
                </a:lnTo>
                <a:lnTo>
                  <a:pt x="57150" y="264160"/>
                </a:lnTo>
                <a:lnTo>
                  <a:pt x="48260" y="278130"/>
                </a:lnTo>
                <a:lnTo>
                  <a:pt x="38100" y="297180"/>
                </a:lnTo>
                <a:lnTo>
                  <a:pt x="33020" y="316230"/>
                </a:lnTo>
                <a:lnTo>
                  <a:pt x="24130" y="339090"/>
                </a:lnTo>
                <a:lnTo>
                  <a:pt x="24130" y="372110"/>
                </a:lnTo>
                <a:lnTo>
                  <a:pt x="29210" y="396240"/>
                </a:lnTo>
                <a:lnTo>
                  <a:pt x="38100" y="429260"/>
                </a:lnTo>
                <a:lnTo>
                  <a:pt x="48260" y="457200"/>
                </a:lnTo>
                <a:lnTo>
                  <a:pt x="52070" y="486410"/>
                </a:lnTo>
                <a:lnTo>
                  <a:pt x="57150" y="500380"/>
                </a:lnTo>
                <a:lnTo>
                  <a:pt x="62230" y="509270"/>
                </a:lnTo>
                <a:lnTo>
                  <a:pt x="24130" y="589280"/>
                </a:lnTo>
                <a:lnTo>
                  <a:pt x="13970" y="594360"/>
                </a:lnTo>
                <a:lnTo>
                  <a:pt x="10160" y="622300"/>
                </a:lnTo>
                <a:lnTo>
                  <a:pt x="0" y="641350"/>
                </a:lnTo>
                <a:lnTo>
                  <a:pt x="10160" y="665480"/>
                </a:lnTo>
                <a:lnTo>
                  <a:pt x="13970" y="674370"/>
                </a:lnTo>
                <a:lnTo>
                  <a:pt x="33020" y="698500"/>
                </a:lnTo>
                <a:lnTo>
                  <a:pt x="48260" y="712470"/>
                </a:lnTo>
                <a:lnTo>
                  <a:pt x="57150" y="731520"/>
                </a:lnTo>
                <a:lnTo>
                  <a:pt x="66040" y="755650"/>
                </a:lnTo>
                <a:lnTo>
                  <a:pt x="81280" y="773430"/>
                </a:lnTo>
                <a:lnTo>
                  <a:pt x="90170" y="788670"/>
                </a:lnTo>
                <a:lnTo>
                  <a:pt x="104140" y="811530"/>
                </a:lnTo>
                <a:lnTo>
                  <a:pt x="114300" y="825500"/>
                </a:lnTo>
                <a:lnTo>
                  <a:pt x="123190" y="844550"/>
                </a:lnTo>
                <a:lnTo>
                  <a:pt x="137160" y="868680"/>
                </a:lnTo>
                <a:lnTo>
                  <a:pt x="147320" y="877570"/>
                </a:lnTo>
                <a:lnTo>
                  <a:pt x="166370" y="863600"/>
                </a:lnTo>
                <a:lnTo>
                  <a:pt x="90170" y="759460"/>
                </a:lnTo>
                <a:lnTo>
                  <a:pt x="147320" y="783590"/>
                </a:lnTo>
                <a:lnTo>
                  <a:pt x="227330" y="882650"/>
                </a:lnTo>
                <a:lnTo>
                  <a:pt x="269240" y="957580"/>
                </a:lnTo>
                <a:lnTo>
                  <a:pt x="416560" y="1000760"/>
                </a:lnTo>
                <a:lnTo>
                  <a:pt x="557530" y="1057910"/>
                </a:lnTo>
                <a:lnTo>
                  <a:pt x="586740" y="1085850"/>
                </a:lnTo>
                <a:lnTo>
                  <a:pt x="637540" y="1127760"/>
                </a:lnTo>
                <a:lnTo>
                  <a:pt x="604520" y="1146810"/>
                </a:lnTo>
                <a:lnTo>
                  <a:pt x="586740" y="1198880"/>
                </a:lnTo>
                <a:lnTo>
                  <a:pt x="661670" y="1259840"/>
                </a:lnTo>
                <a:lnTo>
                  <a:pt x="656590" y="1264920"/>
                </a:lnTo>
                <a:lnTo>
                  <a:pt x="666750" y="1283970"/>
                </a:lnTo>
                <a:lnTo>
                  <a:pt x="675640" y="1289050"/>
                </a:lnTo>
                <a:lnTo>
                  <a:pt x="713740" y="1303020"/>
                </a:lnTo>
                <a:lnTo>
                  <a:pt x="732790" y="1308100"/>
                </a:lnTo>
                <a:lnTo>
                  <a:pt x="751840" y="1308100"/>
                </a:lnTo>
                <a:lnTo>
                  <a:pt x="779780" y="1316990"/>
                </a:lnTo>
                <a:lnTo>
                  <a:pt x="793750" y="1322070"/>
                </a:lnTo>
                <a:lnTo>
                  <a:pt x="803910" y="1344930"/>
                </a:lnTo>
                <a:lnTo>
                  <a:pt x="793750" y="1374140"/>
                </a:lnTo>
                <a:lnTo>
                  <a:pt x="779780" y="1407160"/>
                </a:lnTo>
                <a:lnTo>
                  <a:pt x="760730" y="1430020"/>
                </a:lnTo>
                <a:lnTo>
                  <a:pt x="751840" y="1463040"/>
                </a:lnTo>
                <a:lnTo>
                  <a:pt x="746760" y="1473200"/>
                </a:lnTo>
                <a:lnTo>
                  <a:pt x="760730" y="1477010"/>
                </a:lnTo>
                <a:lnTo>
                  <a:pt x="760730" y="1496060"/>
                </a:lnTo>
                <a:lnTo>
                  <a:pt x="765810" y="1515110"/>
                </a:lnTo>
                <a:lnTo>
                  <a:pt x="765810" y="1529080"/>
                </a:lnTo>
                <a:lnTo>
                  <a:pt x="770890" y="1543050"/>
                </a:lnTo>
                <a:lnTo>
                  <a:pt x="774700" y="1553210"/>
                </a:lnTo>
                <a:lnTo>
                  <a:pt x="784860" y="1591310"/>
                </a:lnTo>
                <a:lnTo>
                  <a:pt x="784860" y="1614170"/>
                </a:lnTo>
                <a:lnTo>
                  <a:pt x="779780" y="1642110"/>
                </a:lnTo>
                <a:lnTo>
                  <a:pt x="779780" y="1661160"/>
                </a:lnTo>
                <a:lnTo>
                  <a:pt x="774700" y="1680210"/>
                </a:lnTo>
                <a:lnTo>
                  <a:pt x="779780" y="1694180"/>
                </a:lnTo>
                <a:lnTo>
                  <a:pt x="779780" y="1699260"/>
                </a:lnTo>
                <a:lnTo>
                  <a:pt x="788670" y="1709420"/>
                </a:lnTo>
                <a:lnTo>
                  <a:pt x="798830" y="1709420"/>
                </a:lnTo>
                <a:lnTo>
                  <a:pt x="817880" y="1713230"/>
                </a:lnTo>
                <a:lnTo>
                  <a:pt x="826770" y="1704340"/>
                </a:lnTo>
                <a:lnTo>
                  <a:pt x="854710" y="1685290"/>
                </a:lnTo>
                <a:lnTo>
                  <a:pt x="869950" y="1676400"/>
                </a:lnTo>
                <a:lnTo>
                  <a:pt x="883920" y="1661160"/>
                </a:lnTo>
                <a:lnTo>
                  <a:pt x="902970" y="1642110"/>
                </a:lnTo>
                <a:lnTo>
                  <a:pt x="925830" y="1628140"/>
                </a:lnTo>
                <a:lnTo>
                  <a:pt x="939800" y="1609090"/>
                </a:lnTo>
                <a:lnTo>
                  <a:pt x="958850" y="1595120"/>
                </a:lnTo>
                <a:lnTo>
                  <a:pt x="972820" y="1572260"/>
                </a:lnTo>
                <a:lnTo>
                  <a:pt x="988060" y="1558290"/>
                </a:lnTo>
                <a:lnTo>
                  <a:pt x="1016000" y="1525270"/>
                </a:lnTo>
                <a:lnTo>
                  <a:pt x="1029970" y="1496060"/>
                </a:lnTo>
                <a:lnTo>
                  <a:pt x="1035050" y="1482090"/>
                </a:lnTo>
                <a:lnTo>
                  <a:pt x="1049020" y="1468120"/>
                </a:lnTo>
                <a:lnTo>
                  <a:pt x="1062990" y="1449070"/>
                </a:lnTo>
                <a:lnTo>
                  <a:pt x="1082040" y="1430020"/>
                </a:lnTo>
                <a:lnTo>
                  <a:pt x="1096010" y="1410970"/>
                </a:lnTo>
                <a:lnTo>
                  <a:pt x="1106170" y="1397000"/>
                </a:lnTo>
                <a:lnTo>
                  <a:pt x="1115060" y="1383030"/>
                </a:lnTo>
                <a:lnTo>
                  <a:pt x="1123950" y="1383030"/>
                </a:lnTo>
                <a:lnTo>
                  <a:pt x="1156970" y="1292860"/>
                </a:lnTo>
                <a:lnTo>
                  <a:pt x="1242060" y="1240790"/>
                </a:lnTo>
                <a:lnTo>
                  <a:pt x="1276350" y="1193800"/>
                </a:lnTo>
                <a:close/>
              </a:path>
              <a:path w="1898650" h="1713230">
                <a:moveTo>
                  <a:pt x="1898650" y="622300"/>
                </a:moveTo>
                <a:lnTo>
                  <a:pt x="1889760" y="566420"/>
                </a:lnTo>
                <a:lnTo>
                  <a:pt x="1875790" y="509270"/>
                </a:lnTo>
                <a:lnTo>
                  <a:pt x="1865630" y="448310"/>
                </a:lnTo>
                <a:lnTo>
                  <a:pt x="1846580" y="396240"/>
                </a:lnTo>
                <a:lnTo>
                  <a:pt x="1823720" y="339090"/>
                </a:lnTo>
                <a:lnTo>
                  <a:pt x="1799590" y="292100"/>
                </a:lnTo>
                <a:lnTo>
                  <a:pt x="1766570" y="240030"/>
                </a:lnTo>
                <a:lnTo>
                  <a:pt x="1738630" y="198120"/>
                </a:lnTo>
                <a:lnTo>
                  <a:pt x="1625600" y="179070"/>
                </a:lnTo>
                <a:lnTo>
                  <a:pt x="1587500" y="245110"/>
                </a:lnTo>
                <a:lnTo>
                  <a:pt x="1601470" y="288290"/>
                </a:lnTo>
                <a:lnTo>
                  <a:pt x="1563370" y="372110"/>
                </a:lnTo>
                <a:lnTo>
                  <a:pt x="1511300" y="405130"/>
                </a:lnTo>
                <a:lnTo>
                  <a:pt x="1478280" y="547370"/>
                </a:lnTo>
                <a:lnTo>
                  <a:pt x="1521460" y="599440"/>
                </a:lnTo>
                <a:lnTo>
                  <a:pt x="1573530" y="622300"/>
                </a:lnTo>
                <a:lnTo>
                  <a:pt x="1672590" y="679450"/>
                </a:lnTo>
                <a:lnTo>
                  <a:pt x="1752600" y="656590"/>
                </a:lnTo>
                <a:lnTo>
                  <a:pt x="1790700" y="670560"/>
                </a:lnTo>
                <a:lnTo>
                  <a:pt x="1809750" y="717550"/>
                </a:lnTo>
                <a:lnTo>
                  <a:pt x="1832610" y="769620"/>
                </a:lnTo>
                <a:lnTo>
                  <a:pt x="1842770" y="830580"/>
                </a:lnTo>
                <a:lnTo>
                  <a:pt x="1851660" y="1038860"/>
                </a:lnTo>
                <a:lnTo>
                  <a:pt x="1865630" y="990600"/>
                </a:lnTo>
                <a:lnTo>
                  <a:pt x="1875790" y="943610"/>
                </a:lnTo>
                <a:lnTo>
                  <a:pt x="1884680" y="896620"/>
                </a:lnTo>
                <a:lnTo>
                  <a:pt x="1894840" y="844550"/>
                </a:lnTo>
                <a:lnTo>
                  <a:pt x="1898650" y="788670"/>
                </a:lnTo>
                <a:lnTo>
                  <a:pt x="1898650" y="656590"/>
                </a:lnTo>
                <a:lnTo>
                  <a:pt x="1898650" y="622300"/>
                </a:lnTo>
                <a:close/>
              </a:path>
            </a:pathLst>
          </a:custGeom>
          <a:solidFill>
            <a:srgbClr val="689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1419860" y="1784350"/>
            <a:ext cx="3406140" cy="62230"/>
          </a:xfrm>
          <a:custGeom>
            <a:avLst/>
            <a:gdLst/>
            <a:ahLst/>
            <a:cxnLst/>
            <a:rect l="l" t="t" r="r" b="b"/>
            <a:pathLst>
              <a:path w="3406140" h="62230">
                <a:moveTo>
                  <a:pt x="0" y="62229"/>
                </a:moveTo>
                <a:lnTo>
                  <a:pt x="3406140" y="62229"/>
                </a:lnTo>
                <a:lnTo>
                  <a:pt x="340614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EFD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1822450"/>
            <a:ext cx="1812289" cy="797560"/>
          </a:xfrm>
          <a:custGeom>
            <a:avLst/>
            <a:gdLst/>
            <a:ahLst/>
            <a:cxnLst/>
            <a:rect l="l" t="t" r="r" b="b"/>
            <a:pathLst>
              <a:path w="1812289" h="797560">
                <a:moveTo>
                  <a:pt x="1812289" y="0"/>
                </a:moveTo>
                <a:lnTo>
                  <a:pt x="1727200" y="0"/>
                </a:lnTo>
                <a:lnTo>
                  <a:pt x="1457960" y="274320"/>
                </a:lnTo>
                <a:lnTo>
                  <a:pt x="287020" y="274320"/>
                </a:lnTo>
                <a:lnTo>
                  <a:pt x="0" y="709070"/>
                </a:lnTo>
                <a:lnTo>
                  <a:pt x="0" y="797560"/>
                </a:lnTo>
                <a:lnTo>
                  <a:pt x="26670" y="797560"/>
                </a:lnTo>
                <a:lnTo>
                  <a:pt x="339090" y="330200"/>
                </a:lnTo>
                <a:lnTo>
                  <a:pt x="1482090" y="330200"/>
                </a:lnTo>
                <a:lnTo>
                  <a:pt x="1812289" y="0"/>
                </a:lnTo>
                <a:close/>
              </a:path>
            </a:pathLst>
          </a:custGeom>
          <a:solidFill>
            <a:srgbClr val="89D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939799"/>
            <a:ext cx="1245870" cy="179070"/>
          </a:xfrm>
          <a:custGeom>
            <a:avLst/>
            <a:gdLst/>
            <a:ahLst/>
            <a:cxnLst/>
            <a:rect l="l" t="t" r="r" b="b"/>
            <a:pathLst>
              <a:path w="1245870" h="179069">
                <a:moveTo>
                  <a:pt x="125730" y="0"/>
                </a:moveTo>
                <a:lnTo>
                  <a:pt x="0" y="0"/>
                </a:lnTo>
                <a:lnTo>
                  <a:pt x="0" y="179070"/>
                </a:lnTo>
                <a:lnTo>
                  <a:pt x="125730" y="179070"/>
                </a:lnTo>
                <a:lnTo>
                  <a:pt x="125730" y="0"/>
                </a:lnTo>
                <a:close/>
              </a:path>
              <a:path w="1245870" h="179069">
                <a:moveTo>
                  <a:pt x="499110" y="0"/>
                </a:moveTo>
                <a:lnTo>
                  <a:pt x="320040" y="0"/>
                </a:lnTo>
                <a:lnTo>
                  <a:pt x="320040" y="146050"/>
                </a:lnTo>
                <a:lnTo>
                  <a:pt x="320040" y="179070"/>
                </a:lnTo>
                <a:lnTo>
                  <a:pt x="499110" y="179070"/>
                </a:lnTo>
                <a:lnTo>
                  <a:pt x="499110" y="146050"/>
                </a:lnTo>
                <a:lnTo>
                  <a:pt x="499110" y="0"/>
                </a:lnTo>
                <a:close/>
              </a:path>
              <a:path w="1245870" h="179069">
                <a:moveTo>
                  <a:pt x="872490" y="0"/>
                </a:moveTo>
                <a:lnTo>
                  <a:pt x="693420" y="0"/>
                </a:lnTo>
                <a:lnTo>
                  <a:pt x="693420" y="179070"/>
                </a:lnTo>
                <a:lnTo>
                  <a:pt x="872490" y="179070"/>
                </a:lnTo>
                <a:lnTo>
                  <a:pt x="872490" y="0"/>
                </a:lnTo>
                <a:close/>
              </a:path>
              <a:path w="1245870" h="179069">
                <a:moveTo>
                  <a:pt x="1245870" y="0"/>
                </a:moveTo>
                <a:lnTo>
                  <a:pt x="1065530" y="0"/>
                </a:lnTo>
                <a:lnTo>
                  <a:pt x="1065530" y="179070"/>
                </a:lnTo>
                <a:lnTo>
                  <a:pt x="1245870" y="179070"/>
                </a:lnTo>
                <a:lnTo>
                  <a:pt x="1245870" y="0"/>
                </a:lnTo>
                <a:close/>
              </a:path>
            </a:pathLst>
          </a:custGeom>
          <a:solidFill>
            <a:srgbClr val="A8A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314960" y="1085849"/>
            <a:ext cx="4511040" cy="1534160"/>
          </a:xfrm>
          <a:custGeom>
            <a:avLst/>
            <a:gdLst/>
            <a:ahLst/>
            <a:cxnLst/>
            <a:rect l="l" t="t" r="r" b="b"/>
            <a:pathLst>
              <a:path w="4511040" h="1534160">
                <a:moveTo>
                  <a:pt x="179070" y="0"/>
                </a:moveTo>
                <a:lnTo>
                  <a:pt x="0" y="0"/>
                </a:lnTo>
                <a:lnTo>
                  <a:pt x="0" y="179070"/>
                </a:lnTo>
                <a:lnTo>
                  <a:pt x="179070" y="179070"/>
                </a:lnTo>
                <a:lnTo>
                  <a:pt x="179070" y="0"/>
                </a:lnTo>
                <a:close/>
              </a:path>
              <a:path w="4511040" h="1534160">
                <a:moveTo>
                  <a:pt x="3017520" y="1355090"/>
                </a:moveTo>
                <a:lnTo>
                  <a:pt x="2833370" y="1355090"/>
                </a:lnTo>
                <a:lnTo>
                  <a:pt x="2833370" y="1534160"/>
                </a:lnTo>
                <a:lnTo>
                  <a:pt x="3017520" y="1534160"/>
                </a:lnTo>
                <a:lnTo>
                  <a:pt x="3017520" y="1355090"/>
                </a:lnTo>
                <a:close/>
              </a:path>
              <a:path w="4511040" h="1534160">
                <a:moveTo>
                  <a:pt x="3390900" y="1355090"/>
                </a:moveTo>
                <a:lnTo>
                  <a:pt x="3211830" y="1355090"/>
                </a:lnTo>
                <a:lnTo>
                  <a:pt x="3211830" y="1534160"/>
                </a:lnTo>
                <a:lnTo>
                  <a:pt x="3390900" y="1534160"/>
                </a:lnTo>
                <a:lnTo>
                  <a:pt x="3390900" y="1355090"/>
                </a:lnTo>
                <a:close/>
              </a:path>
              <a:path w="4511040" h="1534160">
                <a:moveTo>
                  <a:pt x="3764280" y="1355090"/>
                </a:moveTo>
                <a:lnTo>
                  <a:pt x="3585210" y="1355090"/>
                </a:lnTo>
                <a:lnTo>
                  <a:pt x="3585210" y="1534160"/>
                </a:lnTo>
                <a:lnTo>
                  <a:pt x="3764280" y="1534160"/>
                </a:lnTo>
                <a:lnTo>
                  <a:pt x="3764280" y="1355090"/>
                </a:lnTo>
                <a:close/>
              </a:path>
              <a:path w="4511040" h="1534160">
                <a:moveTo>
                  <a:pt x="4137660" y="1355090"/>
                </a:moveTo>
                <a:lnTo>
                  <a:pt x="3957320" y="1355090"/>
                </a:lnTo>
                <a:lnTo>
                  <a:pt x="3957320" y="1534160"/>
                </a:lnTo>
                <a:lnTo>
                  <a:pt x="4137660" y="1534160"/>
                </a:lnTo>
                <a:lnTo>
                  <a:pt x="4137660" y="1355090"/>
                </a:lnTo>
                <a:close/>
              </a:path>
              <a:path w="4511040" h="1534160">
                <a:moveTo>
                  <a:pt x="4511040" y="1355090"/>
                </a:moveTo>
                <a:lnTo>
                  <a:pt x="4330700" y="1355090"/>
                </a:lnTo>
                <a:lnTo>
                  <a:pt x="4330700" y="1534160"/>
                </a:lnTo>
                <a:lnTo>
                  <a:pt x="4511040" y="1534160"/>
                </a:lnTo>
                <a:lnTo>
                  <a:pt x="4511040" y="1355090"/>
                </a:lnTo>
                <a:close/>
              </a:path>
              <a:path w="4511040" h="1534160">
                <a:moveTo>
                  <a:pt x="4511040" y="991870"/>
                </a:moveTo>
                <a:lnTo>
                  <a:pt x="4330700" y="991870"/>
                </a:lnTo>
                <a:lnTo>
                  <a:pt x="4330700" y="1176020"/>
                </a:lnTo>
                <a:lnTo>
                  <a:pt x="4511040" y="1176020"/>
                </a:lnTo>
                <a:lnTo>
                  <a:pt x="4511040" y="99187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1699259" y="1732279"/>
            <a:ext cx="132080" cy="137160"/>
          </a:xfrm>
          <a:custGeom>
            <a:avLst/>
            <a:gdLst/>
            <a:ahLst/>
            <a:cxnLst/>
            <a:rect l="l" t="t" r="r" b="b"/>
            <a:pathLst>
              <a:path w="132080" h="137160">
                <a:moveTo>
                  <a:pt x="88900" y="0"/>
                </a:moveTo>
                <a:lnTo>
                  <a:pt x="33019" y="0"/>
                </a:lnTo>
                <a:lnTo>
                  <a:pt x="13969" y="15240"/>
                </a:lnTo>
                <a:lnTo>
                  <a:pt x="0" y="38100"/>
                </a:lnTo>
                <a:lnTo>
                  <a:pt x="0" y="90170"/>
                </a:lnTo>
                <a:lnTo>
                  <a:pt x="13969" y="114300"/>
                </a:lnTo>
                <a:lnTo>
                  <a:pt x="33019" y="128270"/>
                </a:lnTo>
                <a:lnTo>
                  <a:pt x="66039" y="137160"/>
                </a:lnTo>
                <a:lnTo>
                  <a:pt x="88900" y="128270"/>
                </a:lnTo>
                <a:lnTo>
                  <a:pt x="113029" y="114300"/>
                </a:lnTo>
                <a:lnTo>
                  <a:pt x="127000" y="90170"/>
                </a:lnTo>
                <a:lnTo>
                  <a:pt x="132079" y="66040"/>
                </a:lnTo>
                <a:lnTo>
                  <a:pt x="127000" y="38100"/>
                </a:lnTo>
                <a:lnTo>
                  <a:pt x="113029" y="15240"/>
                </a:lnTo>
                <a:lnTo>
                  <a:pt x="88900" y="0"/>
                </a:lnTo>
                <a:close/>
              </a:path>
            </a:pathLst>
          </a:custGeom>
          <a:solidFill>
            <a:srgbClr val="89D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1949450" y="1732279"/>
            <a:ext cx="137160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2208529" y="1732279"/>
            <a:ext cx="137159" cy="137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593090" y="137159"/>
            <a:ext cx="4029710" cy="3191510"/>
          </a:xfrm>
          <a:custGeom>
            <a:avLst/>
            <a:gdLst/>
            <a:ahLst/>
            <a:cxnLst/>
            <a:rect l="l" t="t" r="r" b="b"/>
            <a:pathLst>
              <a:path w="4029710" h="3191510">
                <a:moveTo>
                  <a:pt x="1219200" y="1666240"/>
                </a:moveTo>
                <a:lnTo>
                  <a:pt x="1205230" y="1633220"/>
                </a:lnTo>
                <a:lnTo>
                  <a:pt x="1172210" y="1619250"/>
                </a:lnTo>
                <a:lnTo>
                  <a:pt x="1139190" y="1633220"/>
                </a:lnTo>
                <a:lnTo>
                  <a:pt x="1129030" y="1666240"/>
                </a:lnTo>
                <a:lnTo>
                  <a:pt x="1139190" y="1694180"/>
                </a:lnTo>
                <a:lnTo>
                  <a:pt x="1172210" y="1709420"/>
                </a:lnTo>
                <a:lnTo>
                  <a:pt x="1205230" y="1694180"/>
                </a:lnTo>
                <a:lnTo>
                  <a:pt x="1219200" y="1666240"/>
                </a:lnTo>
                <a:close/>
              </a:path>
              <a:path w="4029710" h="3191510">
                <a:moveTo>
                  <a:pt x="4029710" y="769620"/>
                </a:moveTo>
                <a:lnTo>
                  <a:pt x="4024630" y="641350"/>
                </a:lnTo>
                <a:lnTo>
                  <a:pt x="3996690" y="514350"/>
                </a:lnTo>
                <a:lnTo>
                  <a:pt x="3953510" y="396240"/>
                </a:lnTo>
                <a:lnTo>
                  <a:pt x="3887470" y="292100"/>
                </a:lnTo>
                <a:lnTo>
                  <a:pt x="3807460" y="198120"/>
                </a:lnTo>
                <a:lnTo>
                  <a:pt x="3746500" y="151142"/>
                </a:lnTo>
                <a:lnTo>
                  <a:pt x="3684270" y="118110"/>
                </a:lnTo>
                <a:lnTo>
                  <a:pt x="3618230" y="85090"/>
                </a:lnTo>
                <a:lnTo>
                  <a:pt x="3552190" y="55880"/>
                </a:lnTo>
                <a:lnTo>
                  <a:pt x="3540328" y="52070"/>
                </a:lnTo>
                <a:lnTo>
                  <a:pt x="3481070" y="33020"/>
                </a:lnTo>
                <a:lnTo>
                  <a:pt x="3329940" y="5080"/>
                </a:lnTo>
                <a:lnTo>
                  <a:pt x="3255010" y="5080"/>
                </a:lnTo>
                <a:lnTo>
                  <a:pt x="3169920" y="0"/>
                </a:lnTo>
                <a:lnTo>
                  <a:pt x="3089910" y="0"/>
                </a:lnTo>
                <a:lnTo>
                  <a:pt x="3004820" y="5080"/>
                </a:lnTo>
                <a:lnTo>
                  <a:pt x="2843530" y="22860"/>
                </a:lnTo>
                <a:lnTo>
                  <a:pt x="2763520" y="38100"/>
                </a:lnTo>
                <a:lnTo>
                  <a:pt x="2683510" y="52070"/>
                </a:lnTo>
                <a:lnTo>
                  <a:pt x="2607310" y="71120"/>
                </a:lnTo>
                <a:lnTo>
                  <a:pt x="2683510" y="118110"/>
                </a:lnTo>
                <a:lnTo>
                  <a:pt x="2754630" y="99060"/>
                </a:lnTo>
                <a:lnTo>
                  <a:pt x="2834640" y="85090"/>
                </a:lnTo>
                <a:lnTo>
                  <a:pt x="2909570" y="74942"/>
                </a:lnTo>
                <a:lnTo>
                  <a:pt x="2989580" y="60960"/>
                </a:lnTo>
                <a:lnTo>
                  <a:pt x="3065780" y="52070"/>
                </a:lnTo>
                <a:lnTo>
                  <a:pt x="3221990" y="52070"/>
                </a:lnTo>
                <a:lnTo>
                  <a:pt x="3296920" y="55880"/>
                </a:lnTo>
                <a:lnTo>
                  <a:pt x="3362960" y="60960"/>
                </a:lnTo>
                <a:lnTo>
                  <a:pt x="3434080" y="74942"/>
                </a:lnTo>
                <a:lnTo>
                  <a:pt x="3495040" y="93992"/>
                </a:lnTo>
                <a:lnTo>
                  <a:pt x="3557270" y="127000"/>
                </a:lnTo>
                <a:lnTo>
                  <a:pt x="3604260" y="154940"/>
                </a:lnTo>
                <a:lnTo>
                  <a:pt x="3656330" y="198120"/>
                </a:lnTo>
                <a:lnTo>
                  <a:pt x="3694430" y="245110"/>
                </a:lnTo>
                <a:lnTo>
                  <a:pt x="3727450" y="306070"/>
                </a:lnTo>
                <a:lnTo>
                  <a:pt x="3774440" y="476250"/>
                </a:lnTo>
                <a:lnTo>
                  <a:pt x="3793490" y="656590"/>
                </a:lnTo>
                <a:lnTo>
                  <a:pt x="3783330" y="835660"/>
                </a:lnTo>
                <a:lnTo>
                  <a:pt x="3746500" y="1019810"/>
                </a:lnTo>
                <a:lnTo>
                  <a:pt x="3679190" y="1203960"/>
                </a:lnTo>
                <a:lnTo>
                  <a:pt x="3595370" y="1388110"/>
                </a:lnTo>
                <a:lnTo>
                  <a:pt x="3481070" y="1567180"/>
                </a:lnTo>
                <a:lnTo>
                  <a:pt x="3359150" y="1746250"/>
                </a:lnTo>
                <a:lnTo>
                  <a:pt x="3216910" y="1916430"/>
                </a:lnTo>
                <a:lnTo>
                  <a:pt x="3065780" y="2077720"/>
                </a:lnTo>
                <a:lnTo>
                  <a:pt x="2905760" y="2232660"/>
                </a:lnTo>
                <a:lnTo>
                  <a:pt x="2739390" y="2378710"/>
                </a:lnTo>
                <a:lnTo>
                  <a:pt x="2570480" y="2506980"/>
                </a:lnTo>
                <a:lnTo>
                  <a:pt x="2400300" y="2630170"/>
                </a:lnTo>
                <a:lnTo>
                  <a:pt x="2235200" y="2733040"/>
                </a:lnTo>
                <a:lnTo>
                  <a:pt x="2073910" y="2823210"/>
                </a:lnTo>
                <a:lnTo>
                  <a:pt x="1950720" y="2875280"/>
                </a:lnTo>
                <a:lnTo>
                  <a:pt x="1818640" y="2922270"/>
                </a:lnTo>
                <a:lnTo>
                  <a:pt x="1554480" y="3007360"/>
                </a:lnTo>
                <a:lnTo>
                  <a:pt x="1408430" y="3040380"/>
                </a:lnTo>
                <a:lnTo>
                  <a:pt x="1271270" y="3068320"/>
                </a:lnTo>
                <a:lnTo>
                  <a:pt x="1002030" y="3106420"/>
                </a:lnTo>
                <a:lnTo>
                  <a:pt x="869950" y="3111500"/>
                </a:lnTo>
                <a:lnTo>
                  <a:pt x="741680" y="3111500"/>
                </a:lnTo>
                <a:lnTo>
                  <a:pt x="628650" y="3101340"/>
                </a:lnTo>
                <a:lnTo>
                  <a:pt x="520700" y="3087370"/>
                </a:lnTo>
                <a:lnTo>
                  <a:pt x="420370" y="3054350"/>
                </a:lnTo>
                <a:lnTo>
                  <a:pt x="336550" y="3021330"/>
                </a:lnTo>
                <a:lnTo>
                  <a:pt x="265430" y="2974340"/>
                </a:lnTo>
                <a:lnTo>
                  <a:pt x="213360" y="2922270"/>
                </a:lnTo>
                <a:lnTo>
                  <a:pt x="203200" y="2884170"/>
                </a:lnTo>
                <a:lnTo>
                  <a:pt x="199390" y="2851150"/>
                </a:lnTo>
                <a:lnTo>
                  <a:pt x="194310" y="2818130"/>
                </a:lnTo>
                <a:lnTo>
                  <a:pt x="203200" y="2785110"/>
                </a:lnTo>
                <a:lnTo>
                  <a:pt x="203200" y="2752090"/>
                </a:lnTo>
                <a:lnTo>
                  <a:pt x="213360" y="2719070"/>
                </a:lnTo>
                <a:lnTo>
                  <a:pt x="241300" y="2663190"/>
                </a:lnTo>
                <a:lnTo>
                  <a:pt x="293370" y="2595880"/>
                </a:lnTo>
                <a:lnTo>
                  <a:pt x="350520" y="2540000"/>
                </a:lnTo>
                <a:lnTo>
                  <a:pt x="416560" y="2487930"/>
                </a:lnTo>
                <a:lnTo>
                  <a:pt x="477520" y="2435860"/>
                </a:lnTo>
                <a:lnTo>
                  <a:pt x="543560" y="2397760"/>
                </a:lnTo>
                <a:lnTo>
                  <a:pt x="609600" y="2360930"/>
                </a:lnTo>
                <a:lnTo>
                  <a:pt x="675640" y="2327910"/>
                </a:lnTo>
                <a:lnTo>
                  <a:pt x="737870" y="2298700"/>
                </a:lnTo>
                <a:lnTo>
                  <a:pt x="793750" y="2275840"/>
                </a:lnTo>
                <a:lnTo>
                  <a:pt x="845820" y="2256790"/>
                </a:lnTo>
                <a:lnTo>
                  <a:pt x="892810" y="2242820"/>
                </a:lnTo>
                <a:lnTo>
                  <a:pt x="958850" y="2218690"/>
                </a:lnTo>
                <a:lnTo>
                  <a:pt x="977900" y="2213610"/>
                </a:lnTo>
                <a:lnTo>
                  <a:pt x="988060" y="2213610"/>
                </a:lnTo>
                <a:lnTo>
                  <a:pt x="906780" y="2062480"/>
                </a:lnTo>
                <a:lnTo>
                  <a:pt x="889000" y="2058670"/>
                </a:lnTo>
                <a:lnTo>
                  <a:pt x="855980" y="2058670"/>
                </a:lnTo>
                <a:lnTo>
                  <a:pt x="836930" y="2062480"/>
                </a:lnTo>
                <a:lnTo>
                  <a:pt x="817880" y="2062480"/>
                </a:lnTo>
                <a:lnTo>
                  <a:pt x="793750" y="2067560"/>
                </a:lnTo>
                <a:lnTo>
                  <a:pt x="770890" y="2072640"/>
                </a:lnTo>
                <a:lnTo>
                  <a:pt x="746760" y="2081530"/>
                </a:lnTo>
                <a:lnTo>
                  <a:pt x="722630" y="2091690"/>
                </a:lnTo>
                <a:lnTo>
                  <a:pt x="694690" y="2100580"/>
                </a:lnTo>
                <a:lnTo>
                  <a:pt x="671830" y="2110740"/>
                </a:lnTo>
                <a:lnTo>
                  <a:pt x="642620" y="2124710"/>
                </a:lnTo>
                <a:lnTo>
                  <a:pt x="614680" y="2133600"/>
                </a:lnTo>
                <a:lnTo>
                  <a:pt x="590550" y="2147570"/>
                </a:lnTo>
                <a:lnTo>
                  <a:pt x="562610" y="2166620"/>
                </a:lnTo>
                <a:lnTo>
                  <a:pt x="539750" y="2185670"/>
                </a:lnTo>
                <a:lnTo>
                  <a:pt x="501650" y="2204720"/>
                </a:lnTo>
                <a:lnTo>
                  <a:pt x="468630" y="2228850"/>
                </a:lnTo>
                <a:lnTo>
                  <a:pt x="435610" y="2251710"/>
                </a:lnTo>
                <a:lnTo>
                  <a:pt x="411480" y="2279650"/>
                </a:lnTo>
                <a:lnTo>
                  <a:pt x="378460" y="2298700"/>
                </a:lnTo>
                <a:lnTo>
                  <a:pt x="354330" y="2327910"/>
                </a:lnTo>
                <a:lnTo>
                  <a:pt x="326390" y="2345690"/>
                </a:lnTo>
                <a:lnTo>
                  <a:pt x="303530" y="2374900"/>
                </a:lnTo>
                <a:lnTo>
                  <a:pt x="279400" y="2397760"/>
                </a:lnTo>
                <a:lnTo>
                  <a:pt x="255270" y="2426970"/>
                </a:lnTo>
                <a:lnTo>
                  <a:pt x="227317" y="2454910"/>
                </a:lnTo>
                <a:lnTo>
                  <a:pt x="213347" y="2475407"/>
                </a:lnTo>
                <a:lnTo>
                  <a:pt x="203200" y="2482850"/>
                </a:lnTo>
                <a:lnTo>
                  <a:pt x="185420" y="2512060"/>
                </a:lnTo>
                <a:lnTo>
                  <a:pt x="156210" y="2540000"/>
                </a:lnTo>
                <a:lnTo>
                  <a:pt x="133350" y="2578100"/>
                </a:lnTo>
                <a:lnTo>
                  <a:pt x="104140" y="2614930"/>
                </a:lnTo>
                <a:lnTo>
                  <a:pt x="81280" y="2663190"/>
                </a:lnTo>
                <a:lnTo>
                  <a:pt x="52070" y="2700020"/>
                </a:lnTo>
                <a:lnTo>
                  <a:pt x="34290" y="2747010"/>
                </a:lnTo>
                <a:lnTo>
                  <a:pt x="10160" y="2795270"/>
                </a:lnTo>
                <a:lnTo>
                  <a:pt x="5080" y="2842260"/>
                </a:lnTo>
                <a:lnTo>
                  <a:pt x="0" y="2884170"/>
                </a:lnTo>
                <a:lnTo>
                  <a:pt x="0" y="2927350"/>
                </a:lnTo>
                <a:lnTo>
                  <a:pt x="15240" y="2964180"/>
                </a:lnTo>
                <a:lnTo>
                  <a:pt x="43180" y="3002280"/>
                </a:lnTo>
                <a:lnTo>
                  <a:pt x="104140" y="3059430"/>
                </a:lnTo>
                <a:lnTo>
                  <a:pt x="142240" y="3082290"/>
                </a:lnTo>
                <a:lnTo>
                  <a:pt x="189230" y="3106420"/>
                </a:lnTo>
                <a:lnTo>
                  <a:pt x="227317" y="3120390"/>
                </a:lnTo>
                <a:lnTo>
                  <a:pt x="279400" y="3144520"/>
                </a:lnTo>
                <a:lnTo>
                  <a:pt x="326390" y="3153410"/>
                </a:lnTo>
                <a:lnTo>
                  <a:pt x="383540" y="3167380"/>
                </a:lnTo>
                <a:lnTo>
                  <a:pt x="435610" y="3177540"/>
                </a:lnTo>
                <a:lnTo>
                  <a:pt x="491490" y="3181350"/>
                </a:lnTo>
                <a:lnTo>
                  <a:pt x="614680" y="3191510"/>
                </a:lnTo>
                <a:lnTo>
                  <a:pt x="859790" y="3191510"/>
                </a:lnTo>
                <a:lnTo>
                  <a:pt x="1049020" y="3177540"/>
                </a:lnTo>
                <a:lnTo>
                  <a:pt x="1233170" y="3158490"/>
                </a:lnTo>
                <a:lnTo>
                  <a:pt x="1412240" y="3134360"/>
                </a:lnTo>
                <a:lnTo>
                  <a:pt x="1555623" y="3111500"/>
                </a:lnTo>
                <a:lnTo>
                  <a:pt x="1587500" y="3106420"/>
                </a:lnTo>
                <a:lnTo>
                  <a:pt x="1747520" y="3064510"/>
                </a:lnTo>
                <a:lnTo>
                  <a:pt x="1908810" y="3026410"/>
                </a:lnTo>
                <a:lnTo>
                  <a:pt x="2219960" y="2922270"/>
                </a:lnTo>
                <a:lnTo>
                  <a:pt x="2367280" y="2851150"/>
                </a:lnTo>
                <a:lnTo>
                  <a:pt x="2518410" y="2785110"/>
                </a:lnTo>
                <a:lnTo>
                  <a:pt x="2659380" y="2705100"/>
                </a:lnTo>
                <a:lnTo>
                  <a:pt x="2805430" y="2614930"/>
                </a:lnTo>
                <a:lnTo>
                  <a:pt x="2947670" y="2515870"/>
                </a:lnTo>
                <a:lnTo>
                  <a:pt x="3084830" y="2407920"/>
                </a:lnTo>
                <a:lnTo>
                  <a:pt x="3225800" y="2289810"/>
                </a:lnTo>
                <a:lnTo>
                  <a:pt x="3368040" y="2166620"/>
                </a:lnTo>
                <a:lnTo>
                  <a:pt x="3453130" y="2067560"/>
                </a:lnTo>
                <a:lnTo>
                  <a:pt x="3543300" y="1968500"/>
                </a:lnTo>
                <a:lnTo>
                  <a:pt x="3628390" y="1845310"/>
                </a:lnTo>
                <a:lnTo>
                  <a:pt x="3712210" y="1727200"/>
                </a:lnTo>
                <a:lnTo>
                  <a:pt x="3854450" y="1463040"/>
                </a:lnTo>
                <a:lnTo>
                  <a:pt x="3915410" y="1322070"/>
                </a:lnTo>
                <a:lnTo>
                  <a:pt x="3963670" y="1184910"/>
                </a:lnTo>
                <a:lnTo>
                  <a:pt x="3996690" y="1042670"/>
                </a:lnTo>
                <a:lnTo>
                  <a:pt x="4019550" y="906780"/>
                </a:lnTo>
                <a:lnTo>
                  <a:pt x="4029710" y="769620"/>
                </a:lnTo>
                <a:close/>
              </a:path>
            </a:pathLst>
          </a:custGeom>
          <a:solidFill>
            <a:srgbClr val="B26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154940" y="1780539"/>
            <a:ext cx="2190750" cy="835660"/>
          </a:xfrm>
          <a:custGeom>
            <a:avLst/>
            <a:gdLst/>
            <a:ahLst/>
            <a:cxnLst/>
            <a:rect l="l" t="t" r="r" b="b"/>
            <a:pathLst>
              <a:path w="2190750" h="835660">
                <a:moveTo>
                  <a:pt x="1926590" y="8890"/>
                </a:moveTo>
                <a:lnTo>
                  <a:pt x="1846580" y="8890"/>
                </a:lnTo>
                <a:lnTo>
                  <a:pt x="1454150" y="401320"/>
                </a:lnTo>
                <a:lnTo>
                  <a:pt x="283210" y="401320"/>
                </a:lnTo>
                <a:lnTo>
                  <a:pt x="0" y="835660"/>
                </a:lnTo>
                <a:lnTo>
                  <a:pt x="80010" y="835660"/>
                </a:lnTo>
                <a:lnTo>
                  <a:pt x="335280" y="457200"/>
                </a:lnTo>
                <a:lnTo>
                  <a:pt x="1478280" y="457200"/>
                </a:lnTo>
                <a:lnTo>
                  <a:pt x="1926590" y="8890"/>
                </a:lnTo>
                <a:close/>
              </a:path>
              <a:path w="2190750" h="835660">
                <a:moveTo>
                  <a:pt x="2190750" y="0"/>
                </a:moveTo>
                <a:lnTo>
                  <a:pt x="2101850" y="8890"/>
                </a:lnTo>
                <a:lnTo>
                  <a:pt x="1629410" y="481330"/>
                </a:lnTo>
                <a:lnTo>
                  <a:pt x="457200" y="481330"/>
                </a:lnTo>
                <a:lnTo>
                  <a:pt x="220980" y="835660"/>
                </a:lnTo>
                <a:lnTo>
                  <a:pt x="306070" y="835660"/>
                </a:lnTo>
                <a:lnTo>
                  <a:pt x="495300" y="537210"/>
                </a:lnTo>
                <a:lnTo>
                  <a:pt x="1652270" y="537210"/>
                </a:lnTo>
                <a:lnTo>
                  <a:pt x="2190750" y="0"/>
                </a:lnTo>
                <a:close/>
              </a:path>
            </a:pathLst>
          </a:custGeom>
          <a:solidFill>
            <a:srgbClr val="89D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972309" y="1756409"/>
            <a:ext cx="85089" cy="90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2237740" y="1761490"/>
            <a:ext cx="85090" cy="85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9404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66698"/>
                </a:solidFill>
                <a:latin typeface="Arial Black"/>
                <a:cs typeface="Arial Black"/>
              </a:defRPr>
            </a:lvl1pPr>
          </a:lstStyle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76730" cy="1371600"/>
          </a:xfrm>
          <a:custGeom>
            <a:avLst/>
            <a:gdLst/>
            <a:ahLst/>
            <a:cxnLst/>
            <a:rect l="l" t="t" r="r" b="b"/>
            <a:pathLst>
              <a:path w="1776730" h="1371600">
                <a:moveTo>
                  <a:pt x="1776730" y="0"/>
                </a:moveTo>
                <a:lnTo>
                  <a:pt x="0" y="0"/>
                </a:lnTo>
                <a:lnTo>
                  <a:pt x="0" y="1371600"/>
                </a:lnTo>
                <a:lnTo>
                  <a:pt x="1776730" y="137160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5799" y="6705599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784860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3399" y="670559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15240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200" y="6553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30480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04799" y="6629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22860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0999" y="65532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838200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3400" y="66294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815340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534400" y="6248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71500" y="0"/>
                </a:moveTo>
                <a:lnTo>
                  <a:pt x="522103" y="1957"/>
                </a:lnTo>
                <a:lnTo>
                  <a:pt x="473890" y="7723"/>
                </a:lnTo>
                <a:lnTo>
                  <a:pt x="427031" y="17137"/>
                </a:lnTo>
                <a:lnTo>
                  <a:pt x="381694" y="30040"/>
                </a:lnTo>
                <a:lnTo>
                  <a:pt x="338050" y="46271"/>
                </a:lnTo>
                <a:lnTo>
                  <a:pt x="296270" y="65670"/>
                </a:lnTo>
                <a:lnTo>
                  <a:pt x="256522" y="88078"/>
                </a:lnTo>
                <a:lnTo>
                  <a:pt x="218978" y="113334"/>
                </a:lnTo>
                <a:lnTo>
                  <a:pt x="183806" y="141279"/>
                </a:lnTo>
                <a:lnTo>
                  <a:pt x="151177" y="171752"/>
                </a:lnTo>
                <a:lnTo>
                  <a:pt x="121262" y="204594"/>
                </a:lnTo>
                <a:lnTo>
                  <a:pt x="94229" y="239645"/>
                </a:lnTo>
                <a:lnTo>
                  <a:pt x="70249" y="276744"/>
                </a:lnTo>
                <a:lnTo>
                  <a:pt x="49492" y="315731"/>
                </a:lnTo>
                <a:lnTo>
                  <a:pt x="32128" y="356448"/>
                </a:lnTo>
                <a:lnTo>
                  <a:pt x="18327" y="398732"/>
                </a:lnTo>
                <a:lnTo>
                  <a:pt x="8258" y="442426"/>
                </a:lnTo>
                <a:lnTo>
                  <a:pt x="2093" y="487368"/>
                </a:lnTo>
                <a:lnTo>
                  <a:pt x="0" y="533400"/>
                </a:lnTo>
                <a:lnTo>
                  <a:pt x="2093" y="579431"/>
                </a:lnTo>
                <a:lnTo>
                  <a:pt x="6231" y="609600"/>
                </a:lnTo>
                <a:lnTo>
                  <a:pt x="609600" y="609600"/>
                </a:lnTo>
                <a:lnTo>
                  <a:pt x="609600" y="1515"/>
                </a:lnTo>
                <a:lnTo>
                  <a:pt x="571500" y="0"/>
                </a:lnTo>
                <a:close/>
              </a:path>
            </a:pathLst>
          </a:custGeom>
          <a:solidFill>
            <a:srgbClr val="FFE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75460" y="0"/>
            <a:ext cx="7369809" cy="40640"/>
          </a:xfrm>
          <a:custGeom>
            <a:avLst/>
            <a:gdLst/>
            <a:ahLst/>
            <a:cxnLst/>
            <a:rect l="l" t="t" r="r" b="b"/>
            <a:pathLst>
              <a:path w="7369809" h="40640">
                <a:moveTo>
                  <a:pt x="7369810" y="0"/>
                </a:moveTo>
                <a:lnTo>
                  <a:pt x="0" y="0"/>
                </a:lnTo>
                <a:lnTo>
                  <a:pt x="0" y="20320"/>
                </a:lnTo>
                <a:lnTo>
                  <a:pt x="0" y="40640"/>
                </a:lnTo>
                <a:lnTo>
                  <a:pt x="7369810" y="40640"/>
                </a:lnTo>
                <a:lnTo>
                  <a:pt x="7369810" y="20320"/>
                </a:lnTo>
                <a:lnTo>
                  <a:pt x="736981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775460" y="39370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90">
                <a:moveTo>
                  <a:pt x="7369809" y="0"/>
                </a:moveTo>
                <a:lnTo>
                  <a:pt x="0" y="0"/>
                </a:lnTo>
                <a:lnTo>
                  <a:pt x="0" y="21589"/>
                </a:lnTo>
                <a:lnTo>
                  <a:pt x="7369809" y="21589"/>
                </a:lnTo>
                <a:lnTo>
                  <a:pt x="7369809" y="0"/>
                </a:lnTo>
                <a:close/>
              </a:path>
            </a:pathLst>
          </a:custGeom>
          <a:solidFill>
            <a:srgbClr val="BAB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75460" y="6096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BB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75460" y="8127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BCB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75460" y="10160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BDB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75460" y="12191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BE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75460" y="14224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BFB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75460" y="162559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89">
                <a:moveTo>
                  <a:pt x="7369809" y="0"/>
                </a:moveTo>
                <a:lnTo>
                  <a:pt x="0" y="0"/>
                </a:lnTo>
                <a:lnTo>
                  <a:pt x="0" y="21590"/>
                </a:lnTo>
                <a:lnTo>
                  <a:pt x="7369809" y="21590"/>
                </a:lnTo>
                <a:lnTo>
                  <a:pt x="7369809" y="0"/>
                </a:lnTo>
                <a:close/>
              </a:path>
            </a:pathLst>
          </a:custGeom>
          <a:solidFill>
            <a:srgbClr val="C0C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775460" y="18415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1C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75460" y="20447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2C2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75460" y="22478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3C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75460" y="24510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4C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775460" y="26542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5C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775460" y="285750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89">
                <a:moveTo>
                  <a:pt x="7369809" y="0"/>
                </a:moveTo>
                <a:lnTo>
                  <a:pt x="0" y="0"/>
                </a:lnTo>
                <a:lnTo>
                  <a:pt x="0" y="21590"/>
                </a:lnTo>
                <a:lnTo>
                  <a:pt x="7369809" y="21590"/>
                </a:lnTo>
                <a:lnTo>
                  <a:pt x="7369809" y="0"/>
                </a:lnTo>
                <a:close/>
              </a:path>
            </a:pathLst>
          </a:custGeom>
          <a:solidFill>
            <a:srgbClr val="C6C6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75460" y="30733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7C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775460" y="32765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8C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75460" y="34797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9C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775460" y="36830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AC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775460" y="388619"/>
            <a:ext cx="7369809" cy="40640"/>
          </a:xfrm>
          <a:custGeom>
            <a:avLst/>
            <a:gdLst/>
            <a:ahLst/>
            <a:cxnLst/>
            <a:rect l="l" t="t" r="r" b="b"/>
            <a:pathLst>
              <a:path w="7369809" h="40640">
                <a:moveTo>
                  <a:pt x="7369810" y="0"/>
                </a:moveTo>
                <a:lnTo>
                  <a:pt x="0" y="0"/>
                </a:lnTo>
                <a:lnTo>
                  <a:pt x="0" y="20320"/>
                </a:lnTo>
                <a:lnTo>
                  <a:pt x="0" y="40640"/>
                </a:lnTo>
                <a:lnTo>
                  <a:pt x="7369810" y="40640"/>
                </a:lnTo>
                <a:lnTo>
                  <a:pt x="7369810" y="20320"/>
                </a:lnTo>
                <a:lnTo>
                  <a:pt x="7369810" y="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75460" y="42926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DC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775460" y="44957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E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775460" y="469899"/>
            <a:ext cx="7369809" cy="41910"/>
          </a:xfrm>
          <a:custGeom>
            <a:avLst/>
            <a:gdLst/>
            <a:ahLst/>
            <a:cxnLst/>
            <a:rect l="l" t="t" r="r" b="b"/>
            <a:pathLst>
              <a:path w="7369809" h="41909">
                <a:moveTo>
                  <a:pt x="7369810" y="0"/>
                </a:moveTo>
                <a:lnTo>
                  <a:pt x="0" y="0"/>
                </a:lnTo>
                <a:lnTo>
                  <a:pt x="0" y="21590"/>
                </a:lnTo>
                <a:lnTo>
                  <a:pt x="0" y="41910"/>
                </a:lnTo>
                <a:lnTo>
                  <a:pt x="7369810" y="41910"/>
                </a:lnTo>
                <a:lnTo>
                  <a:pt x="7369810" y="21590"/>
                </a:lnTo>
                <a:lnTo>
                  <a:pt x="7369810" y="0"/>
                </a:lnTo>
                <a:close/>
              </a:path>
            </a:pathLst>
          </a:custGeom>
          <a:solidFill>
            <a:srgbClr val="CF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775460" y="51181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0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775460" y="53212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1D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775460" y="55244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2D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775460" y="57277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3D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5460" y="593089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90">
                <a:moveTo>
                  <a:pt x="7369809" y="0"/>
                </a:moveTo>
                <a:lnTo>
                  <a:pt x="0" y="0"/>
                </a:lnTo>
                <a:lnTo>
                  <a:pt x="0" y="21589"/>
                </a:lnTo>
                <a:lnTo>
                  <a:pt x="7369809" y="21589"/>
                </a:lnTo>
                <a:lnTo>
                  <a:pt x="7369809" y="0"/>
                </a:lnTo>
                <a:close/>
              </a:path>
            </a:pathLst>
          </a:custGeom>
          <a:solidFill>
            <a:srgbClr val="D4D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775460" y="61467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5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775460" y="63499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6D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775460" y="65532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7D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775460" y="67563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8D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775460" y="69596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AD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775460" y="71627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9D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775460" y="73659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8D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775460" y="756920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90">
                <a:moveTo>
                  <a:pt x="7369809" y="0"/>
                </a:moveTo>
                <a:lnTo>
                  <a:pt x="0" y="0"/>
                </a:lnTo>
                <a:lnTo>
                  <a:pt x="0" y="21589"/>
                </a:lnTo>
                <a:lnTo>
                  <a:pt x="7369809" y="21589"/>
                </a:lnTo>
                <a:lnTo>
                  <a:pt x="7369809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775460" y="77851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6D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775460" y="79882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5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775460" y="81914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4D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775460" y="83946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3D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775460" y="85979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2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775460" y="880110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90">
                <a:moveTo>
                  <a:pt x="7369809" y="0"/>
                </a:moveTo>
                <a:lnTo>
                  <a:pt x="0" y="0"/>
                </a:lnTo>
                <a:lnTo>
                  <a:pt x="0" y="21589"/>
                </a:lnTo>
                <a:lnTo>
                  <a:pt x="7369809" y="21589"/>
                </a:lnTo>
                <a:lnTo>
                  <a:pt x="7369809" y="0"/>
                </a:lnTo>
                <a:close/>
              </a:path>
            </a:pathLst>
          </a:custGeom>
          <a:solidFill>
            <a:srgbClr val="D1D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775460" y="90169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0D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775460" y="92201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F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775460" y="94234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EC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775460" y="96266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DC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775460" y="982979"/>
            <a:ext cx="7369809" cy="40640"/>
          </a:xfrm>
          <a:custGeom>
            <a:avLst/>
            <a:gdLst/>
            <a:ahLst/>
            <a:cxnLst/>
            <a:rect l="l" t="t" r="r" b="b"/>
            <a:pathLst>
              <a:path w="7369809" h="40640">
                <a:moveTo>
                  <a:pt x="7369810" y="0"/>
                </a:moveTo>
                <a:lnTo>
                  <a:pt x="0" y="0"/>
                </a:lnTo>
                <a:lnTo>
                  <a:pt x="0" y="20320"/>
                </a:lnTo>
                <a:lnTo>
                  <a:pt x="0" y="40640"/>
                </a:lnTo>
                <a:lnTo>
                  <a:pt x="7369810" y="40640"/>
                </a:lnTo>
                <a:lnTo>
                  <a:pt x="7369810" y="20320"/>
                </a:lnTo>
                <a:lnTo>
                  <a:pt x="7369810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775460" y="102361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ACA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775460" y="104394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9C9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775460" y="1064260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90">
                <a:moveTo>
                  <a:pt x="7369809" y="0"/>
                </a:moveTo>
                <a:lnTo>
                  <a:pt x="0" y="0"/>
                </a:lnTo>
                <a:lnTo>
                  <a:pt x="0" y="21589"/>
                </a:lnTo>
                <a:lnTo>
                  <a:pt x="7369809" y="21589"/>
                </a:lnTo>
                <a:lnTo>
                  <a:pt x="7369809" y="0"/>
                </a:lnTo>
                <a:close/>
              </a:path>
            </a:pathLst>
          </a:custGeom>
          <a:solidFill>
            <a:srgbClr val="C8C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775460" y="108584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7C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775460" y="110616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6C6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775460" y="112649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5C5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775460" y="1146809"/>
            <a:ext cx="7369809" cy="40640"/>
          </a:xfrm>
          <a:custGeom>
            <a:avLst/>
            <a:gdLst/>
            <a:ahLst/>
            <a:cxnLst/>
            <a:rect l="l" t="t" r="r" b="b"/>
            <a:pathLst>
              <a:path w="7369809" h="40640">
                <a:moveTo>
                  <a:pt x="7369810" y="0"/>
                </a:moveTo>
                <a:lnTo>
                  <a:pt x="0" y="0"/>
                </a:lnTo>
                <a:lnTo>
                  <a:pt x="0" y="20320"/>
                </a:lnTo>
                <a:lnTo>
                  <a:pt x="0" y="34290"/>
                </a:lnTo>
                <a:lnTo>
                  <a:pt x="0" y="40640"/>
                </a:lnTo>
                <a:lnTo>
                  <a:pt x="441960" y="40640"/>
                </a:lnTo>
                <a:lnTo>
                  <a:pt x="441960" y="34290"/>
                </a:lnTo>
                <a:lnTo>
                  <a:pt x="670560" y="34290"/>
                </a:lnTo>
                <a:lnTo>
                  <a:pt x="670560" y="40640"/>
                </a:lnTo>
                <a:lnTo>
                  <a:pt x="882650" y="40640"/>
                </a:lnTo>
                <a:lnTo>
                  <a:pt x="882650" y="34290"/>
                </a:lnTo>
                <a:lnTo>
                  <a:pt x="1111250" y="34290"/>
                </a:lnTo>
                <a:lnTo>
                  <a:pt x="1111250" y="40640"/>
                </a:lnTo>
                <a:lnTo>
                  <a:pt x="1324610" y="40640"/>
                </a:lnTo>
                <a:lnTo>
                  <a:pt x="1324610" y="34290"/>
                </a:lnTo>
                <a:lnTo>
                  <a:pt x="1553210" y="34290"/>
                </a:lnTo>
                <a:lnTo>
                  <a:pt x="1553210" y="40640"/>
                </a:lnTo>
                <a:lnTo>
                  <a:pt x="1765300" y="40640"/>
                </a:lnTo>
                <a:lnTo>
                  <a:pt x="1765300" y="34290"/>
                </a:lnTo>
                <a:lnTo>
                  <a:pt x="1993900" y="34290"/>
                </a:lnTo>
                <a:lnTo>
                  <a:pt x="1993900" y="40640"/>
                </a:lnTo>
                <a:lnTo>
                  <a:pt x="2207260" y="40640"/>
                </a:lnTo>
                <a:lnTo>
                  <a:pt x="2207260" y="34290"/>
                </a:lnTo>
                <a:lnTo>
                  <a:pt x="2435860" y="34290"/>
                </a:lnTo>
                <a:lnTo>
                  <a:pt x="2435860" y="40640"/>
                </a:lnTo>
                <a:lnTo>
                  <a:pt x="2647950" y="40640"/>
                </a:lnTo>
                <a:lnTo>
                  <a:pt x="2647950" y="34290"/>
                </a:lnTo>
                <a:lnTo>
                  <a:pt x="2876550" y="34290"/>
                </a:lnTo>
                <a:lnTo>
                  <a:pt x="2876550" y="40640"/>
                </a:lnTo>
                <a:lnTo>
                  <a:pt x="3089910" y="40640"/>
                </a:lnTo>
                <a:lnTo>
                  <a:pt x="3089910" y="34290"/>
                </a:lnTo>
                <a:lnTo>
                  <a:pt x="3318510" y="34290"/>
                </a:lnTo>
                <a:lnTo>
                  <a:pt x="3318510" y="40640"/>
                </a:lnTo>
                <a:lnTo>
                  <a:pt x="3531870" y="40640"/>
                </a:lnTo>
                <a:lnTo>
                  <a:pt x="3531870" y="34290"/>
                </a:lnTo>
                <a:lnTo>
                  <a:pt x="3760470" y="34290"/>
                </a:lnTo>
                <a:lnTo>
                  <a:pt x="3760470" y="40640"/>
                </a:lnTo>
                <a:lnTo>
                  <a:pt x="3972560" y="40640"/>
                </a:lnTo>
                <a:lnTo>
                  <a:pt x="3972560" y="34290"/>
                </a:lnTo>
                <a:lnTo>
                  <a:pt x="4201160" y="34290"/>
                </a:lnTo>
                <a:lnTo>
                  <a:pt x="4201160" y="40640"/>
                </a:lnTo>
                <a:lnTo>
                  <a:pt x="4414520" y="40640"/>
                </a:lnTo>
                <a:lnTo>
                  <a:pt x="4414520" y="34290"/>
                </a:lnTo>
                <a:lnTo>
                  <a:pt x="4643120" y="34290"/>
                </a:lnTo>
                <a:lnTo>
                  <a:pt x="4643120" y="40640"/>
                </a:lnTo>
                <a:lnTo>
                  <a:pt x="4855210" y="40640"/>
                </a:lnTo>
                <a:lnTo>
                  <a:pt x="4855210" y="34290"/>
                </a:lnTo>
                <a:lnTo>
                  <a:pt x="5083810" y="34290"/>
                </a:lnTo>
                <a:lnTo>
                  <a:pt x="5083810" y="40640"/>
                </a:lnTo>
                <a:lnTo>
                  <a:pt x="5295900" y="40640"/>
                </a:lnTo>
                <a:lnTo>
                  <a:pt x="5295900" y="34290"/>
                </a:lnTo>
                <a:lnTo>
                  <a:pt x="5524500" y="34290"/>
                </a:lnTo>
                <a:lnTo>
                  <a:pt x="5524500" y="40640"/>
                </a:lnTo>
                <a:lnTo>
                  <a:pt x="5737860" y="40640"/>
                </a:lnTo>
                <a:lnTo>
                  <a:pt x="5737860" y="34290"/>
                </a:lnTo>
                <a:lnTo>
                  <a:pt x="5966460" y="34290"/>
                </a:lnTo>
                <a:lnTo>
                  <a:pt x="5966460" y="40640"/>
                </a:lnTo>
                <a:lnTo>
                  <a:pt x="6178550" y="40640"/>
                </a:lnTo>
                <a:lnTo>
                  <a:pt x="6178550" y="34290"/>
                </a:lnTo>
                <a:lnTo>
                  <a:pt x="6407150" y="34290"/>
                </a:lnTo>
                <a:lnTo>
                  <a:pt x="6407150" y="40640"/>
                </a:lnTo>
                <a:lnTo>
                  <a:pt x="6620510" y="40640"/>
                </a:lnTo>
                <a:lnTo>
                  <a:pt x="6620510" y="34290"/>
                </a:lnTo>
                <a:lnTo>
                  <a:pt x="6849110" y="34290"/>
                </a:lnTo>
                <a:lnTo>
                  <a:pt x="6849110" y="40640"/>
                </a:lnTo>
                <a:lnTo>
                  <a:pt x="7063740" y="40640"/>
                </a:lnTo>
                <a:lnTo>
                  <a:pt x="7063740" y="34290"/>
                </a:lnTo>
                <a:lnTo>
                  <a:pt x="7292340" y="34290"/>
                </a:lnTo>
                <a:lnTo>
                  <a:pt x="7292340" y="40640"/>
                </a:lnTo>
                <a:lnTo>
                  <a:pt x="7369797" y="40640"/>
                </a:lnTo>
                <a:lnTo>
                  <a:pt x="7369797" y="34290"/>
                </a:lnTo>
                <a:lnTo>
                  <a:pt x="7369797" y="20320"/>
                </a:lnTo>
                <a:lnTo>
                  <a:pt x="7369810" y="0"/>
                </a:lnTo>
                <a:close/>
              </a:path>
            </a:pathLst>
          </a:custGeom>
          <a:solidFill>
            <a:srgbClr val="C4C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2004060" y="1187449"/>
            <a:ext cx="7141209" cy="21590"/>
          </a:xfrm>
          <a:custGeom>
            <a:avLst/>
            <a:gdLst/>
            <a:ahLst/>
            <a:cxnLst/>
            <a:rect l="l" t="t" r="r" b="b"/>
            <a:pathLst>
              <a:path w="7141209" h="21590">
                <a:moveTo>
                  <a:pt x="213360" y="0"/>
                </a:moveTo>
                <a:lnTo>
                  <a:pt x="0" y="0"/>
                </a:lnTo>
                <a:lnTo>
                  <a:pt x="0" y="21590"/>
                </a:lnTo>
                <a:lnTo>
                  <a:pt x="213360" y="21590"/>
                </a:lnTo>
                <a:lnTo>
                  <a:pt x="213360" y="0"/>
                </a:lnTo>
                <a:close/>
              </a:path>
              <a:path w="7141209" h="21590">
                <a:moveTo>
                  <a:pt x="654050" y="0"/>
                </a:moveTo>
                <a:lnTo>
                  <a:pt x="441960" y="0"/>
                </a:lnTo>
                <a:lnTo>
                  <a:pt x="441960" y="21590"/>
                </a:lnTo>
                <a:lnTo>
                  <a:pt x="654050" y="21590"/>
                </a:lnTo>
                <a:lnTo>
                  <a:pt x="654050" y="0"/>
                </a:lnTo>
                <a:close/>
              </a:path>
              <a:path w="7141209" h="21590">
                <a:moveTo>
                  <a:pt x="1096010" y="0"/>
                </a:moveTo>
                <a:lnTo>
                  <a:pt x="882650" y="0"/>
                </a:lnTo>
                <a:lnTo>
                  <a:pt x="882650" y="21590"/>
                </a:lnTo>
                <a:lnTo>
                  <a:pt x="1096010" y="21590"/>
                </a:lnTo>
                <a:lnTo>
                  <a:pt x="1096010" y="0"/>
                </a:lnTo>
                <a:close/>
              </a:path>
              <a:path w="7141209" h="21590">
                <a:moveTo>
                  <a:pt x="1536700" y="0"/>
                </a:moveTo>
                <a:lnTo>
                  <a:pt x="1324610" y="0"/>
                </a:lnTo>
                <a:lnTo>
                  <a:pt x="1324610" y="21590"/>
                </a:lnTo>
                <a:lnTo>
                  <a:pt x="1536700" y="21590"/>
                </a:lnTo>
                <a:lnTo>
                  <a:pt x="1536700" y="0"/>
                </a:lnTo>
                <a:close/>
              </a:path>
              <a:path w="7141209" h="21590">
                <a:moveTo>
                  <a:pt x="1978660" y="0"/>
                </a:moveTo>
                <a:lnTo>
                  <a:pt x="1765300" y="0"/>
                </a:lnTo>
                <a:lnTo>
                  <a:pt x="1765300" y="21590"/>
                </a:lnTo>
                <a:lnTo>
                  <a:pt x="1978660" y="21590"/>
                </a:lnTo>
                <a:lnTo>
                  <a:pt x="1978660" y="0"/>
                </a:lnTo>
                <a:close/>
              </a:path>
              <a:path w="7141209" h="21590">
                <a:moveTo>
                  <a:pt x="2419350" y="0"/>
                </a:moveTo>
                <a:lnTo>
                  <a:pt x="2207260" y="0"/>
                </a:lnTo>
                <a:lnTo>
                  <a:pt x="2207260" y="21590"/>
                </a:lnTo>
                <a:lnTo>
                  <a:pt x="2419350" y="21590"/>
                </a:lnTo>
                <a:lnTo>
                  <a:pt x="2419350" y="0"/>
                </a:lnTo>
                <a:close/>
              </a:path>
              <a:path w="7141209" h="21590">
                <a:moveTo>
                  <a:pt x="2861310" y="0"/>
                </a:moveTo>
                <a:lnTo>
                  <a:pt x="2647950" y="0"/>
                </a:lnTo>
                <a:lnTo>
                  <a:pt x="2647950" y="21590"/>
                </a:lnTo>
                <a:lnTo>
                  <a:pt x="2861310" y="21590"/>
                </a:lnTo>
                <a:lnTo>
                  <a:pt x="2861310" y="0"/>
                </a:lnTo>
                <a:close/>
              </a:path>
              <a:path w="7141209" h="21590">
                <a:moveTo>
                  <a:pt x="3303270" y="0"/>
                </a:moveTo>
                <a:lnTo>
                  <a:pt x="3089910" y="0"/>
                </a:lnTo>
                <a:lnTo>
                  <a:pt x="3089910" y="21590"/>
                </a:lnTo>
                <a:lnTo>
                  <a:pt x="3303270" y="21590"/>
                </a:lnTo>
                <a:lnTo>
                  <a:pt x="3303270" y="0"/>
                </a:lnTo>
                <a:close/>
              </a:path>
              <a:path w="7141209" h="21590">
                <a:moveTo>
                  <a:pt x="3743960" y="0"/>
                </a:moveTo>
                <a:lnTo>
                  <a:pt x="3531870" y="0"/>
                </a:lnTo>
                <a:lnTo>
                  <a:pt x="3531870" y="21590"/>
                </a:lnTo>
                <a:lnTo>
                  <a:pt x="3743960" y="21590"/>
                </a:lnTo>
                <a:lnTo>
                  <a:pt x="3743960" y="0"/>
                </a:lnTo>
                <a:close/>
              </a:path>
              <a:path w="7141209" h="21590">
                <a:moveTo>
                  <a:pt x="4185920" y="0"/>
                </a:moveTo>
                <a:lnTo>
                  <a:pt x="3972560" y="0"/>
                </a:lnTo>
                <a:lnTo>
                  <a:pt x="3972560" y="21590"/>
                </a:lnTo>
                <a:lnTo>
                  <a:pt x="4185920" y="21590"/>
                </a:lnTo>
                <a:lnTo>
                  <a:pt x="4185920" y="0"/>
                </a:lnTo>
                <a:close/>
              </a:path>
              <a:path w="7141209" h="21590">
                <a:moveTo>
                  <a:pt x="4626610" y="0"/>
                </a:moveTo>
                <a:lnTo>
                  <a:pt x="4414520" y="0"/>
                </a:lnTo>
                <a:lnTo>
                  <a:pt x="4414520" y="21590"/>
                </a:lnTo>
                <a:lnTo>
                  <a:pt x="4626610" y="21590"/>
                </a:lnTo>
                <a:lnTo>
                  <a:pt x="4626610" y="0"/>
                </a:lnTo>
                <a:close/>
              </a:path>
              <a:path w="7141209" h="21590">
                <a:moveTo>
                  <a:pt x="5067300" y="0"/>
                </a:moveTo>
                <a:lnTo>
                  <a:pt x="4855210" y="0"/>
                </a:lnTo>
                <a:lnTo>
                  <a:pt x="4855210" y="21590"/>
                </a:lnTo>
                <a:lnTo>
                  <a:pt x="5067300" y="21590"/>
                </a:lnTo>
                <a:lnTo>
                  <a:pt x="5067300" y="0"/>
                </a:lnTo>
                <a:close/>
              </a:path>
              <a:path w="7141209" h="21590">
                <a:moveTo>
                  <a:pt x="5509260" y="0"/>
                </a:moveTo>
                <a:lnTo>
                  <a:pt x="5295900" y="0"/>
                </a:lnTo>
                <a:lnTo>
                  <a:pt x="5295900" y="21590"/>
                </a:lnTo>
                <a:lnTo>
                  <a:pt x="5509260" y="21590"/>
                </a:lnTo>
                <a:lnTo>
                  <a:pt x="5509260" y="0"/>
                </a:lnTo>
                <a:close/>
              </a:path>
              <a:path w="7141209" h="21590">
                <a:moveTo>
                  <a:pt x="5949950" y="0"/>
                </a:moveTo>
                <a:lnTo>
                  <a:pt x="5737860" y="0"/>
                </a:lnTo>
                <a:lnTo>
                  <a:pt x="5737860" y="21590"/>
                </a:lnTo>
                <a:lnTo>
                  <a:pt x="5949950" y="21590"/>
                </a:lnTo>
                <a:lnTo>
                  <a:pt x="5949950" y="0"/>
                </a:lnTo>
                <a:close/>
              </a:path>
              <a:path w="7141209" h="21590">
                <a:moveTo>
                  <a:pt x="6391910" y="0"/>
                </a:moveTo>
                <a:lnTo>
                  <a:pt x="6178550" y="0"/>
                </a:lnTo>
                <a:lnTo>
                  <a:pt x="6178550" y="21590"/>
                </a:lnTo>
                <a:lnTo>
                  <a:pt x="6391910" y="21590"/>
                </a:lnTo>
                <a:lnTo>
                  <a:pt x="6391910" y="0"/>
                </a:lnTo>
                <a:close/>
              </a:path>
              <a:path w="7141209" h="21590">
                <a:moveTo>
                  <a:pt x="6835140" y="0"/>
                </a:moveTo>
                <a:lnTo>
                  <a:pt x="6620510" y="0"/>
                </a:lnTo>
                <a:lnTo>
                  <a:pt x="6620510" y="21590"/>
                </a:lnTo>
                <a:lnTo>
                  <a:pt x="6835140" y="21590"/>
                </a:lnTo>
                <a:lnTo>
                  <a:pt x="6835140" y="0"/>
                </a:lnTo>
                <a:close/>
              </a:path>
              <a:path w="7141209" h="21590">
                <a:moveTo>
                  <a:pt x="7141197" y="0"/>
                </a:moveTo>
                <a:lnTo>
                  <a:pt x="7063740" y="0"/>
                </a:lnTo>
                <a:lnTo>
                  <a:pt x="7063740" y="21590"/>
                </a:lnTo>
                <a:lnTo>
                  <a:pt x="7141197" y="21590"/>
                </a:lnTo>
                <a:lnTo>
                  <a:pt x="7141197" y="0"/>
                </a:lnTo>
                <a:close/>
              </a:path>
            </a:pathLst>
          </a:custGeom>
          <a:solidFill>
            <a:srgbClr val="C3C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2004060" y="120903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C2C2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2004060" y="122935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C1C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004060" y="124967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C0C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004060" y="126999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BFB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2004060" y="129031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BE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2004060" y="1310639"/>
            <a:ext cx="7141209" cy="21590"/>
          </a:xfrm>
          <a:custGeom>
            <a:avLst/>
            <a:gdLst/>
            <a:ahLst/>
            <a:cxnLst/>
            <a:rect l="l" t="t" r="r" b="b"/>
            <a:pathLst>
              <a:path w="7141209" h="21590">
                <a:moveTo>
                  <a:pt x="213360" y="0"/>
                </a:moveTo>
                <a:lnTo>
                  <a:pt x="0" y="0"/>
                </a:lnTo>
                <a:lnTo>
                  <a:pt x="0" y="21590"/>
                </a:lnTo>
                <a:lnTo>
                  <a:pt x="213360" y="21590"/>
                </a:lnTo>
                <a:lnTo>
                  <a:pt x="213360" y="0"/>
                </a:lnTo>
                <a:close/>
              </a:path>
              <a:path w="7141209" h="21590">
                <a:moveTo>
                  <a:pt x="654050" y="0"/>
                </a:moveTo>
                <a:lnTo>
                  <a:pt x="441960" y="0"/>
                </a:lnTo>
                <a:lnTo>
                  <a:pt x="441960" y="21590"/>
                </a:lnTo>
                <a:lnTo>
                  <a:pt x="654050" y="21590"/>
                </a:lnTo>
                <a:lnTo>
                  <a:pt x="654050" y="0"/>
                </a:lnTo>
                <a:close/>
              </a:path>
              <a:path w="7141209" h="21590">
                <a:moveTo>
                  <a:pt x="1096010" y="0"/>
                </a:moveTo>
                <a:lnTo>
                  <a:pt x="882650" y="0"/>
                </a:lnTo>
                <a:lnTo>
                  <a:pt x="882650" y="21590"/>
                </a:lnTo>
                <a:lnTo>
                  <a:pt x="1096010" y="21590"/>
                </a:lnTo>
                <a:lnTo>
                  <a:pt x="1096010" y="0"/>
                </a:lnTo>
                <a:close/>
              </a:path>
              <a:path w="7141209" h="21590">
                <a:moveTo>
                  <a:pt x="1536700" y="0"/>
                </a:moveTo>
                <a:lnTo>
                  <a:pt x="1324610" y="0"/>
                </a:lnTo>
                <a:lnTo>
                  <a:pt x="1324610" y="21590"/>
                </a:lnTo>
                <a:lnTo>
                  <a:pt x="1536700" y="21590"/>
                </a:lnTo>
                <a:lnTo>
                  <a:pt x="1536700" y="0"/>
                </a:lnTo>
                <a:close/>
              </a:path>
              <a:path w="7141209" h="21590">
                <a:moveTo>
                  <a:pt x="1978660" y="0"/>
                </a:moveTo>
                <a:lnTo>
                  <a:pt x="1765300" y="0"/>
                </a:lnTo>
                <a:lnTo>
                  <a:pt x="1765300" y="21590"/>
                </a:lnTo>
                <a:lnTo>
                  <a:pt x="1978660" y="21590"/>
                </a:lnTo>
                <a:lnTo>
                  <a:pt x="1978660" y="0"/>
                </a:lnTo>
                <a:close/>
              </a:path>
              <a:path w="7141209" h="21590">
                <a:moveTo>
                  <a:pt x="2419350" y="0"/>
                </a:moveTo>
                <a:lnTo>
                  <a:pt x="2207260" y="0"/>
                </a:lnTo>
                <a:lnTo>
                  <a:pt x="2207260" y="21590"/>
                </a:lnTo>
                <a:lnTo>
                  <a:pt x="2419350" y="21590"/>
                </a:lnTo>
                <a:lnTo>
                  <a:pt x="2419350" y="0"/>
                </a:lnTo>
                <a:close/>
              </a:path>
              <a:path w="7141209" h="21590">
                <a:moveTo>
                  <a:pt x="2861310" y="0"/>
                </a:moveTo>
                <a:lnTo>
                  <a:pt x="2647950" y="0"/>
                </a:lnTo>
                <a:lnTo>
                  <a:pt x="2647950" y="21590"/>
                </a:lnTo>
                <a:lnTo>
                  <a:pt x="2861310" y="21590"/>
                </a:lnTo>
                <a:lnTo>
                  <a:pt x="2861310" y="0"/>
                </a:lnTo>
                <a:close/>
              </a:path>
              <a:path w="7141209" h="21590">
                <a:moveTo>
                  <a:pt x="3303270" y="0"/>
                </a:moveTo>
                <a:lnTo>
                  <a:pt x="3089910" y="0"/>
                </a:lnTo>
                <a:lnTo>
                  <a:pt x="3089910" y="21590"/>
                </a:lnTo>
                <a:lnTo>
                  <a:pt x="3303270" y="21590"/>
                </a:lnTo>
                <a:lnTo>
                  <a:pt x="3303270" y="0"/>
                </a:lnTo>
                <a:close/>
              </a:path>
              <a:path w="7141209" h="21590">
                <a:moveTo>
                  <a:pt x="3743960" y="0"/>
                </a:moveTo>
                <a:lnTo>
                  <a:pt x="3531870" y="0"/>
                </a:lnTo>
                <a:lnTo>
                  <a:pt x="3531870" y="21590"/>
                </a:lnTo>
                <a:lnTo>
                  <a:pt x="3743960" y="21590"/>
                </a:lnTo>
                <a:lnTo>
                  <a:pt x="3743960" y="0"/>
                </a:lnTo>
                <a:close/>
              </a:path>
              <a:path w="7141209" h="21590">
                <a:moveTo>
                  <a:pt x="4185920" y="0"/>
                </a:moveTo>
                <a:lnTo>
                  <a:pt x="3972560" y="0"/>
                </a:lnTo>
                <a:lnTo>
                  <a:pt x="3972560" y="21590"/>
                </a:lnTo>
                <a:lnTo>
                  <a:pt x="4185920" y="21590"/>
                </a:lnTo>
                <a:lnTo>
                  <a:pt x="4185920" y="0"/>
                </a:lnTo>
                <a:close/>
              </a:path>
              <a:path w="7141209" h="21590">
                <a:moveTo>
                  <a:pt x="4626610" y="0"/>
                </a:moveTo>
                <a:lnTo>
                  <a:pt x="4414520" y="0"/>
                </a:lnTo>
                <a:lnTo>
                  <a:pt x="4414520" y="21590"/>
                </a:lnTo>
                <a:lnTo>
                  <a:pt x="4626610" y="21590"/>
                </a:lnTo>
                <a:lnTo>
                  <a:pt x="4626610" y="0"/>
                </a:lnTo>
                <a:close/>
              </a:path>
              <a:path w="7141209" h="21590">
                <a:moveTo>
                  <a:pt x="5067300" y="0"/>
                </a:moveTo>
                <a:lnTo>
                  <a:pt x="4855210" y="0"/>
                </a:lnTo>
                <a:lnTo>
                  <a:pt x="4855210" y="21590"/>
                </a:lnTo>
                <a:lnTo>
                  <a:pt x="5067300" y="21590"/>
                </a:lnTo>
                <a:lnTo>
                  <a:pt x="5067300" y="0"/>
                </a:lnTo>
                <a:close/>
              </a:path>
              <a:path w="7141209" h="21590">
                <a:moveTo>
                  <a:pt x="5509260" y="0"/>
                </a:moveTo>
                <a:lnTo>
                  <a:pt x="5295900" y="0"/>
                </a:lnTo>
                <a:lnTo>
                  <a:pt x="5295900" y="21590"/>
                </a:lnTo>
                <a:lnTo>
                  <a:pt x="5509260" y="21590"/>
                </a:lnTo>
                <a:lnTo>
                  <a:pt x="5509260" y="0"/>
                </a:lnTo>
                <a:close/>
              </a:path>
              <a:path w="7141209" h="21590">
                <a:moveTo>
                  <a:pt x="5949950" y="0"/>
                </a:moveTo>
                <a:lnTo>
                  <a:pt x="5737860" y="0"/>
                </a:lnTo>
                <a:lnTo>
                  <a:pt x="5737860" y="21590"/>
                </a:lnTo>
                <a:lnTo>
                  <a:pt x="5949950" y="21590"/>
                </a:lnTo>
                <a:lnTo>
                  <a:pt x="5949950" y="0"/>
                </a:lnTo>
                <a:close/>
              </a:path>
              <a:path w="7141209" h="21590">
                <a:moveTo>
                  <a:pt x="6391910" y="0"/>
                </a:moveTo>
                <a:lnTo>
                  <a:pt x="6178550" y="0"/>
                </a:lnTo>
                <a:lnTo>
                  <a:pt x="6178550" y="21590"/>
                </a:lnTo>
                <a:lnTo>
                  <a:pt x="6391910" y="21590"/>
                </a:lnTo>
                <a:lnTo>
                  <a:pt x="6391910" y="0"/>
                </a:lnTo>
                <a:close/>
              </a:path>
              <a:path w="7141209" h="21590">
                <a:moveTo>
                  <a:pt x="6835140" y="0"/>
                </a:moveTo>
                <a:lnTo>
                  <a:pt x="6620510" y="0"/>
                </a:lnTo>
                <a:lnTo>
                  <a:pt x="6620510" y="21590"/>
                </a:lnTo>
                <a:lnTo>
                  <a:pt x="6835140" y="21590"/>
                </a:lnTo>
                <a:lnTo>
                  <a:pt x="6835140" y="0"/>
                </a:lnTo>
                <a:close/>
              </a:path>
              <a:path w="7141209" h="21590">
                <a:moveTo>
                  <a:pt x="7141197" y="0"/>
                </a:moveTo>
                <a:lnTo>
                  <a:pt x="7063740" y="0"/>
                </a:lnTo>
                <a:lnTo>
                  <a:pt x="7063740" y="21590"/>
                </a:lnTo>
                <a:lnTo>
                  <a:pt x="7141197" y="21590"/>
                </a:lnTo>
                <a:lnTo>
                  <a:pt x="7141197" y="0"/>
                </a:lnTo>
                <a:close/>
              </a:path>
            </a:pathLst>
          </a:custGeom>
          <a:solidFill>
            <a:srgbClr val="BDB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004060" y="133222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BCB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2004060" y="135254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BB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15240" y="13970"/>
            <a:ext cx="1760220" cy="1319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66698"/>
                </a:solidFill>
                <a:latin typeface="Arial Black"/>
                <a:cs typeface="Arial Black"/>
              </a:defRPr>
            </a:lvl1pPr>
          </a:lstStyle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76730" cy="1371600"/>
          </a:xfrm>
          <a:custGeom>
            <a:avLst/>
            <a:gdLst/>
            <a:ahLst/>
            <a:cxnLst/>
            <a:rect l="l" t="t" r="r" b="b"/>
            <a:pathLst>
              <a:path w="1776730" h="1371600">
                <a:moveTo>
                  <a:pt x="1776730" y="0"/>
                </a:moveTo>
                <a:lnTo>
                  <a:pt x="0" y="0"/>
                </a:lnTo>
                <a:lnTo>
                  <a:pt x="0" y="1371600"/>
                </a:lnTo>
                <a:lnTo>
                  <a:pt x="1776730" y="137160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5799" y="6705599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784860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3399" y="670559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15240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200" y="6553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30480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04799" y="6629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22860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0999" y="65532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838200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3400" y="66294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815340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940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534400" y="6248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71500" y="0"/>
                </a:moveTo>
                <a:lnTo>
                  <a:pt x="522103" y="1957"/>
                </a:lnTo>
                <a:lnTo>
                  <a:pt x="473890" y="7723"/>
                </a:lnTo>
                <a:lnTo>
                  <a:pt x="427031" y="17137"/>
                </a:lnTo>
                <a:lnTo>
                  <a:pt x="381694" y="30040"/>
                </a:lnTo>
                <a:lnTo>
                  <a:pt x="338050" y="46271"/>
                </a:lnTo>
                <a:lnTo>
                  <a:pt x="296270" y="65670"/>
                </a:lnTo>
                <a:lnTo>
                  <a:pt x="256522" y="88078"/>
                </a:lnTo>
                <a:lnTo>
                  <a:pt x="218978" y="113334"/>
                </a:lnTo>
                <a:lnTo>
                  <a:pt x="183806" y="141279"/>
                </a:lnTo>
                <a:lnTo>
                  <a:pt x="151177" y="171752"/>
                </a:lnTo>
                <a:lnTo>
                  <a:pt x="121262" y="204594"/>
                </a:lnTo>
                <a:lnTo>
                  <a:pt x="94229" y="239645"/>
                </a:lnTo>
                <a:lnTo>
                  <a:pt x="70249" y="276744"/>
                </a:lnTo>
                <a:lnTo>
                  <a:pt x="49492" y="315731"/>
                </a:lnTo>
                <a:lnTo>
                  <a:pt x="32128" y="356448"/>
                </a:lnTo>
                <a:lnTo>
                  <a:pt x="18327" y="398732"/>
                </a:lnTo>
                <a:lnTo>
                  <a:pt x="8258" y="442426"/>
                </a:lnTo>
                <a:lnTo>
                  <a:pt x="2093" y="487368"/>
                </a:lnTo>
                <a:lnTo>
                  <a:pt x="0" y="533400"/>
                </a:lnTo>
                <a:lnTo>
                  <a:pt x="2093" y="579431"/>
                </a:lnTo>
                <a:lnTo>
                  <a:pt x="6231" y="609600"/>
                </a:lnTo>
                <a:lnTo>
                  <a:pt x="609600" y="609600"/>
                </a:lnTo>
                <a:lnTo>
                  <a:pt x="609600" y="1515"/>
                </a:lnTo>
                <a:lnTo>
                  <a:pt x="571500" y="0"/>
                </a:lnTo>
                <a:close/>
              </a:path>
            </a:pathLst>
          </a:custGeom>
          <a:solidFill>
            <a:srgbClr val="FFE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75460" y="0"/>
            <a:ext cx="7369809" cy="40640"/>
          </a:xfrm>
          <a:custGeom>
            <a:avLst/>
            <a:gdLst/>
            <a:ahLst/>
            <a:cxnLst/>
            <a:rect l="l" t="t" r="r" b="b"/>
            <a:pathLst>
              <a:path w="7369809" h="40640">
                <a:moveTo>
                  <a:pt x="7369810" y="0"/>
                </a:moveTo>
                <a:lnTo>
                  <a:pt x="0" y="0"/>
                </a:lnTo>
                <a:lnTo>
                  <a:pt x="0" y="20320"/>
                </a:lnTo>
                <a:lnTo>
                  <a:pt x="0" y="40640"/>
                </a:lnTo>
                <a:lnTo>
                  <a:pt x="7369810" y="40640"/>
                </a:lnTo>
                <a:lnTo>
                  <a:pt x="7369810" y="20320"/>
                </a:lnTo>
                <a:lnTo>
                  <a:pt x="736981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775460" y="39370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90">
                <a:moveTo>
                  <a:pt x="7369809" y="0"/>
                </a:moveTo>
                <a:lnTo>
                  <a:pt x="0" y="0"/>
                </a:lnTo>
                <a:lnTo>
                  <a:pt x="0" y="21589"/>
                </a:lnTo>
                <a:lnTo>
                  <a:pt x="7369809" y="21589"/>
                </a:lnTo>
                <a:lnTo>
                  <a:pt x="7369809" y="0"/>
                </a:lnTo>
                <a:close/>
              </a:path>
            </a:pathLst>
          </a:custGeom>
          <a:solidFill>
            <a:srgbClr val="BAB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75460" y="6096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BB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75460" y="8127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BCB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75460" y="10160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BDB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75460" y="12191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BE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75460" y="14224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BFB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75460" y="162559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89">
                <a:moveTo>
                  <a:pt x="7369809" y="0"/>
                </a:moveTo>
                <a:lnTo>
                  <a:pt x="0" y="0"/>
                </a:lnTo>
                <a:lnTo>
                  <a:pt x="0" y="21590"/>
                </a:lnTo>
                <a:lnTo>
                  <a:pt x="7369809" y="21590"/>
                </a:lnTo>
                <a:lnTo>
                  <a:pt x="7369809" y="0"/>
                </a:lnTo>
                <a:close/>
              </a:path>
            </a:pathLst>
          </a:custGeom>
          <a:solidFill>
            <a:srgbClr val="C0C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775460" y="18415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1C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75460" y="20447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2C2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75460" y="22478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3C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75460" y="24510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4C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775460" y="26542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5C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775460" y="285750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89">
                <a:moveTo>
                  <a:pt x="7369809" y="0"/>
                </a:moveTo>
                <a:lnTo>
                  <a:pt x="0" y="0"/>
                </a:lnTo>
                <a:lnTo>
                  <a:pt x="0" y="21590"/>
                </a:lnTo>
                <a:lnTo>
                  <a:pt x="7369809" y="21590"/>
                </a:lnTo>
                <a:lnTo>
                  <a:pt x="7369809" y="0"/>
                </a:lnTo>
                <a:close/>
              </a:path>
            </a:pathLst>
          </a:custGeom>
          <a:solidFill>
            <a:srgbClr val="C6C6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75460" y="30733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7C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775460" y="32765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8C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75460" y="34797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9C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775460" y="36830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AC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775460" y="388619"/>
            <a:ext cx="7369809" cy="40640"/>
          </a:xfrm>
          <a:custGeom>
            <a:avLst/>
            <a:gdLst/>
            <a:ahLst/>
            <a:cxnLst/>
            <a:rect l="l" t="t" r="r" b="b"/>
            <a:pathLst>
              <a:path w="7369809" h="40640">
                <a:moveTo>
                  <a:pt x="7369810" y="0"/>
                </a:moveTo>
                <a:lnTo>
                  <a:pt x="0" y="0"/>
                </a:lnTo>
                <a:lnTo>
                  <a:pt x="0" y="20320"/>
                </a:lnTo>
                <a:lnTo>
                  <a:pt x="0" y="40640"/>
                </a:lnTo>
                <a:lnTo>
                  <a:pt x="7369810" y="40640"/>
                </a:lnTo>
                <a:lnTo>
                  <a:pt x="7369810" y="20320"/>
                </a:lnTo>
                <a:lnTo>
                  <a:pt x="7369810" y="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75460" y="42926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DC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775460" y="44957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E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775460" y="469899"/>
            <a:ext cx="7369809" cy="41910"/>
          </a:xfrm>
          <a:custGeom>
            <a:avLst/>
            <a:gdLst/>
            <a:ahLst/>
            <a:cxnLst/>
            <a:rect l="l" t="t" r="r" b="b"/>
            <a:pathLst>
              <a:path w="7369809" h="41909">
                <a:moveTo>
                  <a:pt x="7369810" y="0"/>
                </a:moveTo>
                <a:lnTo>
                  <a:pt x="0" y="0"/>
                </a:lnTo>
                <a:lnTo>
                  <a:pt x="0" y="21590"/>
                </a:lnTo>
                <a:lnTo>
                  <a:pt x="0" y="41910"/>
                </a:lnTo>
                <a:lnTo>
                  <a:pt x="7369810" y="41910"/>
                </a:lnTo>
                <a:lnTo>
                  <a:pt x="7369810" y="21590"/>
                </a:lnTo>
                <a:lnTo>
                  <a:pt x="7369810" y="0"/>
                </a:lnTo>
                <a:close/>
              </a:path>
            </a:pathLst>
          </a:custGeom>
          <a:solidFill>
            <a:srgbClr val="CF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775460" y="51181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0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775460" y="53212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1D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775460" y="55244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2D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775460" y="57277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3D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5460" y="593089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90">
                <a:moveTo>
                  <a:pt x="7369809" y="0"/>
                </a:moveTo>
                <a:lnTo>
                  <a:pt x="0" y="0"/>
                </a:lnTo>
                <a:lnTo>
                  <a:pt x="0" y="21589"/>
                </a:lnTo>
                <a:lnTo>
                  <a:pt x="7369809" y="21589"/>
                </a:lnTo>
                <a:lnTo>
                  <a:pt x="7369809" y="0"/>
                </a:lnTo>
                <a:close/>
              </a:path>
            </a:pathLst>
          </a:custGeom>
          <a:solidFill>
            <a:srgbClr val="D4D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775460" y="61467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5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775460" y="63499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6D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775460" y="65532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7D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775460" y="67563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8D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775460" y="69596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AD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775460" y="71627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9D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775460" y="73659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8D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775460" y="756920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90">
                <a:moveTo>
                  <a:pt x="7369809" y="0"/>
                </a:moveTo>
                <a:lnTo>
                  <a:pt x="0" y="0"/>
                </a:lnTo>
                <a:lnTo>
                  <a:pt x="0" y="21589"/>
                </a:lnTo>
                <a:lnTo>
                  <a:pt x="7369809" y="21589"/>
                </a:lnTo>
                <a:lnTo>
                  <a:pt x="7369809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775460" y="77851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20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6D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775460" y="79882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5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775460" y="81914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4D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775460" y="83946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D3D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775460" y="85979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2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775460" y="880110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90">
                <a:moveTo>
                  <a:pt x="7369809" y="0"/>
                </a:moveTo>
                <a:lnTo>
                  <a:pt x="0" y="0"/>
                </a:lnTo>
                <a:lnTo>
                  <a:pt x="0" y="21589"/>
                </a:lnTo>
                <a:lnTo>
                  <a:pt x="7369809" y="21589"/>
                </a:lnTo>
                <a:lnTo>
                  <a:pt x="7369809" y="0"/>
                </a:lnTo>
                <a:close/>
              </a:path>
            </a:pathLst>
          </a:custGeom>
          <a:solidFill>
            <a:srgbClr val="D1D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775460" y="90169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D0D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775460" y="92201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F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775460" y="94234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EC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775460" y="96266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DC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775460" y="982979"/>
            <a:ext cx="7369809" cy="40640"/>
          </a:xfrm>
          <a:custGeom>
            <a:avLst/>
            <a:gdLst/>
            <a:ahLst/>
            <a:cxnLst/>
            <a:rect l="l" t="t" r="r" b="b"/>
            <a:pathLst>
              <a:path w="7369809" h="40640">
                <a:moveTo>
                  <a:pt x="7369810" y="0"/>
                </a:moveTo>
                <a:lnTo>
                  <a:pt x="0" y="0"/>
                </a:lnTo>
                <a:lnTo>
                  <a:pt x="0" y="20320"/>
                </a:lnTo>
                <a:lnTo>
                  <a:pt x="0" y="40640"/>
                </a:lnTo>
                <a:lnTo>
                  <a:pt x="7369810" y="40640"/>
                </a:lnTo>
                <a:lnTo>
                  <a:pt x="7369810" y="20320"/>
                </a:lnTo>
                <a:lnTo>
                  <a:pt x="7369810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775460" y="102361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ACA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775460" y="104394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9C9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775460" y="1064260"/>
            <a:ext cx="7369809" cy="21590"/>
          </a:xfrm>
          <a:custGeom>
            <a:avLst/>
            <a:gdLst/>
            <a:ahLst/>
            <a:cxnLst/>
            <a:rect l="l" t="t" r="r" b="b"/>
            <a:pathLst>
              <a:path w="7369809" h="21590">
                <a:moveTo>
                  <a:pt x="7369809" y="0"/>
                </a:moveTo>
                <a:lnTo>
                  <a:pt x="0" y="0"/>
                </a:lnTo>
                <a:lnTo>
                  <a:pt x="0" y="21589"/>
                </a:lnTo>
                <a:lnTo>
                  <a:pt x="7369809" y="21589"/>
                </a:lnTo>
                <a:lnTo>
                  <a:pt x="7369809" y="0"/>
                </a:lnTo>
                <a:close/>
              </a:path>
            </a:pathLst>
          </a:custGeom>
          <a:solidFill>
            <a:srgbClr val="C8C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775460" y="108584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7C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775460" y="1106169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19"/>
                </a:lnTo>
                <a:lnTo>
                  <a:pt x="7369809" y="20319"/>
                </a:lnTo>
                <a:lnTo>
                  <a:pt x="7369809" y="0"/>
                </a:lnTo>
                <a:close/>
              </a:path>
            </a:pathLst>
          </a:custGeom>
          <a:solidFill>
            <a:srgbClr val="C6C6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775460" y="1126490"/>
            <a:ext cx="7369809" cy="20320"/>
          </a:xfrm>
          <a:custGeom>
            <a:avLst/>
            <a:gdLst/>
            <a:ahLst/>
            <a:cxnLst/>
            <a:rect l="l" t="t" r="r" b="b"/>
            <a:pathLst>
              <a:path w="7369809" h="20319">
                <a:moveTo>
                  <a:pt x="7369809" y="0"/>
                </a:moveTo>
                <a:lnTo>
                  <a:pt x="0" y="0"/>
                </a:lnTo>
                <a:lnTo>
                  <a:pt x="0" y="20320"/>
                </a:lnTo>
                <a:lnTo>
                  <a:pt x="7369809" y="20320"/>
                </a:lnTo>
                <a:lnTo>
                  <a:pt x="7369809" y="0"/>
                </a:lnTo>
                <a:close/>
              </a:path>
            </a:pathLst>
          </a:custGeom>
          <a:solidFill>
            <a:srgbClr val="C5C5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775460" y="1146809"/>
            <a:ext cx="7369809" cy="40640"/>
          </a:xfrm>
          <a:custGeom>
            <a:avLst/>
            <a:gdLst/>
            <a:ahLst/>
            <a:cxnLst/>
            <a:rect l="l" t="t" r="r" b="b"/>
            <a:pathLst>
              <a:path w="7369809" h="40640">
                <a:moveTo>
                  <a:pt x="7369810" y="0"/>
                </a:moveTo>
                <a:lnTo>
                  <a:pt x="0" y="0"/>
                </a:lnTo>
                <a:lnTo>
                  <a:pt x="0" y="20320"/>
                </a:lnTo>
                <a:lnTo>
                  <a:pt x="0" y="34290"/>
                </a:lnTo>
                <a:lnTo>
                  <a:pt x="0" y="40640"/>
                </a:lnTo>
                <a:lnTo>
                  <a:pt x="441960" y="40640"/>
                </a:lnTo>
                <a:lnTo>
                  <a:pt x="441960" y="34290"/>
                </a:lnTo>
                <a:lnTo>
                  <a:pt x="670560" y="34290"/>
                </a:lnTo>
                <a:lnTo>
                  <a:pt x="670560" y="40640"/>
                </a:lnTo>
                <a:lnTo>
                  <a:pt x="882650" y="40640"/>
                </a:lnTo>
                <a:lnTo>
                  <a:pt x="882650" y="34290"/>
                </a:lnTo>
                <a:lnTo>
                  <a:pt x="1111250" y="34290"/>
                </a:lnTo>
                <a:lnTo>
                  <a:pt x="1111250" y="40640"/>
                </a:lnTo>
                <a:lnTo>
                  <a:pt x="1324610" y="40640"/>
                </a:lnTo>
                <a:lnTo>
                  <a:pt x="1324610" y="34290"/>
                </a:lnTo>
                <a:lnTo>
                  <a:pt x="1553210" y="34290"/>
                </a:lnTo>
                <a:lnTo>
                  <a:pt x="1553210" y="40640"/>
                </a:lnTo>
                <a:lnTo>
                  <a:pt x="1765300" y="40640"/>
                </a:lnTo>
                <a:lnTo>
                  <a:pt x="1765300" y="34290"/>
                </a:lnTo>
                <a:lnTo>
                  <a:pt x="1993900" y="34290"/>
                </a:lnTo>
                <a:lnTo>
                  <a:pt x="1993900" y="40640"/>
                </a:lnTo>
                <a:lnTo>
                  <a:pt x="2207260" y="40640"/>
                </a:lnTo>
                <a:lnTo>
                  <a:pt x="2207260" y="34290"/>
                </a:lnTo>
                <a:lnTo>
                  <a:pt x="2435860" y="34290"/>
                </a:lnTo>
                <a:lnTo>
                  <a:pt x="2435860" y="40640"/>
                </a:lnTo>
                <a:lnTo>
                  <a:pt x="2647950" y="40640"/>
                </a:lnTo>
                <a:lnTo>
                  <a:pt x="2647950" y="34290"/>
                </a:lnTo>
                <a:lnTo>
                  <a:pt x="2876550" y="34290"/>
                </a:lnTo>
                <a:lnTo>
                  <a:pt x="2876550" y="40640"/>
                </a:lnTo>
                <a:lnTo>
                  <a:pt x="3089910" y="40640"/>
                </a:lnTo>
                <a:lnTo>
                  <a:pt x="3089910" y="34290"/>
                </a:lnTo>
                <a:lnTo>
                  <a:pt x="3318510" y="34290"/>
                </a:lnTo>
                <a:lnTo>
                  <a:pt x="3318510" y="40640"/>
                </a:lnTo>
                <a:lnTo>
                  <a:pt x="3531870" y="40640"/>
                </a:lnTo>
                <a:lnTo>
                  <a:pt x="3531870" y="34290"/>
                </a:lnTo>
                <a:lnTo>
                  <a:pt x="3760470" y="34290"/>
                </a:lnTo>
                <a:lnTo>
                  <a:pt x="3760470" y="40640"/>
                </a:lnTo>
                <a:lnTo>
                  <a:pt x="3972560" y="40640"/>
                </a:lnTo>
                <a:lnTo>
                  <a:pt x="3972560" y="34290"/>
                </a:lnTo>
                <a:lnTo>
                  <a:pt x="4201160" y="34290"/>
                </a:lnTo>
                <a:lnTo>
                  <a:pt x="4201160" y="40640"/>
                </a:lnTo>
                <a:lnTo>
                  <a:pt x="4414520" y="40640"/>
                </a:lnTo>
                <a:lnTo>
                  <a:pt x="4414520" y="34290"/>
                </a:lnTo>
                <a:lnTo>
                  <a:pt x="4643120" y="34290"/>
                </a:lnTo>
                <a:lnTo>
                  <a:pt x="4643120" y="40640"/>
                </a:lnTo>
                <a:lnTo>
                  <a:pt x="4855210" y="40640"/>
                </a:lnTo>
                <a:lnTo>
                  <a:pt x="4855210" y="34290"/>
                </a:lnTo>
                <a:lnTo>
                  <a:pt x="5083810" y="34290"/>
                </a:lnTo>
                <a:lnTo>
                  <a:pt x="5083810" y="40640"/>
                </a:lnTo>
                <a:lnTo>
                  <a:pt x="5295900" y="40640"/>
                </a:lnTo>
                <a:lnTo>
                  <a:pt x="5295900" y="34290"/>
                </a:lnTo>
                <a:lnTo>
                  <a:pt x="5524500" y="34290"/>
                </a:lnTo>
                <a:lnTo>
                  <a:pt x="5524500" y="40640"/>
                </a:lnTo>
                <a:lnTo>
                  <a:pt x="5737860" y="40640"/>
                </a:lnTo>
                <a:lnTo>
                  <a:pt x="5737860" y="34290"/>
                </a:lnTo>
                <a:lnTo>
                  <a:pt x="5966460" y="34290"/>
                </a:lnTo>
                <a:lnTo>
                  <a:pt x="5966460" y="40640"/>
                </a:lnTo>
                <a:lnTo>
                  <a:pt x="6178550" y="40640"/>
                </a:lnTo>
                <a:lnTo>
                  <a:pt x="6178550" y="34290"/>
                </a:lnTo>
                <a:lnTo>
                  <a:pt x="6407150" y="34290"/>
                </a:lnTo>
                <a:lnTo>
                  <a:pt x="6407150" y="40640"/>
                </a:lnTo>
                <a:lnTo>
                  <a:pt x="6620510" y="40640"/>
                </a:lnTo>
                <a:lnTo>
                  <a:pt x="6620510" y="34290"/>
                </a:lnTo>
                <a:lnTo>
                  <a:pt x="6849110" y="34290"/>
                </a:lnTo>
                <a:lnTo>
                  <a:pt x="6849110" y="40640"/>
                </a:lnTo>
                <a:lnTo>
                  <a:pt x="7063740" y="40640"/>
                </a:lnTo>
                <a:lnTo>
                  <a:pt x="7063740" y="34290"/>
                </a:lnTo>
                <a:lnTo>
                  <a:pt x="7292340" y="34290"/>
                </a:lnTo>
                <a:lnTo>
                  <a:pt x="7292340" y="40640"/>
                </a:lnTo>
                <a:lnTo>
                  <a:pt x="7369797" y="40640"/>
                </a:lnTo>
                <a:lnTo>
                  <a:pt x="7369797" y="34290"/>
                </a:lnTo>
                <a:lnTo>
                  <a:pt x="7369797" y="20320"/>
                </a:lnTo>
                <a:lnTo>
                  <a:pt x="7369810" y="0"/>
                </a:lnTo>
                <a:close/>
              </a:path>
            </a:pathLst>
          </a:custGeom>
          <a:solidFill>
            <a:srgbClr val="C4C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2004060" y="1187449"/>
            <a:ext cx="7141209" cy="21590"/>
          </a:xfrm>
          <a:custGeom>
            <a:avLst/>
            <a:gdLst/>
            <a:ahLst/>
            <a:cxnLst/>
            <a:rect l="l" t="t" r="r" b="b"/>
            <a:pathLst>
              <a:path w="7141209" h="21590">
                <a:moveTo>
                  <a:pt x="213360" y="0"/>
                </a:moveTo>
                <a:lnTo>
                  <a:pt x="0" y="0"/>
                </a:lnTo>
                <a:lnTo>
                  <a:pt x="0" y="21590"/>
                </a:lnTo>
                <a:lnTo>
                  <a:pt x="213360" y="21590"/>
                </a:lnTo>
                <a:lnTo>
                  <a:pt x="213360" y="0"/>
                </a:lnTo>
                <a:close/>
              </a:path>
              <a:path w="7141209" h="21590">
                <a:moveTo>
                  <a:pt x="654050" y="0"/>
                </a:moveTo>
                <a:lnTo>
                  <a:pt x="441960" y="0"/>
                </a:lnTo>
                <a:lnTo>
                  <a:pt x="441960" y="21590"/>
                </a:lnTo>
                <a:lnTo>
                  <a:pt x="654050" y="21590"/>
                </a:lnTo>
                <a:lnTo>
                  <a:pt x="654050" y="0"/>
                </a:lnTo>
                <a:close/>
              </a:path>
              <a:path w="7141209" h="21590">
                <a:moveTo>
                  <a:pt x="1096010" y="0"/>
                </a:moveTo>
                <a:lnTo>
                  <a:pt x="882650" y="0"/>
                </a:lnTo>
                <a:lnTo>
                  <a:pt x="882650" y="21590"/>
                </a:lnTo>
                <a:lnTo>
                  <a:pt x="1096010" y="21590"/>
                </a:lnTo>
                <a:lnTo>
                  <a:pt x="1096010" y="0"/>
                </a:lnTo>
                <a:close/>
              </a:path>
              <a:path w="7141209" h="21590">
                <a:moveTo>
                  <a:pt x="1536700" y="0"/>
                </a:moveTo>
                <a:lnTo>
                  <a:pt x="1324610" y="0"/>
                </a:lnTo>
                <a:lnTo>
                  <a:pt x="1324610" y="21590"/>
                </a:lnTo>
                <a:lnTo>
                  <a:pt x="1536700" y="21590"/>
                </a:lnTo>
                <a:lnTo>
                  <a:pt x="1536700" y="0"/>
                </a:lnTo>
                <a:close/>
              </a:path>
              <a:path w="7141209" h="21590">
                <a:moveTo>
                  <a:pt x="1978660" y="0"/>
                </a:moveTo>
                <a:lnTo>
                  <a:pt x="1765300" y="0"/>
                </a:lnTo>
                <a:lnTo>
                  <a:pt x="1765300" y="21590"/>
                </a:lnTo>
                <a:lnTo>
                  <a:pt x="1978660" y="21590"/>
                </a:lnTo>
                <a:lnTo>
                  <a:pt x="1978660" y="0"/>
                </a:lnTo>
                <a:close/>
              </a:path>
              <a:path w="7141209" h="21590">
                <a:moveTo>
                  <a:pt x="2419350" y="0"/>
                </a:moveTo>
                <a:lnTo>
                  <a:pt x="2207260" y="0"/>
                </a:lnTo>
                <a:lnTo>
                  <a:pt x="2207260" y="21590"/>
                </a:lnTo>
                <a:lnTo>
                  <a:pt x="2419350" y="21590"/>
                </a:lnTo>
                <a:lnTo>
                  <a:pt x="2419350" y="0"/>
                </a:lnTo>
                <a:close/>
              </a:path>
              <a:path w="7141209" h="21590">
                <a:moveTo>
                  <a:pt x="2861310" y="0"/>
                </a:moveTo>
                <a:lnTo>
                  <a:pt x="2647950" y="0"/>
                </a:lnTo>
                <a:lnTo>
                  <a:pt x="2647950" y="21590"/>
                </a:lnTo>
                <a:lnTo>
                  <a:pt x="2861310" y="21590"/>
                </a:lnTo>
                <a:lnTo>
                  <a:pt x="2861310" y="0"/>
                </a:lnTo>
                <a:close/>
              </a:path>
              <a:path w="7141209" h="21590">
                <a:moveTo>
                  <a:pt x="3303270" y="0"/>
                </a:moveTo>
                <a:lnTo>
                  <a:pt x="3089910" y="0"/>
                </a:lnTo>
                <a:lnTo>
                  <a:pt x="3089910" y="21590"/>
                </a:lnTo>
                <a:lnTo>
                  <a:pt x="3303270" y="21590"/>
                </a:lnTo>
                <a:lnTo>
                  <a:pt x="3303270" y="0"/>
                </a:lnTo>
                <a:close/>
              </a:path>
              <a:path w="7141209" h="21590">
                <a:moveTo>
                  <a:pt x="3743960" y="0"/>
                </a:moveTo>
                <a:lnTo>
                  <a:pt x="3531870" y="0"/>
                </a:lnTo>
                <a:lnTo>
                  <a:pt x="3531870" y="21590"/>
                </a:lnTo>
                <a:lnTo>
                  <a:pt x="3743960" y="21590"/>
                </a:lnTo>
                <a:lnTo>
                  <a:pt x="3743960" y="0"/>
                </a:lnTo>
                <a:close/>
              </a:path>
              <a:path w="7141209" h="21590">
                <a:moveTo>
                  <a:pt x="4185920" y="0"/>
                </a:moveTo>
                <a:lnTo>
                  <a:pt x="3972560" y="0"/>
                </a:lnTo>
                <a:lnTo>
                  <a:pt x="3972560" y="21590"/>
                </a:lnTo>
                <a:lnTo>
                  <a:pt x="4185920" y="21590"/>
                </a:lnTo>
                <a:lnTo>
                  <a:pt x="4185920" y="0"/>
                </a:lnTo>
                <a:close/>
              </a:path>
              <a:path w="7141209" h="21590">
                <a:moveTo>
                  <a:pt x="4626610" y="0"/>
                </a:moveTo>
                <a:lnTo>
                  <a:pt x="4414520" y="0"/>
                </a:lnTo>
                <a:lnTo>
                  <a:pt x="4414520" y="21590"/>
                </a:lnTo>
                <a:lnTo>
                  <a:pt x="4626610" y="21590"/>
                </a:lnTo>
                <a:lnTo>
                  <a:pt x="4626610" y="0"/>
                </a:lnTo>
                <a:close/>
              </a:path>
              <a:path w="7141209" h="21590">
                <a:moveTo>
                  <a:pt x="5067300" y="0"/>
                </a:moveTo>
                <a:lnTo>
                  <a:pt x="4855210" y="0"/>
                </a:lnTo>
                <a:lnTo>
                  <a:pt x="4855210" y="21590"/>
                </a:lnTo>
                <a:lnTo>
                  <a:pt x="5067300" y="21590"/>
                </a:lnTo>
                <a:lnTo>
                  <a:pt x="5067300" y="0"/>
                </a:lnTo>
                <a:close/>
              </a:path>
              <a:path w="7141209" h="21590">
                <a:moveTo>
                  <a:pt x="5509260" y="0"/>
                </a:moveTo>
                <a:lnTo>
                  <a:pt x="5295900" y="0"/>
                </a:lnTo>
                <a:lnTo>
                  <a:pt x="5295900" y="21590"/>
                </a:lnTo>
                <a:lnTo>
                  <a:pt x="5509260" y="21590"/>
                </a:lnTo>
                <a:lnTo>
                  <a:pt x="5509260" y="0"/>
                </a:lnTo>
                <a:close/>
              </a:path>
              <a:path w="7141209" h="21590">
                <a:moveTo>
                  <a:pt x="5949950" y="0"/>
                </a:moveTo>
                <a:lnTo>
                  <a:pt x="5737860" y="0"/>
                </a:lnTo>
                <a:lnTo>
                  <a:pt x="5737860" y="21590"/>
                </a:lnTo>
                <a:lnTo>
                  <a:pt x="5949950" y="21590"/>
                </a:lnTo>
                <a:lnTo>
                  <a:pt x="5949950" y="0"/>
                </a:lnTo>
                <a:close/>
              </a:path>
              <a:path w="7141209" h="21590">
                <a:moveTo>
                  <a:pt x="6391910" y="0"/>
                </a:moveTo>
                <a:lnTo>
                  <a:pt x="6178550" y="0"/>
                </a:lnTo>
                <a:lnTo>
                  <a:pt x="6178550" y="21590"/>
                </a:lnTo>
                <a:lnTo>
                  <a:pt x="6391910" y="21590"/>
                </a:lnTo>
                <a:lnTo>
                  <a:pt x="6391910" y="0"/>
                </a:lnTo>
                <a:close/>
              </a:path>
              <a:path w="7141209" h="21590">
                <a:moveTo>
                  <a:pt x="6835140" y="0"/>
                </a:moveTo>
                <a:lnTo>
                  <a:pt x="6620510" y="0"/>
                </a:lnTo>
                <a:lnTo>
                  <a:pt x="6620510" y="21590"/>
                </a:lnTo>
                <a:lnTo>
                  <a:pt x="6835140" y="21590"/>
                </a:lnTo>
                <a:lnTo>
                  <a:pt x="6835140" y="0"/>
                </a:lnTo>
                <a:close/>
              </a:path>
              <a:path w="7141209" h="21590">
                <a:moveTo>
                  <a:pt x="7141197" y="0"/>
                </a:moveTo>
                <a:lnTo>
                  <a:pt x="7063740" y="0"/>
                </a:lnTo>
                <a:lnTo>
                  <a:pt x="7063740" y="21590"/>
                </a:lnTo>
                <a:lnTo>
                  <a:pt x="7141197" y="21590"/>
                </a:lnTo>
                <a:lnTo>
                  <a:pt x="7141197" y="0"/>
                </a:lnTo>
                <a:close/>
              </a:path>
            </a:pathLst>
          </a:custGeom>
          <a:solidFill>
            <a:srgbClr val="C3C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2004060" y="120903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C2C2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2004060" y="122935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C1C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004060" y="124967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C0C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004060" y="126999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BFB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2004060" y="129031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BE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2004060" y="1310639"/>
            <a:ext cx="7141209" cy="21590"/>
          </a:xfrm>
          <a:custGeom>
            <a:avLst/>
            <a:gdLst/>
            <a:ahLst/>
            <a:cxnLst/>
            <a:rect l="l" t="t" r="r" b="b"/>
            <a:pathLst>
              <a:path w="7141209" h="21590">
                <a:moveTo>
                  <a:pt x="213360" y="0"/>
                </a:moveTo>
                <a:lnTo>
                  <a:pt x="0" y="0"/>
                </a:lnTo>
                <a:lnTo>
                  <a:pt x="0" y="21590"/>
                </a:lnTo>
                <a:lnTo>
                  <a:pt x="213360" y="21590"/>
                </a:lnTo>
                <a:lnTo>
                  <a:pt x="213360" y="0"/>
                </a:lnTo>
                <a:close/>
              </a:path>
              <a:path w="7141209" h="21590">
                <a:moveTo>
                  <a:pt x="654050" y="0"/>
                </a:moveTo>
                <a:lnTo>
                  <a:pt x="441960" y="0"/>
                </a:lnTo>
                <a:lnTo>
                  <a:pt x="441960" y="21590"/>
                </a:lnTo>
                <a:lnTo>
                  <a:pt x="654050" y="21590"/>
                </a:lnTo>
                <a:lnTo>
                  <a:pt x="654050" y="0"/>
                </a:lnTo>
                <a:close/>
              </a:path>
              <a:path w="7141209" h="21590">
                <a:moveTo>
                  <a:pt x="1096010" y="0"/>
                </a:moveTo>
                <a:lnTo>
                  <a:pt x="882650" y="0"/>
                </a:lnTo>
                <a:lnTo>
                  <a:pt x="882650" y="21590"/>
                </a:lnTo>
                <a:lnTo>
                  <a:pt x="1096010" y="21590"/>
                </a:lnTo>
                <a:lnTo>
                  <a:pt x="1096010" y="0"/>
                </a:lnTo>
                <a:close/>
              </a:path>
              <a:path w="7141209" h="21590">
                <a:moveTo>
                  <a:pt x="1536700" y="0"/>
                </a:moveTo>
                <a:lnTo>
                  <a:pt x="1324610" y="0"/>
                </a:lnTo>
                <a:lnTo>
                  <a:pt x="1324610" y="21590"/>
                </a:lnTo>
                <a:lnTo>
                  <a:pt x="1536700" y="21590"/>
                </a:lnTo>
                <a:lnTo>
                  <a:pt x="1536700" y="0"/>
                </a:lnTo>
                <a:close/>
              </a:path>
              <a:path w="7141209" h="21590">
                <a:moveTo>
                  <a:pt x="1978660" y="0"/>
                </a:moveTo>
                <a:lnTo>
                  <a:pt x="1765300" y="0"/>
                </a:lnTo>
                <a:lnTo>
                  <a:pt x="1765300" y="21590"/>
                </a:lnTo>
                <a:lnTo>
                  <a:pt x="1978660" y="21590"/>
                </a:lnTo>
                <a:lnTo>
                  <a:pt x="1978660" y="0"/>
                </a:lnTo>
                <a:close/>
              </a:path>
              <a:path w="7141209" h="21590">
                <a:moveTo>
                  <a:pt x="2419350" y="0"/>
                </a:moveTo>
                <a:lnTo>
                  <a:pt x="2207260" y="0"/>
                </a:lnTo>
                <a:lnTo>
                  <a:pt x="2207260" y="21590"/>
                </a:lnTo>
                <a:lnTo>
                  <a:pt x="2419350" y="21590"/>
                </a:lnTo>
                <a:lnTo>
                  <a:pt x="2419350" y="0"/>
                </a:lnTo>
                <a:close/>
              </a:path>
              <a:path w="7141209" h="21590">
                <a:moveTo>
                  <a:pt x="2861310" y="0"/>
                </a:moveTo>
                <a:lnTo>
                  <a:pt x="2647950" y="0"/>
                </a:lnTo>
                <a:lnTo>
                  <a:pt x="2647950" y="21590"/>
                </a:lnTo>
                <a:lnTo>
                  <a:pt x="2861310" y="21590"/>
                </a:lnTo>
                <a:lnTo>
                  <a:pt x="2861310" y="0"/>
                </a:lnTo>
                <a:close/>
              </a:path>
              <a:path w="7141209" h="21590">
                <a:moveTo>
                  <a:pt x="3303270" y="0"/>
                </a:moveTo>
                <a:lnTo>
                  <a:pt x="3089910" y="0"/>
                </a:lnTo>
                <a:lnTo>
                  <a:pt x="3089910" y="21590"/>
                </a:lnTo>
                <a:lnTo>
                  <a:pt x="3303270" y="21590"/>
                </a:lnTo>
                <a:lnTo>
                  <a:pt x="3303270" y="0"/>
                </a:lnTo>
                <a:close/>
              </a:path>
              <a:path w="7141209" h="21590">
                <a:moveTo>
                  <a:pt x="3743960" y="0"/>
                </a:moveTo>
                <a:lnTo>
                  <a:pt x="3531870" y="0"/>
                </a:lnTo>
                <a:lnTo>
                  <a:pt x="3531870" y="21590"/>
                </a:lnTo>
                <a:lnTo>
                  <a:pt x="3743960" y="21590"/>
                </a:lnTo>
                <a:lnTo>
                  <a:pt x="3743960" y="0"/>
                </a:lnTo>
                <a:close/>
              </a:path>
              <a:path w="7141209" h="21590">
                <a:moveTo>
                  <a:pt x="4185920" y="0"/>
                </a:moveTo>
                <a:lnTo>
                  <a:pt x="3972560" y="0"/>
                </a:lnTo>
                <a:lnTo>
                  <a:pt x="3972560" y="21590"/>
                </a:lnTo>
                <a:lnTo>
                  <a:pt x="4185920" y="21590"/>
                </a:lnTo>
                <a:lnTo>
                  <a:pt x="4185920" y="0"/>
                </a:lnTo>
                <a:close/>
              </a:path>
              <a:path w="7141209" h="21590">
                <a:moveTo>
                  <a:pt x="4626610" y="0"/>
                </a:moveTo>
                <a:lnTo>
                  <a:pt x="4414520" y="0"/>
                </a:lnTo>
                <a:lnTo>
                  <a:pt x="4414520" y="21590"/>
                </a:lnTo>
                <a:lnTo>
                  <a:pt x="4626610" y="21590"/>
                </a:lnTo>
                <a:lnTo>
                  <a:pt x="4626610" y="0"/>
                </a:lnTo>
                <a:close/>
              </a:path>
              <a:path w="7141209" h="21590">
                <a:moveTo>
                  <a:pt x="5067300" y="0"/>
                </a:moveTo>
                <a:lnTo>
                  <a:pt x="4855210" y="0"/>
                </a:lnTo>
                <a:lnTo>
                  <a:pt x="4855210" y="21590"/>
                </a:lnTo>
                <a:lnTo>
                  <a:pt x="5067300" y="21590"/>
                </a:lnTo>
                <a:lnTo>
                  <a:pt x="5067300" y="0"/>
                </a:lnTo>
                <a:close/>
              </a:path>
              <a:path w="7141209" h="21590">
                <a:moveTo>
                  <a:pt x="5509260" y="0"/>
                </a:moveTo>
                <a:lnTo>
                  <a:pt x="5295900" y="0"/>
                </a:lnTo>
                <a:lnTo>
                  <a:pt x="5295900" y="21590"/>
                </a:lnTo>
                <a:lnTo>
                  <a:pt x="5509260" y="21590"/>
                </a:lnTo>
                <a:lnTo>
                  <a:pt x="5509260" y="0"/>
                </a:lnTo>
                <a:close/>
              </a:path>
              <a:path w="7141209" h="21590">
                <a:moveTo>
                  <a:pt x="5949950" y="0"/>
                </a:moveTo>
                <a:lnTo>
                  <a:pt x="5737860" y="0"/>
                </a:lnTo>
                <a:lnTo>
                  <a:pt x="5737860" y="21590"/>
                </a:lnTo>
                <a:lnTo>
                  <a:pt x="5949950" y="21590"/>
                </a:lnTo>
                <a:lnTo>
                  <a:pt x="5949950" y="0"/>
                </a:lnTo>
                <a:close/>
              </a:path>
              <a:path w="7141209" h="21590">
                <a:moveTo>
                  <a:pt x="6391910" y="0"/>
                </a:moveTo>
                <a:lnTo>
                  <a:pt x="6178550" y="0"/>
                </a:lnTo>
                <a:lnTo>
                  <a:pt x="6178550" y="21590"/>
                </a:lnTo>
                <a:lnTo>
                  <a:pt x="6391910" y="21590"/>
                </a:lnTo>
                <a:lnTo>
                  <a:pt x="6391910" y="0"/>
                </a:lnTo>
                <a:close/>
              </a:path>
              <a:path w="7141209" h="21590">
                <a:moveTo>
                  <a:pt x="6835140" y="0"/>
                </a:moveTo>
                <a:lnTo>
                  <a:pt x="6620510" y="0"/>
                </a:lnTo>
                <a:lnTo>
                  <a:pt x="6620510" y="21590"/>
                </a:lnTo>
                <a:lnTo>
                  <a:pt x="6835140" y="21590"/>
                </a:lnTo>
                <a:lnTo>
                  <a:pt x="6835140" y="0"/>
                </a:lnTo>
                <a:close/>
              </a:path>
              <a:path w="7141209" h="21590">
                <a:moveTo>
                  <a:pt x="7141197" y="0"/>
                </a:moveTo>
                <a:lnTo>
                  <a:pt x="7063740" y="0"/>
                </a:lnTo>
                <a:lnTo>
                  <a:pt x="7063740" y="21590"/>
                </a:lnTo>
                <a:lnTo>
                  <a:pt x="7141197" y="21590"/>
                </a:lnTo>
                <a:lnTo>
                  <a:pt x="7141197" y="0"/>
                </a:lnTo>
                <a:close/>
              </a:path>
            </a:pathLst>
          </a:custGeom>
          <a:solidFill>
            <a:srgbClr val="BDB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004060" y="133222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BCB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2004060" y="1352549"/>
            <a:ext cx="7141209" cy="20320"/>
          </a:xfrm>
          <a:custGeom>
            <a:avLst/>
            <a:gdLst/>
            <a:ahLst/>
            <a:cxnLst/>
            <a:rect l="l" t="t" r="r" b="b"/>
            <a:pathLst>
              <a:path w="7141209" h="20319">
                <a:moveTo>
                  <a:pt x="213360" y="0"/>
                </a:moveTo>
                <a:lnTo>
                  <a:pt x="0" y="0"/>
                </a:lnTo>
                <a:lnTo>
                  <a:pt x="0" y="20320"/>
                </a:lnTo>
                <a:lnTo>
                  <a:pt x="213360" y="20320"/>
                </a:lnTo>
                <a:lnTo>
                  <a:pt x="213360" y="0"/>
                </a:lnTo>
                <a:close/>
              </a:path>
              <a:path w="7141209" h="20319">
                <a:moveTo>
                  <a:pt x="654050" y="0"/>
                </a:moveTo>
                <a:lnTo>
                  <a:pt x="441960" y="0"/>
                </a:lnTo>
                <a:lnTo>
                  <a:pt x="441960" y="20320"/>
                </a:lnTo>
                <a:lnTo>
                  <a:pt x="654050" y="20320"/>
                </a:lnTo>
                <a:lnTo>
                  <a:pt x="654050" y="0"/>
                </a:lnTo>
                <a:close/>
              </a:path>
              <a:path w="7141209" h="20319">
                <a:moveTo>
                  <a:pt x="1096010" y="0"/>
                </a:moveTo>
                <a:lnTo>
                  <a:pt x="882650" y="0"/>
                </a:lnTo>
                <a:lnTo>
                  <a:pt x="882650" y="20320"/>
                </a:lnTo>
                <a:lnTo>
                  <a:pt x="1096010" y="20320"/>
                </a:lnTo>
                <a:lnTo>
                  <a:pt x="1096010" y="0"/>
                </a:lnTo>
                <a:close/>
              </a:path>
              <a:path w="7141209" h="20319">
                <a:moveTo>
                  <a:pt x="1536700" y="0"/>
                </a:moveTo>
                <a:lnTo>
                  <a:pt x="1324610" y="0"/>
                </a:lnTo>
                <a:lnTo>
                  <a:pt x="1324610" y="20320"/>
                </a:lnTo>
                <a:lnTo>
                  <a:pt x="1536700" y="20320"/>
                </a:lnTo>
                <a:lnTo>
                  <a:pt x="1536700" y="0"/>
                </a:lnTo>
                <a:close/>
              </a:path>
              <a:path w="7141209" h="20319">
                <a:moveTo>
                  <a:pt x="1978660" y="0"/>
                </a:moveTo>
                <a:lnTo>
                  <a:pt x="1765300" y="0"/>
                </a:lnTo>
                <a:lnTo>
                  <a:pt x="1765300" y="20320"/>
                </a:lnTo>
                <a:lnTo>
                  <a:pt x="1978660" y="20320"/>
                </a:lnTo>
                <a:lnTo>
                  <a:pt x="1978660" y="0"/>
                </a:lnTo>
                <a:close/>
              </a:path>
              <a:path w="7141209" h="20319">
                <a:moveTo>
                  <a:pt x="2419350" y="0"/>
                </a:moveTo>
                <a:lnTo>
                  <a:pt x="2207260" y="0"/>
                </a:lnTo>
                <a:lnTo>
                  <a:pt x="2207260" y="20320"/>
                </a:lnTo>
                <a:lnTo>
                  <a:pt x="2419350" y="20320"/>
                </a:lnTo>
                <a:lnTo>
                  <a:pt x="2419350" y="0"/>
                </a:lnTo>
                <a:close/>
              </a:path>
              <a:path w="7141209" h="20319">
                <a:moveTo>
                  <a:pt x="2861310" y="0"/>
                </a:moveTo>
                <a:lnTo>
                  <a:pt x="2647950" y="0"/>
                </a:lnTo>
                <a:lnTo>
                  <a:pt x="2647950" y="20320"/>
                </a:lnTo>
                <a:lnTo>
                  <a:pt x="2861310" y="20320"/>
                </a:lnTo>
                <a:lnTo>
                  <a:pt x="2861310" y="0"/>
                </a:lnTo>
                <a:close/>
              </a:path>
              <a:path w="7141209" h="20319">
                <a:moveTo>
                  <a:pt x="3303270" y="0"/>
                </a:moveTo>
                <a:lnTo>
                  <a:pt x="3089910" y="0"/>
                </a:lnTo>
                <a:lnTo>
                  <a:pt x="3089910" y="20320"/>
                </a:lnTo>
                <a:lnTo>
                  <a:pt x="3303270" y="20320"/>
                </a:lnTo>
                <a:lnTo>
                  <a:pt x="3303270" y="0"/>
                </a:lnTo>
                <a:close/>
              </a:path>
              <a:path w="7141209" h="20319">
                <a:moveTo>
                  <a:pt x="3743960" y="0"/>
                </a:moveTo>
                <a:lnTo>
                  <a:pt x="3531870" y="0"/>
                </a:lnTo>
                <a:lnTo>
                  <a:pt x="3531870" y="20320"/>
                </a:lnTo>
                <a:lnTo>
                  <a:pt x="3743960" y="20320"/>
                </a:lnTo>
                <a:lnTo>
                  <a:pt x="3743960" y="0"/>
                </a:lnTo>
                <a:close/>
              </a:path>
              <a:path w="7141209" h="20319">
                <a:moveTo>
                  <a:pt x="4185920" y="0"/>
                </a:moveTo>
                <a:lnTo>
                  <a:pt x="3972560" y="0"/>
                </a:lnTo>
                <a:lnTo>
                  <a:pt x="3972560" y="20320"/>
                </a:lnTo>
                <a:lnTo>
                  <a:pt x="4185920" y="20320"/>
                </a:lnTo>
                <a:lnTo>
                  <a:pt x="4185920" y="0"/>
                </a:lnTo>
                <a:close/>
              </a:path>
              <a:path w="7141209" h="20319">
                <a:moveTo>
                  <a:pt x="4626610" y="0"/>
                </a:moveTo>
                <a:lnTo>
                  <a:pt x="4414520" y="0"/>
                </a:lnTo>
                <a:lnTo>
                  <a:pt x="4414520" y="20320"/>
                </a:lnTo>
                <a:lnTo>
                  <a:pt x="4626610" y="20320"/>
                </a:lnTo>
                <a:lnTo>
                  <a:pt x="4626610" y="0"/>
                </a:lnTo>
                <a:close/>
              </a:path>
              <a:path w="7141209" h="20319">
                <a:moveTo>
                  <a:pt x="5067300" y="0"/>
                </a:moveTo>
                <a:lnTo>
                  <a:pt x="4855210" y="0"/>
                </a:lnTo>
                <a:lnTo>
                  <a:pt x="4855210" y="20320"/>
                </a:lnTo>
                <a:lnTo>
                  <a:pt x="5067300" y="20320"/>
                </a:lnTo>
                <a:lnTo>
                  <a:pt x="5067300" y="0"/>
                </a:lnTo>
                <a:close/>
              </a:path>
              <a:path w="7141209" h="20319">
                <a:moveTo>
                  <a:pt x="5509260" y="0"/>
                </a:moveTo>
                <a:lnTo>
                  <a:pt x="5295900" y="0"/>
                </a:lnTo>
                <a:lnTo>
                  <a:pt x="5295900" y="20320"/>
                </a:lnTo>
                <a:lnTo>
                  <a:pt x="5509260" y="20320"/>
                </a:lnTo>
                <a:lnTo>
                  <a:pt x="5509260" y="0"/>
                </a:lnTo>
                <a:close/>
              </a:path>
              <a:path w="7141209" h="20319">
                <a:moveTo>
                  <a:pt x="5949950" y="0"/>
                </a:moveTo>
                <a:lnTo>
                  <a:pt x="5737860" y="0"/>
                </a:lnTo>
                <a:lnTo>
                  <a:pt x="5737860" y="20320"/>
                </a:lnTo>
                <a:lnTo>
                  <a:pt x="5949950" y="20320"/>
                </a:lnTo>
                <a:lnTo>
                  <a:pt x="5949950" y="0"/>
                </a:lnTo>
                <a:close/>
              </a:path>
              <a:path w="7141209" h="20319">
                <a:moveTo>
                  <a:pt x="6391910" y="0"/>
                </a:moveTo>
                <a:lnTo>
                  <a:pt x="6178550" y="0"/>
                </a:lnTo>
                <a:lnTo>
                  <a:pt x="6178550" y="20320"/>
                </a:lnTo>
                <a:lnTo>
                  <a:pt x="6391910" y="20320"/>
                </a:lnTo>
                <a:lnTo>
                  <a:pt x="6391910" y="0"/>
                </a:lnTo>
                <a:close/>
              </a:path>
              <a:path w="7141209" h="20319">
                <a:moveTo>
                  <a:pt x="6835140" y="0"/>
                </a:moveTo>
                <a:lnTo>
                  <a:pt x="6620510" y="0"/>
                </a:lnTo>
                <a:lnTo>
                  <a:pt x="6620510" y="20320"/>
                </a:lnTo>
                <a:lnTo>
                  <a:pt x="6835140" y="20320"/>
                </a:lnTo>
                <a:lnTo>
                  <a:pt x="6835140" y="0"/>
                </a:lnTo>
                <a:close/>
              </a:path>
              <a:path w="7141209" h="20319">
                <a:moveTo>
                  <a:pt x="7141197" y="0"/>
                </a:moveTo>
                <a:lnTo>
                  <a:pt x="7063740" y="0"/>
                </a:lnTo>
                <a:lnTo>
                  <a:pt x="7063740" y="20320"/>
                </a:lnTo>
                <a:lnTo>
                  <a:pt x="7141197" y="20320"/>
                </a:lnTo>
                <a:lnTo>
                  <a:pt x="7141197" y="0"/>
                </a:lnTo>
                <a:close/>
              </a:path>
            </a:pathLst>
          </a:custGeom>
          <a:solidFill>
            <a:srgbClr val="BB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9404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700" y="1520190"/>
            <a:ext cx="8102599" cy="478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09330" y="6368871"/>
            <a:ext cx="483234" cy="455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66698"/>
                </a:solidFill>
                <a:latin typeface="Arial Black"/>
                <a:cs typeface="Arial Black"/>
              </a:defRPr>
            </a:lvl1pPr>
          </a:lstStyle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67309"/>
            <a:ext cx="8153400" cy="150111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575" marR="5080" indent="-16510" algn="ctr">
              <a:lnSpc>
                <a:spcPct val="100800"/>
              </a:lnSpc>
              <a:spcBef>
                <a:spcPts val="70"/>
              </a:spcBef>
            </a:pP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D.N.R COLLEGE (</a:t>
            </a: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A)P.G.COURSES</a:t>
            </a: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BHIMAVARAM</a:t>
            </a:r>
            <a:r>
              <a:rPr lang="en-IN" dirty="0" smtClean="0"/>
              <a:t/>
            </a:r>
            <a:br>
              <a:rPr lang="en-IN" dirty="0" smtClean="0"/>
            </a:br>
            <a:endParaRPr b="1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1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447800"/>
            <a:ext cx="2209800" cy="2514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4600" y="1828800"/>
            <a:ext cx="4191000" cy="167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M.A ECONOMICS-(IIISEM)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PAPER-II- INTERNATIONAL TRADE </a:t>
            </a: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524001"/>
            <a:ext cx="1828799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64" y="4419600"/>
            <a:ext cx="7163236" cy="1440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8479" y="321309"/>
            <a:ext cx="476313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Heckscher-Ohlin</a:t>
            </a:r>
            <a:r>
              <a:rPr sz="3100" b="1" spc="-80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Theory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10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9469" y="155447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2369" y="1520190"/>
            <a:ext cx="7348220" cy="38506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Thus,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the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H-O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theorem postulates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that the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differences 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in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relative factor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abundance and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relative factor prices 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is the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cause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of the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pre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trade commodity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prices  between two</a:t>
            </a:r>
            <a:r>
              <a:rPr sz="2400" spc="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nations.</a:t>
            </a:r>
            <a:endParaRPr sz="2400">
              <a:latin typeface="Tahoma"/>
              <a:cs typeface="Tahoma"/>
            </a:endParaRPr>
          </a:p>
          <a:p>
            <a:pPr marL="12700" marR="158750">
              <a:lnSpc>
                <a:spcPct val="100299"/>
              </a:lnSpc>
              <a:spcBef>
                <a:spcPts val="560"/>
              </a:spcBef>
            </a:pP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This difference in the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relative </a:t>
            </a:r>
            <a:r>
              <a:rPr sz="2450" i="1" spc="-25" dirty="0">
                <a:solidFill>
                  <a:srgbClr val="660066"/>
                </a:solidFill>
                <a:latin typeface="Tahoma"/>
                <a:cs typeface="Tahoma"/>
              </a:rPr>
              <a:t>factor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and </a:t>
            </a:r>
            <a:r>
              <a:rPr sz="2450" i="1" spc="-25" dirty="0">
                <a:solidFill>
                  <a:srgbClr val="660066"/>
                </a:solidFill>
                <a:latin typeface="Tahoma"/>
                <a:cs typeface="Tahoma"/>
              </a:rPr>
              <a:t>relative 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commodity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prices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is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then translated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into difference in  absolute factor and commodity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prices between two 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nations.</a:t>
            </a:r>
            <a:endParaRPr sz="2400">
              <a:latin typeface="Tahoma"/>
              <a:cs typeface="Tahoma"/>
            </a:endParaRPr>
          </a:p>
          <a:p>
            <a:pPr marL="12700" marR="443865">
              <a:lnSpc>
                <a:spcPct val="100299"/>
              </a:lnSpc>
              <a:spcBef>
                <a:spcPts val="600"/>
              </a:spcBef>
            </a:pP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It is this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difference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in absolute commodity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prices 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in 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two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nations that is the immediate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cause of</a:t>
            </a:r>
            <a:r>
              <a:rPr sz="2400" spc="3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trade.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469" y="310007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469" y="464692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8560" y="342900"/>
            <a:ext cx="60236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980033"/>
                </a:solidFill>
                <a:latin typeface="Tahoma"/>
                <a:cs typeface="Tahoma"/>
              </a:rPr>
              <a:t>The Formal </a:t>
            </a:r>
            <a:r>
              <a:rPr sz="2800" b="1" spc="-10" dirty="0">
                <a:solidFill>
                  <a:srgbClr val="980033"/>
                </a:solidFill>
                <a:latin typeface="Tahoma"/>
                <a:cs typeface="Tahoma"/>
              </a:rPr>
              <a:t>Heckscher-Ohlin</a:t>
            </a:r>
            <a:r>
              <a:rPr sz="2800" b="1" spc="-80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980033"/>
                </a:solidFill>
                <a:latin typeface="Tahoma"/>
                <a:cs typeface="Tahoma"/>
              </a:rPr>
              <a:t>Mdel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9528" y="1253490"/>
            <a:ext cx="3254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90" algn="l"/>
                <a:tab pos="1717039" algn="l"/>
              </a:tabLst>
            </a:pP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o	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t-t</a:t>
            </a:r>
            <a:r>
              <a:rPr sz="2800" i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ade	qu</a:t>
            </a:r>
            <a:r>
              <a:rPr sz="2800" i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librium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522730"/>
            <a:ext cx="8369300" cy="425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477895" marR="5080" indent="-89281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Factor Price </a:t>
            </a:r>
            <a:r>
              <a:rPr sz="3100" b="1" spc="-10" dirty="0">
                <a:solidFill>
                  <a:srgbClr val="980033"/>
                </a:solidFill>
                <a:latin typeface="Tahoma"/>
                <a:cs typeface="Tahoma"/>
              </a:rPr>
              <a:t>Equalization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and  Income</a:t>
            </a:r>
            <a:r>
              <a:rPr sz="3100" b="1" spc="-15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Distribution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12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9469" y="155447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4069" y="1509438"/>
            <a:ext cx="7415530" cy="1580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0" marR="30480">
              <a:lnSpc>
                <a:spcPct val="100299"/>
              </a:lnSpc>
              <a:spcBef>
                <a:spcPts val="125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The </a:t>
            </a:r>
            <a:r>
              <a:rPr sz="2450" i="1" spc="-25" dirty="0">
                <a:solidFill>
                  <a:srgbClr val="660066"/>
                </a:solidFill>
                <a:latin typeface="Tahoma"/>
                <a:cs typeface="Tahoma"/>
              </a:rPr>
              <a:t>factor-price equalizations </a:t>
            </a:r>
            <a:r>
              <a:rPr sz="2450" i="1" spc="-30" dirty="0">
                <a:solidFill>
                  <a:srgbClr val="660066"/>
                </a:solidFill>
                <a:latin typeface="Tahoma"/>
                <a:cs typeface="Tahoma"/>
              </a:rPr>
              <a:t>theorem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is a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corollary  to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the H-O</a:t>
            </a:r>
            <a:r>
              <a:rPr sz="2400" spc="2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theorem.</a:t>
            </a:r>
            <a:endParaRPr sz="2400">
              <a:latin typeface="Tahoma"/>
              <a:cs typeface="Tahoma"/>
            </a:endParaRPr>
          </a:p>
          <a:p>
            <a:pPr marL="381000" marR="250190" indent="-342900">
              <a:lnSpc>
                <a:spcPct val="100000"/>
              </a:lnSpc>
              <a:spcBef>
                <a:spcPts val="61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80365" algn="l"/>
                <a:tab pos="381000" algn="l"/>
                <a:tab pos="6722745" algn="l"/>
              </a:tabLst>
            </a:pP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It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Tahoma"/>
                <a:cs typeface="Tahoma"/>
              </a:rPr>
              <a:t>w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as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P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aul</a:t>
            </a:r>
            <a:r>
              <a:rPr sz="2400" spc="1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a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m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u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l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s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n</a:t>
            </a:r>
            <a:r>
              <a:rPr sz="2400" spc="1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w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ho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 r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ig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or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o</a:t>
            </a:r>
            <a:r>
              <a:rPr sz="2400" spc="10" dirty="0">
                <a:solidFill>
                  <a:srgbClr val="660066"/>
                </a:solidFill>
                <a:latin typeface="Tahoma"/>
                <a:cs typeface="Tahoma"/>
              </a:rPr>
              <a:t>u</a:t>
            </a:r>
            <a:r>
              <a:rPr sz="2400" spc="-15" dirty="0">
                <a:solidFill>
                  <a:srgbClr val="660066"/>
                </a:solidFill>
                <a:latin typeface="Tahoma"/>
                <a:cs typeface="Tahoma"/>
              </a:rPr>
              <a:t>s</a:t>
            </a:r>
            <a:r>
              <a:rPr sz="2400" spc="10" dirty="0">
                <a:solidFill>
                  <a:srgbClr val="660066"/>
                </a:solidFill>
                <a:latin typeface="Tahoma"/>
                <a:cs typeface="Tahoma"/>
              </a:rPr>
              <a:t>l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y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660066"/>
                </a:solidFill>
                <a:latin typeface="Tahoma"/>
                <a:cs typeface="Tahoma"/>
              </a:rPr>
              <a:t>p</a:t>
            </a:r>
            <a:r>
              <a:rPr sz="2400" spc="-10" dirty="0">
                <a:solidFill>
                  <a:srgbClr val="660066"/>
                </a:solidFill>
                <a:latin typeface="Tahoma"/>
                <a:cs typeface="Tahoma"/>
              </a:rPr>
              <a:t>r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v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d	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t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he 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factor-price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equalizations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 theorem.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769" y="3005031"/>
            <a:ext cx="7419975" cy="263398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75"/>
              </a:spcBef>
            </a:pPr>
            <a:r>
              <a:rPr sz="2800" b="1" spc="-10" dirty="0">
                <a:solidFill>
                  <a:srgbClr val="980033"/>
                </a:solidFill>
                <a:latin typeface="Tahoma"/>
                <a:cs typeface="Tahoma"/>
              </a:rPr>
              <a:t>Factor-Price </a:t>
            </a:r>
            <a:r>
              <a:rPr sz="2800" b="1" spc="-5" dirty="0">
                <a:solidFill>
                  <a:srgbClr val="980033"/>
                </a:solidFill>
                <a:latin typeface="Tahoma"/>
                <a:cs typeface="Tahoma"/>
              </a:rPr>
              <a:t>Equalizations</a:t>
            </a:r>
            <a:r>
              <a:rPr sz="2800" b="1" spc="-25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980033"/>
                </a:solidFill>
                <a:latin typeface="Tahoma"/>
                <a:cs typeface="Tahoma"/>
              </a:rPr>
              <a:t>Theorem:</a:t>
            </a:r>
            <a:endParaRPr sz="2800">
              <a:latin typeface="Tahoma"/>
              <a:cs typeface="Tahoma"/>
            </a:endParaRPr>
          </a:p>
          <a:p>
            <a:pPr marL="368300" marR="17780" algn="just">
              <a:lnSpc>
                <a:spcPct val="98300"/>
              </a:lnSpc>
              <a:spcBef>
                <a:spcPts val="1060"/>
              </a:spcBef>
            </a:pP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International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trade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will bring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about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equalization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in 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the relative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and absolute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returns to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homogeneous 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factors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across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nations.</a:t>
            </a:r>
            <a:endParaRPr sz="2400">
              <a:latin typeface="Rockwell"/>
              <a:cs typeface="Rockwell"/>
            </a:endParaRPr>
          </a:p>
          <a:p>
            <a:pPr marL="368300" marR="151130" indent="-342900">
              <a:lnSpc>
                <a:spcPct val="100699"/>
              </a:lnSpc>
              <a:spcBef>
                <a:spcPts val="65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It implies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that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international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trade </a:t>
            </a:r>
            <a:r>
              <a:rPr sz="2400" spc="5" dirty="0">
                <a:solidFill>
                  <a:srgbClr val="660066"/>
                </a:solidFill>
                <a:latin typeface="Tahoma"/>
                <a:cs typeface="Tahoma"/>
              </a:rPr>
              <a:t>is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a substitute for  the international mobility of</a:t>
            </a:r>
            <a:r>
              <a:rPr sz="2400" spc="1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factors.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477895" marR="5080" indent="-89281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Factor Price </a:t>
            </a:r>
            <a:r>
              <a:rPr sz="3100" b="1" spc="-10" dirty="0">
                <a:solidFill>
                  <a:srgbClr val="980033"/>
                </a:solidFill>
                <a:latin typeface="Tahoma"/>
                <a:cs typeface="Tahoma"/>
              </a:rPr>
              <a:t>Equalization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and  Income</a:t>
            </a:r>
            <a:r>
              <a:rPr sz="3100" b="1" spc="-15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Distribution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13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9469" y="1350396"/>
            <a:ext cx="7661909" cy="253619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800" b="1" spc="-10" dirty="0">
                <a:solidFill>
                  <a:srgbClr val="980033"/>
                </a:solidFill>
                <a:latin typeface="Tahoma"/>
                <a:cs typeface="Tahoma"/>
              </a:rPr>
              <a:t>Factor-Price </a:t>
            </a:r>
            <a:r>
              <a:rPr sz="2800" b="1" spc="-5" dirty="0">
                <a:solidFill>
                  <a:srgbClr val="980033"/>
                </a:solidFill>
                <a:latin typeface="Tahoma"/>
                <a:cs typeface="Tahoma"/>
              </a:rPr>
              <a:t>Equalizations</a:t>
            </a:r>
            <a:r>
              <a:rPr sz="2800" b="1" spc="-25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980033"/>
                </a:solidFill>
                <a:latin typeface="Tahoma"/>
                <a:cs typeface="Tahoma"/>
              </a:rPr>
              <a:t>Theorem:</a:t>
            </a:r>
            <a:endParaRPr sz="2800">
              <a:latin typeface="Tahoma"/>
              <a:cs typeface="Tahoma"/>
            </a:endParaRPr>
          </a:p>
          <a:p>
            <a:pPr marL="355600" marR="5080">
              <a:lnSpc>
                <a:spcPct val="101699"/>
              </a:lnSpc>
              <a:spcBef>
                <a:spcPts val="1045"/>
              </a:spcBef>
            </a:pPr>
            <a:r>
              <a:rPr sz="2300" spc="-5" dirty="0">
                <a:latin typeface="Tahoma"/>
                <a:cs typeface="Tahoma"/>
              </a:rPr>
              <a:t>This </a:t>
            </a:r>
            <a:r>
              <a:rPr sz="2300" dirty="0">
                <a:latin typeface="Tahoma"/>
                <a:cs typeface="Tahoma"/>
              </a:rPr>
              <a:t>means </a:t>
            </a:r>
            <a:r>
              <a:rPr sz="2300" spc="-5" dirty="0">
                <a:latin typeface="Tahoma"/>
                <a:cs typeface="Tahoma"/>
              </a:rPr>
              <a:t>that international </a:t>
            </a:r>
            <a:r>
              <a:rPr sz="2300" dirty="0">
                <a:latin typeface="Tahoma"/>
                <a:cs typeface="Tahoma"/>
              </a:rPr>
              <a:t>trade will cause the </a:t>
            </a:r>
            <a:r>
              <a:rPr sz="2300" spc="-5" dirty="0">
                <a:latin typeface="Tahoma"/>
                <a:cs typeface="Tahoma"/>
              </a:rPr>
              <a:t>wages  </a:t>
            </a:r>
            <a:r>
              <a:rPr sz="2300" dirty="0">
                <a:latin typeface="Tahoma"/>
                <a:cs typeface="Tahoma"/>
              </a:rPr>
              <a:t>of </a:t>
            </a:r>
            <a:r>
              <a:rPr sz="2300" spc="-5" dirty="0">
                <a:latin typeface="Tahoma"/>
                <a:cs typeface="Tahoma"/>
              </a:rPr>
              <a:t>the </a:t>
            </a:r>
            <a:r>
              <a:rPr sz="2300" dirty="0">
                <a:latin typeface="Tahoma"/>
                <a:cs typeface="Tahoma"/>
              </a:rPr>
              <a:t>same </a:t>
            </a:r>
            <a:r>
              <a:rPr sz="2300" spc="-5" dirty="0">
                <a:latin typeface="Tahoma"/>
                <a:cs typeface="Tahoma"/>
              </a:rPr>
              <a:t>type </a:t>
            </a:r>
            <a:r>
              <a:rPr sz="2300" dirty="0">
                <a:latin typeface="Tahoma"/>
                <a:cs typeface="Tahoma"/>
              </a:rPr>
              <a:t>of labor to </a:t>
            </a:r>
            <a:r>
              <a:rPr sz="2300" spc="-5" dirty="0">
                <a:latin typeface="Tahoma"/>
                <a:cs typeface="Tahoma"/>
              </a:rPr>
              <a:t>be </a:t>
            </a:r>
            <a:r>
              <a:rPr sz="2300" dirty="0">
                <a:latin typeface="Tahoma"/>
                <a:cs typeface="Tahoma"/>
              </a:rPr>
              <a:t>same in all </a:t>
            </a:r>
            <a:r>
              <a:rPr sz="2300" spc="-5" dirty="0">
                <a:latin typeface="Tahoma"/>
                <a:cs typeface="Tahoma"/>
              </a:rPr>
              <a:t>trading  nations. Similarly, international trade </a:t>
            </a:r>
            <a:r>
              <a:rPr sz="2300" dirty="0">
                <a:latin typeface="Tahoma"/>
                <a:cs typeface="Tahoma"/>
              </a:rPr>
              <a:t>will cause </a:t>
            </a:r>
            <a:r>
              <a:rPr sz="2300" spc="-5" dirty="0">
                <a:latin typeface="Tahoma"/>
                <a:cs typeface="Tahoma"/>
              </a:rPr>
              <a:t>the  return </a:t>
            </a:r>
            <a:r>
              <a:rPr sz="2300" dirty="0">
                <a:latin typeface="Tahoma"/>
                <a:cs typeface="Tahoma"/>
              </a:rPr>
              <a:t>or </a:t>
            </a:r>
            <a:r>
              <a:rPr sz="2300" spc="-5" dirty="0">
                <a:latin typeface="Tahoma"/>
                <a:cs typeface="Tahoma"/>
              </a:rPr>
              <a:t>earnings </a:t>
            </a:r>
            <a:r>
              <a:rPr sz="2300" dirty="0">
                <a:latin typeface="Tahoma"/>
                <a:cs typeface="Tahoma"/>
              </a:rPr>
              <a:t>of </a:t>
            </a:r>
            <a:r>
              <a:rPr sz="2300" spc="-5" dirty="0">
                <a:latin typeface="Tahoma"/>
                <a:cs typeface="Tahoma"/>
              </a:rPr>
              <a:t>homogeneous capital </a:t>
            </a:r>
            <a:r>
              <a:rPr sz="2300" dirty="0">
                <a:latin typeface="Tahoma"/>
                <a:cs typeface="Tahoma"/>
              </a:rPr>
              <a:t>to </a:t>
            </a:r>
            <a:r>
              <a:rPr sz="2300" spc="-5" dirty="0">
                <a:latin typeface="Tahoma"/>
                <a:cs typeface="Tahoma"/>
              </a:rPr>
              <a:t>be </a:t>
            </a:r>
            <a:r>
              <a:rPr sz="2300" spc="-10" dirty="0">
                <a:latin typeface="Tahoma"/>
                <a:cs typeface="Tahoma"/>
              </a:rPr>
              <a:t>the  </a:t>
            </a:r>
            <a:r>
              <a:rPr sz="2300" spc="-5" dirty="0">
                <a:latin typeface="Tahoma"/>
                <a:cs typeface="Tahoma"/>
              </a:rPr>
              <a:t>same in </a:t>
            </a:r>
            <a:r>
              <a:rPr sz="2300" dirty="0">
                <a:latin typeface="Tahoma"/>
                <a:cs typeface="Tahoma"/>
              </a:rPr>
              <a:t>all </a:t>
            </a:r>
            <a:r>
              <a:rPr sz="2300" spc="-5" dirty="0">
                <a:latin typeface="Tahoma"/>
                <a:cs typeface="Tahoma"/>
              </a:rPr>
              <a:t>trading</a:t>
            </a:r>
            <a:r>
              <a:rPr sz="2300" spc="1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nations.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477895" marR="5080" indent="-89281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Factor Price </a:t>
            </a:r>
            <a:r>
              <a:rPr sz="3100" b="1" spc="-10" dirty="0">
                <a:solidFill>
                  <a:srgbClr val="980033"/>
                </a:solidFill>
                <a:latin typeface="Tahoma"/>
                <a:cs typeface="Tahoma"/>
              </a:rPr>
              <a:t>Equalization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and  Income</a:t>
            </a:r>
            <a:r>
              <a:rPr sz="3100" b="1" spc="-15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Distribution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14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82369" y="1520190"/>
            <a:ext cx="7292975" cy="401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Tahoma"/>
                <a:cs typeface="Tahoma"/>
              </a:rPr>
              <a:t>Suppose </a:t>
            </a:r>
            <a:r>
              <a:rPr sz="2100" dirty="0">
                <a:latin typeface="Tahoma"/>
                <a:cs typeface="Tahoma"/>
              </a:rPr>
              <a:t>in the absence of </a:t>
            </a:r>
            <a:r>
              <a:rPr sz="2100" spc="-5" dirty="0">
                <a:latin typeface="Tahoma"/>
                <a:cs typeface="Tahoma"/>
              </a:rPr>
              <a:t>trade </a:t>
            </a:r>
            <a:r>
              <a:rPr sz="2100" dirty="0">
                <a:latin typeface="Tahoma"/>
                <a:cs typeface="Tahoma"/>
              </a:rPr>
              <a:t>the </a:t>
            </a:r>
            <a:r>
              <a:rPr sz="2100" spc="-5" dirty="0">
                <a:latin typeface="Tahoma"/>
                <a:cs typeface="Tahoma"/>
              </a:rPr>
              <a:t>relative price </a:t>
            </a:r>
            <a:r>
              <a:rPr sz="2100" dirty="0">
                <a:latin typeface="Tahoma"/>
                <a:cs typeface="Tahoma"/>
              </a:rPr>
              <a:t>of  commodity X is </a:t>
            </a:r>
            <a:r>
              <a:rPr sz="2100" spc="-5" dirty="0">
                <a:latin typeface="Tahoma"/>
                <a:cs typeface="Tahoma"/>
              </a:rPr>
              <a:t>lower in </a:t>
            </a:r>
            <a:r>
              <a:rPr sz="2100" dirty="0">
                <a:latin typeface="Tahoma"/>
                <a:cs typeface="Tahoma"/>
              </a:rPr>
              <a:t>Nation 1 </a:t>
            </a:r>
            <a:r>
              <a:rPr sz="2100" spc="-5" dirty="0">
                <a:latin typeface="Tahoma"/>
                <a:cs typeface="Tahoma"/>
              </a:rPr>
              <a:t>than Nation </a:t>
            </a:r>
            <a:r>
              <a:rPr sz="2100" dirty="0">
                <a:latin typeface="Tahoma"/>
                <a:cs typeface="Tahoma"/>
              </a:rPr>
              <a:t>2 because the  </a:t>
            </a:r>
            <a:r>
              <a:rPr sz="2100" spc="-5" dirty="0">
                <a:latin typeface="Tahoma"/>
                <a:cs typeface="Tahoma"/>
              </a:rPr>
              <a:t>relative price </a:t>
            </a:r>
            <a:r>
              <a:rPr sz="2100" dirty="0">
                <a:latin typeface="Tahoma"/>
                <a:cs typeface="Tahoma"/>
              </a:rPr>
              <a:t>of </a:t>
            </a:r>
            <a:r>
              <a:rPr sz="2100" spc="-5" dirty="0">
                <a:latin typeface="Tahoma"/>
                <a:cs typeface="Tahoma"/>
              </a:rPr>
              <a:t>labour, </a:t>
            </a:r>
            <a:r>
              <a:rPr sz="2100" dirty="0">
                <a:latin typeface="Tahoma"/>
                <a:cs typeface="Tahoma"/>
              </a:rPr>
              <a:t>or wage rate is </a:t>
            </a:r>
            <a:r>
              <a:rPr sz="2100" spc="-5" dirty="0">
                <a:latin typeface="Tahoma"/>
                <a:cs typeface="Tahoma"/>
              </a:rPr>
              <a:t>lower </a:t>
            </a:r>
            <a:r>
              <a:rPr sz="2100" dirty="0">
                <a:latin typeface="Tahoma"/>
                <a:cs typeface="Tahoma"/>
              </a:rPr>
              <a:t>in Nation</a:t>
            </a:r>
            <a:r>
              <a:rPr sz="2100" spc="4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1.</a:t>
            </a:r>
            <a:endParaRPr sz="2100">
              <a:latin typeface="Tahoma"/>
              <a:cs typeface="Tahoma"/>
            </a:endParaRPr>
          </a:p>
          <a:p>
            <a:pPr marL="12700" marR="200025">
              <a:lnSpc>
                <a:spcPct val="100499"/>
              </a:lnSpc>
              <a:spcBef>
                <a:spcPts val="545"/>
              </a:spcBef>
            </a:pPr>
            <a:r>
              <a:rPr sz="2100" dirty="0">
                <a:latin typeface="Tahoma"/>
                <a:cs typeface="Tahoma"/>
              </a:rPr>
              <a:t>As </a:t>
            </a:r>
            <a:r>
              <a:rPr sz="2100" spc="-5" dirty="0">
                <a:latin typeface="Tahoma"/>
                <a:cs typeface="Tahoma"/>
              </a:rPr>
              <a:t>nation </a:t>
            </a:r>
            <a:r>
              <a:rPr sz="2100" dirty="0">
                <a:latin typeface="Tahoma"/>
                <a:cs typeface="Tahoma"/>
              </a:rPr>
              <a:t>1 </a:t>
            </a:r>
            <a:r>
              <a:rPr sz="2100" spc="-5" dirty="0">
                <a:latin typeface="Tahoma"/>
                <a:cs typeface="Tahoma"/>
              </a:rPr>
              <a:t>specializes </a:t>
            </a:r>
            <a:r>
              <a:rPr sz="2100" dirty="0">
                <a:latin typeface="Tahoma"/>
                <a:cs typeface="Tahoma"/>
              </a:rPr>
              <a:t>in the production </a:t>
            </a:r>
            <a:r>
              <a:rPr sz="2100" spc="-10" dirty="0">
                <a:latin typeface="Tahoma"/>
                <a:cs typeface="Tahoma"/>
              </a:rPr>
              <a:t>of </a:t>
            </a:r>
            <a:r>
              <a:rPr sz="2100" dirty="0">
                <a:latin typeface="Tahoma"/>
                <a:cs typeface="Tahoma"/>
              </a:rPr>
              <a:t>X (the </a:t>
            </a:r>
            <a:r>
              <a:rPr sz="2100" spc="-5" dirty="0">
                <a:latin typeface="Tahoma"/>
                <a:cs typeface="Tahoma"/>
              </a:rPr>
              <a:t>labour  intensive </a:t>
            </a:r>
            <a:r>
              <a:rPr sz="2100" dirty="0">
                <a:latin typeface="Tahoma"/>
                <a:cs typeface="Tahoma"/>
              </a:rPr>
              <a:t>commodity) and reduces its </a:t>
            </a:r>
            <a:r>
              <a:rPr sz="2100" spc="-5" dirty="0">
                <a:latin typeface="Tahoma"/>
                <a:cs typeface="Tahoma"/>
              </a:rPr>
              <a:t>production </a:t>
            </a:r>
            <a:r>
              <a:rPr sz="2100" dirty="0">
                <a:latin typeface="Tahoma"/>
                <a:cs typeface="Tahoma"/>
              </a:rPr>
              <a:t>of  commodity Y </a:t>
            </a:r>
            <a:r>
              <a:rPr sz="2100" spc="-5" dirty="0">
                <a:latin typeface="Tahoma"/>
                <a:cs typeface="Tahoma"/>
              </a:rPr>
              <a:t>(the </a:t>
            </a:r>
            <a:r>
              <a:rPr sz="2100" dirty="0">
                <a:latin typeface="Tahoma"/>
                <a:cs typeface="Tahoma"/>
              </a:rPr>
              <a:t>capital intensive </a:t>
            </a:r>
            <a:r>
              <a:rPr sz="2100" spc="-5" dirty="0">
                <a:latin typeface="Tahoma"/>
                <a:cs typeface="Tahoma"/>
              </a:rPr>
              <a:t>commodity), </a:t>
            </a:r>
            <a:r>
              <a:rPr sz="2100" dirty="0">
                <a:latin typeface="Tahoma"/>
                <a:cs typeface="Tahoma"/>
              </a:rPr>
              <a:t>the </a:t>
            </a:r>
            <a:r>
              <a:rPr sz="2100" spc="-5" dirty="0">
                <a:latin typeface="Tahoma"/>
                <a:cs typeface="Tahoma"/>
              </a:rPr>
              <a:t>relative  demand for </a:t>
            </a:r>
            <a:r>
              <a:rPr sz="2100" dirty="0">
                <a:latin typeface="Tahoma"/>
                <a:cs typeface="Tahoma"/>
              </a:rPr>
              <a:t>labor </a:t>
            </a:r>
            <a:r>
              <a:rPr sz="2100" spc="-5" dirty="0">
                <a:latin typeface="Tahoma"/>
                <a:cs typeface="Tahoma"/>
              </a:rPr>
              <a:t>rises, </a:t>
            </a:r>
            <a:r>
              <a:rPr sz="2100" dirty="0">
                <a:latin typeface="Tahoma"/>
                <a:cs typeface="Tahoma"/>
              </a:rPr>
              <a:t>causing </a:t>
            </a:r>
            <a:r>
              <a:rPr sz="2100" spc="-5" dirty="0">
                <a:latin typeface="Tahoma"/>
                <a:cs typeface="Tahoma"/>
              </a:rPr>
              <a:t>wages </a:t>
            </a:r>
            <a:r>
              <a:rPr sz="2100" dirty="0">
                <a:latin typeface="Tahoma"/>
                <a:cs typeface="Tahoma"/>
              </a:rPr>
              <a:t>to </a:t>
            </a:r>
            <a:r>
              <a:rPr sz="2100" spc="-5" dirty="0">
                <a:latin typeface="Tahoma"/>
                <a:cs typeface="Tahoma"/>
              </a:rPr>
              <a:t>rise, </a:t>
            </a:r>
            <a:r>
              <a:rPr sz="2100" dirty="0">
                <a:latin typeface="Tahoma"/>
                <a:cs typeface="Tahoma"/>
              </a:rPr>
              <a:t>while </a:t>
            </a:r>
            <a:r>
              <a:rPr sz="2100" spc="-5" dirty="0">
                <a:latin typeface="Tahoma"/>
                <a:cs typeface="Tahoma"/>
              </a:rPr>
              <a:t>relative  demand for </a:t>
            </a:r>
            <a:r>
              <a:rPr sz="2100" dirty="0">
                <a:latin typeface="Tahoma"/>
                <a:cs typeface="Tahoma"/>
              </a:rPr>
              <a:t>capital </a:t>
            </a:r>
            <a:r>
              <a:rPr sz="2100" spc="-5" dirty="0">
                <a:latin typeface="Tahoma"/>
                <a:cs typeface="Tahoma"/>
              </a:rPr>
              <a:t>falls, </a:t>
            </a:r>
            <a:r>
              <a:rPr sz="2100" dirty="0">
                <a:latin typeface="Tahoma"/>
                <a:cs typeface="Tahoma"/>
              </a:rPr>
              <a:t>causing </a:t>
            </a:r>
            <a:r>
              <a:rPr sz="2100" spc="-5" dirty="0">
                <a:latin typeface="Tahoma"/>
                <a:cs typeface="Tahoma"/>
              </a:rPr>
              <a:t>price </a:t>
            </a:r>
            <a:r>
              <a:rPr sz="2100" spc="-10" dirty="0">
                <a:latin typeface="Tahoma"/>
                <a:cs typeface="Tahoma"/>
              </a:rPr>
              <a:t>of </a:t>
            </a:r>
            <a:r>
              <a:rPr sz="2100" dirty="0">
                <a:latin typeface="Tahoma"/>
                <a:cs typeface="Tahoma"/>
              </a:rPr>
              <a:t>capital or </a:t>
            </a:r>
            <a:r>
              <a:rPr sz="2100" spc="-5" dirty="0">
                <a:latin typeface="Tahoma"/>
                <a:cs typeface="Tahoma"/>
              </a:rPr>
              <a:t>interest  </a:t>
            </a:r>
            <a:r>
              <a:rPr sz="2100" dirty="0">
                <a:latin typeface="Tahoma"/>
                <a:cs typeface="Tahoma"/>
              </a:rPr>
              <a:t>rate to </a:t>
            </a:r>
            <a:r>
              <a:rPr sz="2100" spc="-5" dirty="0">
                <a:latin typeface="Tahoma"/>
                <a:cs typeface="Tahoma"/>
              </a:rPr>
              <a:t>fall. The </a:t>
            </a:r>
            <a:r>
              <a:rPr sz="2100" dirty="0">
                <a:latin typeface="Tahoma"/>
                <a:cs typeface="Tahoma"/>
              </a:rPr>
              <a:t>exact </a:t>
            </a:r>
            <a:r>
              <a:rPr sz="2100" spc="-5" dirty="0">
                <a:latin typeface="Tahoma"/>
                <a:cs typeface="Tahoma"/>
              </a:rPr>
              <a:t>opposite </a:t>
            </a:r>
            <a:r>
              <a:rPr sz="2100" dirty="0">
                <a:latin typeface="Tahoma"/>
                <a:cs typeface="Tahoma"/>
              </a:rPr>
              <a:t>occurs in nation</a:t>
            </a:r>
            <a:r>
              <a:rPr sz="2100" spc="2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2.</a:t>
            </a:r>
            <a:endParaRPr sz="2100">
              <a:latin typeface="Tahoma"/>
              <a:cs typeface="Tahoma"/>
            </a:endParaRPr>
          </a:p>
          <a:p>
            <a:pPr marL="12700" marR="5080" algn="just">
              <a:lnSpc>
                <a:spcPct val="100400"/>
              </a:lnSpc>
              <a:spcBef>
                <a:spcPts val="520"/>
              </a:spcBef>
            </a:pPr>
            <a:r>
              <a:rPr sz="2100" spc="-5" dirty="0">
                <a:latin typeface="Tahoma"/>
                <a:cs typeface="Tahoma"/>
              </a:rPr>
              <a:t>Thus, </a:t>
            </a:r>
            <a:r>
              <a:rPr sz="2100" dirty="0">
                <a:latin typeface="Tahoma"/>
                <a:cs typeface="Tahoma"/>
              </a:rPr>
              <a:t>international </a:t>
            </a:r>
            <a:r>
              <a:rPr sz="2100" spc="-5" dirty="0">
                <a:latin typeface="Tahoma"/>
                <a:cs typeface="Tahoma"/>
              </a:rPr>
              <a:t>trade </a:t>
            </a:r>
            <a:r>
              <a:rPr sz="2100" dirty="0">
                <a:latin typeface="Tahoma"/>
                <a:cs typeface="Tahoma"/>
              </a:rPr>
              <a:t>causes wage </a:t>
            </a:r>
            <a:r>
              <a:rPr sz="2100" spc="-5" dirty="0">
                <a:latin typeface="Tahoma"/>
                <a:cs typeface="Tahoma"/>
              </a:rPr>
              <a:t>rate </a:t>
            </a:r>
            <a:r>
              <a:rPr sz="2100" dirty="0">
                <a:latin typeface="Tahoma"/>
                <a:cs typeface="Tahoma"/>
              </a:rPr>
              <a:t>to </a:t>
            </a:r>
            <a:r>
              <a:rPr sz="2100" spc="-5" dirty="0">
                <a:latin typeface="Tahoma"/>
                <a:cs typeface="Tahoma"/>
              </a:rPr>
              <a:t>rise </a:t>
            </a:r>
            <a:r>
              <a:rPr sz="2100" dirty="0">
                <a:latin typeface="Tahoma"/>
                <a:cs typeface="Tahoma"/>
              </a:rPr>
              <a:t>in </a:t>
            </a:r>
            <a:r>
              <a:rPr sz="2100" spc="-5" dirty="0">
                <a:latin typeface="Tahoma"/>
                <a:cs typeface="Tahoma"/>
              </a:rPr>
              <a:t>Nation </a:t>
            </a:r>
            <a:r>
              <a:rPr sz="2100" dirty="0">
                <a:latin typeface="Tahoma"/>
                <a:cs typeface="Tahoma"/>
              </a:rPr>
              <a:t>1  and to </a:t>
            </a:r>
            <a:r>
              <a:rPr sz="2100" spc="-5" dirty="0">
                <a:latin typeface="Tahoma"/>
                <a:cs typeface="Tahoma"/>
              </a:rPr>
              <a:t>fall </a:t>
            </a:r>
            <a:r>
              <a:rPr sz="2100" dirty="0">
                <a:latin typeface="Tahoma"/>
                <a:cs typeface="Tahoma"/>
              </a:rPr>
              <a:t>in Nation 2 and </a:t>
            </a:r>
            <a:r>
              <a:rPr sz="2100" spc="-5" dirty="0">
                <a:latin typeface="Tahoma"/>
                <a:cs typeface="Tahoma"/>
              </a:rPr>
              <a:t>reduces </a:t>
            </a:r>
            <a:r>
              <a:rPr sz="2100" dirty="0">
                <a:latin typeface="Tahoma"/>
                <a:cs typeface="Tahoma"/>
              </a:rPr>
              <a:t>the pre-trade difference in  </a:t>
            </a:r>
            <a:r>
              <a:rPr sz="2100" spc="-5" dirty="0">
                <a:latin typeface="Tahoma"/>
                <a:cs typeface="Tahoma"/>
              </a:rPr>
              <a:t>wages between </a:t>
            </a:r>
            <a:r>
              <a:rPr sz="2100" dirty="0">
                <a:latin typeface="Tahoma"/>
                <a:cs typeface="Tahoma"/>
              </a:rPr>
              <a:t>the </a:t>
            </a:r>
            <a:r>
              <a:rPr sz="2100" spc="-5" dirty="0">
                <a:latin typeface="Tahoma"/>
                <a:cs typeface="Tahoma"/>
              </a:rPr>
              <a:t>two</a:t>
            </a:r>
            <a:r>
              <a:rPr sz="2100" spc="2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nations.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477895" marR="5080" indent="-89281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Factor Price </a:t>
            </a:r>
            <a:r>
              <a:rPr sz="3100" b="1" spc="-10" dirty="0">
                <a:solidFill>
                  <a:srgbClr val="980033"/>
                </a:solidFill>
                <a:latin typeface="Tahoma"/>
                <a:cs typeface="Tahoma"/>
              </a:rPr>
              <a:t>Equalization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and  Income</a:t>
            </a:r>
            <a:r>
              <a:rPr sz="3100" b="1" spc="-15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Distribution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15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82369" y="1520190"/>
            <a:ext cx="7103109" cy="14376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0"/>
              </a:spcBef>
            </a:pPr>
            <a:r>
              <a:rPr sz="2300" spc="-5" dirty="0">
                <a:latin typeface="Tahoma"/>
                <a:cs typeface="Tahoma"/>
              </a:rPr>
              <a:t>Similarly, international trade </a:t>
            </a:r>
            <a:r>
              <a:rPr sz="2300" dirty="0">
                <a:latin typeface="Tahoma"/>
                <a:cs typeface="Tahoma"/>
              </a:rPr>
              <a:t>causes </a:t>
            </a:r>
            <a:r>
              <a:rPr sz="2300" spc="-5" dirty="0">
                <a:latin typeface="Tahoma"/>
                <a:cs typeface="Tahoma"/>
              </a:rPr>
              <a:t>interest </a:t>
            </a:r>
            <a:r>
              <a:rPr sz="2300" dirty="0">
                <a:latin typeface="Tahoma"/>
                <a:cs typeface="Tahoma"/>
              </a:rPr>
              <a:t>rate to </a:t>
            </a:r>
            <a:r>
              <a:rPr sz="2300" spc="-5" dirty="0">
                <a:latin typeface="Tahoma"/>
                <a:cs typeface="Tahoma"/>
              </a:rPr>
              <a:t>fall  </a:t>
            </a:r>
            <a:r>
              <a:rPr sz="2300" dirty="0">
                <a:latin typeface="Tahoma"/>
                <a:cs typeface="Tahoma"/>
              </a:rPr>
              <a:t>in </a:t>
            </a:r>
            <a:r>
              <a:rPr sz="2300" spc="-5" dirty="0">
                <a:latin typeface="Tahoma"/>
                <a:cs typeface="Tahoma"/>
              </a:rPr>
              <a:t>Nation </a:t>
            </a:r>
            <a:r>
              <a:rPr sz="2300" dirty="0">
                <a:latin typeface="Tahoma"/>
                <a:cs typeface="Tahoma"/>
              </a:rPr>
              <a:t>1 </a:t>
            </a:r>
            <a:r>
              <a:rPr sz="2300" spc="-5" dirty="0">
                <a:latin typeface="Tahoma"/>
                <a:cs typeface="Tahoma"/>
              </a:rPr>
              <a:t>and </a:t>
            </a:r>
            <a:r>
              <a:rPr sz="2300" dirty="0">
                <a:latin typeface="Tahoma"/>
                <a:cs typeface="Tahoma"/>
              </a:rPr>
              <a:t>to rise in </a:t>
            </a:r>
            <a:r>
              <a:rPr sz="2300" spc="-5" dirty="0">
                <a:latin typeface="Tahoma"/>
                <a:cs typeface="Tahoma"/>
              </a:rPr>
              <a:t>Nation </a:t>
            </a:r>
            <a:r>
              <a:rPr sz="2300" dirty="0">
                <a:latin typeface="Tahoma"/>
                <a:cs typeface="Tahoma"/>
              </a:rPr>
              <a:t>2, thus reducing </a:t>
            </a:r>
            <a:r>
              <a:rPr sz="2300" spc="-5" dirty="0">
                <a:latin typeface="Tahoma"/>
                <a:cs typeface="Tahoma"/>
              </a:rPr>
              <a:t>pre-  trade differences </a:t>
            </a:r>
            <a:r>
              <a:rPr sz="2300" dirty="0">
                <a:latin typeface="Tahoma"/>
                <a:cs typeface="Tahoma"/>
              </a:rPr>
              <a:t>in </a:t>
            </a:r>
            <a:r>
              <a:rPr sz="2300" spc="-5" dirty="0">
                <a:latin typeface="Tahoma"/>
                <a:cs typeface="Tahoma"/>
              </a:rPr>
              <a:t>interest rates between </a:t>
            </a:r>
            <a:r>
              <a:rPr sz="2300" spc="-10" dirty="0">
                <a:latin typeface="Tahoma"/>
                <a:cs typeface="Tahoma"/>
              </a:rPr>
              <a:t>the </a:t>
            </a:r>
            <a:r>
              <a:rPr sz="2300" dirty="0">
                <a:latin typeface="Tahoma"/>
                <a:cs typeface="Tahoma"/>
              </a:rPr>
              <a:t>two  </a:t>
            </a:r>
            <a:r>
              <a:rPr sz="2300" spc="-5" dirty="0">
                <a:latin typeface="Tahoma"/>
                <a:cs typeface="Tahoma"/>
              </a:rPr>
              <a:t>nations.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05285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477895" marR="5080" indent="-89281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Factor Price </a:t>
            </a:r>
            <a:r>
              <a:rPr sz="3100" b="1" spc="-10" dirty="0">
                <a:solidFill>
                  <a:srgbClr val="980033"/>
                </a:solidFill>
                <a:latin typeface="Tahoma"/>
                <a:cs typeface="Tahoma"/>
              </a:rPr>
              <a:t>Equalization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and  Income</a:t>
            </a:r>
            <a:r>
              <a:rPr sz="3100" b="1" spc="-15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Distribution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1676400"/>
            <a:ext cx="7774303" cy="273664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980033"/>
                </a:solidFill>
                <a:latin typeface="Tahoma"/>
                <a:cs typeface="Tahoma"/>
              </a:rPr>
              <a:t>Stolper-Samuelson Theorem</a:t>
            </a:r>
            <a:r>
              <a:rPr sz="2400" b="1" spc="5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980033"/>
                </a:solidFill>
                <a:latin typeface="Tahoma"/>
                <a:cs typeface="Tahoma"/>
              </a:rPr>
              <a:t>(effect):</a:t>
            </a:r>
            <a:endParaRPr sz="2400">
              <a:latin typeface="Tahoma"/>
              <a:cs typeface="Tahoma"/>
            </a:endParaRPr>
          </a:p>
          <a:p>
            <a:pPr marL="812800" marR="5080">
              <a:lnSpc>
                <a:spcPct val="150000"/>
              </a:lnSpc>
              <a:spcBef>
                <a:spcPts val="620"/>
              </a:spcBef>
              <a:spcAft>
                <a:spcPts val="1200"/>
              </a:spcAft>
            </a:pPr>
            <a:r>
              <a:rPr sz="2400" dirty="0">
                <a:latin typeface="Rockwell"/>
                <a:cs typeface="Rockwell"/>
              </a:rPr>
              <a:t>It </a:t>
            </a:r>
            <a:r>
              <a:rPr sz="2400" spc="-5" dirty="0">
                <a:latin typeface="Rockwell"/>
                <a:cs typeface="Rockwell"/>
              </a:rPr>
              <a:t>postulates that free international trade  reduces the real income </a:t>
            </a:r>
            <a:r>
              <a:rPr sz="2400" dirty="0">
                <a:latin typeface="Rockwell"/>
                <a:cs typeface="Rockwell"/>
              </a:rPr>
              <a:t>of </a:t>
            </a:r>
            <a:r>
              <a:rPr sz="2400" spc="-5" dirty="0">
                <a:latin typeface="Rockwell"/>
                <a:cs typeface="Rockwell"/>
              </a:rPr>
              <a:t>the nation’s  relatively scarce factor and increases the real  income </a:t>
            </a:r>
            <a:r>
              <a:rPr sz="2400" dirty="0">
                <a:latin typeface="Rockwell"/>
                <a:cs typeface="Rockwell"/>
              </a:rPr>
              <a:t>of the </a:t>
            </a:r>
            <a:r>
              <a:rPr sz="2400" spc="-5" dirty="0">
                <a:latin typeface="Rockwell"/>
                <a:cs typeface="Rockwell"/>
              </a:rPr>
              <a:t>nation’s relatively abundant  factor.</a:t>
            </a:r>
            <a:endParaRPr sz="24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7328"/>
          </a:xfrm>
        </p:spPr>
        <p:txBody>
          <a:bodyPr/>
          <a:lstStyle/>
          <a:p>
            <a:pPr algn="ctr"/>
            <a:r>
              <a:rPr lang="en-IN" b="1" spc="-5" dirty="0" smtClean="0"/>
              <a:t>Empirical Tests </a:t>
            </a:r>
            <a:r>
              <a:rPr lang="en-IN" b="1" spc="-10" dirty="0" smtClean="0"/>
              <a:t>of </a:t>
            </a:r>
            <a:r>
              <a:rPr lang="en-IN" b="1" spc="-5" dirty="0" smtClean="0"/>
              <a:t>the </a:t>
            </a:r>
            <a:r>
              <a:rPr lang="en-IN" b="1" spc="-5" dirty="0" err="1" smtClean="0"/>
              <a:t>Heckscher</a:t>
            </a:r>
            <a:r>
              <a:rPr lang="en-IN" b="1" spc="-5" dirty="0" smtClean="0"/>
              <a:t>-Ohlin</a:t>
            </a:r>
            <a:r>
              <a:rPr lang="en-IN" b="1" spc="-15" dirty="0" smtClean="0"/>
              <a:t> </a:t>
            </a:r>
            <a:r>
              <a:rPr lang="en-IN" b="1" spc="-5" dirty="0" smtClean="0"/>
              <a:t>Theory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520190"/>
            <a:ext cx="8102599" cy="4239622"/>
          </a:xfrm>
        </p:spPr>
        <p:txBody>
          <a:bodyPr/>
          <a:lstStyle/>
          <a:p>
            <a:pPr marL="966469" marR="601980" algn="just">
              <a:lnSpc>
                <a:spcPct val="100000"/>
              </a:lnSpc>
              <a:spcBef>
                <a:spcPts val="2150"/>
              </a:spcBef>
            </a:pPr>
            <a:r>
              <a:rPr lang="en-IN" spc="-5" dirty="0" smtClean="0">
                <a:solidFill>
                  <a:srgbClr val="666698"/>
                </a:solidFill>
              </a:rPr>
              <a:t>The first empirical test of </a:t>
            </a:r>
            <a:r>
              <a:rPr lang="en-IN" dirty="0" smtClean="0">
                <a:solidFill>
                  <a:srgbClr val="666698"/>
                </a:solidFill>
              </a:rPr>
              <a:t>the </a:t>
            </a:r>
            <a:r>
              <a:rPr lang="en-IN" spc="-5" dirty="0" err="1" smtClean="0">
                <a:solidFill>
                  <a:srgbClr val="666698"/>
                </a:solidFill>
              </a:rPr>
              <a:t>Heckscher</a:t>
            </a:r>
            <a:r>
              <a:rPr lang="en-IN" spc="-5" dirty="0" smtClean="0">
                <a:solidFill>
                  <a:srgbClr val="666698"/>
                </a:solidFill>
              </a:rPr>
              <a:t>-Ohlin </a:t>
            </a:r>
            <a:r>
              <a:rPr lang="en-IN" dirty="0" smtClean="0">
                <a:solidFill>
                  <a:srgbClr val="666698"/>
                </a:solidFill>
              </a:rPr>
              <a:t>model  </a:t>
            </a:r>
            <a:r>
              <a:rPr lang="en-IN" spc="-5" dirty="0" smtClean="0">
                <a:solidFill>
                  <a:srgbClr val="666698"/>
                </a:solidFill>
              </a:rPr>
              <a:t>was conducted </a:t>
            </a:r>
            <a:r>
              <a:rPr lang="en-IN" dirty="0" smtClean="0">
                <a:solidFill>
                  <a:srgbClr val="666698"/>
                </a:solidFill>
              </a:rPr>
              <a:t>by </a:t>
            </a:r>
            <a:r>
              <a:rPr lang="en-IN" spc="-5" dirty="0" smtClean="0">
                <a:solidFill>
                  <a:srgbClr val="666698"/>
                </a:solidFill>
              </a:rPr>
              <a:t>W. W. </a:t>
            </a:r>
            <a:r>
              <a:rPr lang="en-IN" dirty="0" smtClean="0">
                <a:solidFill>
                  <a:srgbClr val="666698"/>
                </a:solidFill>
              </a:rPr>
              <a:t>Leontief in </a:t>
            </a:r>
            <a:r>
              <a:rPr lang="en-IN" spc="-5" dirty="0" smtClean="0">
                <a:solidFill>
                  <a:srgbClr val="666698"/>
                </a:solidFill>
              </a:rPr>
              <a:t>1953 </a:t>
            </a:r>
            <a:r>
              <a:rPr lang="en-IN" dirty="0" smtClean="0">
                <a:solidFill>
                  <a:srgbClr val="666698"/>
                </a:solidFill>
              </a:rPr>
              <a:t>using </a:t>
            </a:r>
            <a:r>
              <a:rPr lang="en-IN" spc="-5" dirty="0" smtClean="0">
                <a:solidFill>
                  <a:srgbClr val="666698"/>
                </a:solidFill>
              </a:rPr>
              <a:t>U.S.  data </a:t>
            </a:r>
            <a:r>
              <a:rPr lang="en-IN" dirty="0" smtClean="0">
                <a:solidFill>
                  <a:srgbClr val="666698"/>
                </a:solidFill>
              </a:rPr>
              <a:t>for </a:t>
            </a:r>
            <a:r>
              <a:rPr lang="en-IN" spc="-5" dirty="0" smtClean="0">
                <a:solidFill>
                  <a:srgbClr val="666698"/>
                </a:solidFill>
              </a:rPr>
              <a:t>the year</a:t>
            </a:r>
            <a:r>
              <a:rPr lang="en-IN" spc="30" dirty="0" smtClean="0">
                <a:solidFill>
                  <a:srgbClr val="666698"/>
                </a:solidFill>
              </a:rPr>
              <a:t> </a:t>
            </a:r>
            <a:r>
              <a:rPr lang="en-IN" spc="-5" dirty="0" smtClean="0">
                <a:solidFill>
                  <a:srgbClr val="666698"/>
                </a:solidFill>
              </a:rPr>
              <a:t>1947.</a:t>
            </a:r>
            <a:endParaRPr lang="en-IN" dirty="0" smtClean="0"/>
          </a:p>
          <a:p>
            <a:pPr marL="966469" marR="541655">
              <a:lnSpc>
                <a:spcPct val="100000"/>
              </a:lnSpc>
              <a:spcBef>
                <a:spcPts val="600"/>
              </a:spcBef>
            </a:pPr>
            <a:r>
              <a:rPr lang="en-IN" dirty="0" smtClean="0">
                <a:solidFill>
                  <a:srgbClr val="666698"/>
                </a:solidFill>
              </a:rPr>
              <a:t>It has </a:t>
            </a:r>
            <a:r>
              <a:rPr lang="en-IN" spc="-5" dirty="0" smtClean="0">
                <a:solidFill>
                  <a:srgbClr val="666698"/>
                </a:solidFill>
              </a:rPr>
              <a:t>been widely recognized that </a:t>
            </a:r>
            <a:r>
              <a:rPr lang="en-IN" dirty="0" smtClean="0">
                <a:solidFill>
                  <a:srgbClr val="666698"/>
                </a:solidFill>
              </a:rPr>
              <a:t>in </a:t>
            </a:r>
            <a:r>
              <a:rPr lang="en-IN" spc="-5" dirty="0" smtClean="0">
                <a:solidFill>
                  <a:srgbClr val="666698"/>
                </a:solidFill>
              </a:rPr>
              <a:t>the United  States capital was </a:t>
            </a:r>
            <a:r>
              <a:rPr lang="en-IN" dirty="0" smtClean="0">
                <a:solidFill>
                  <a:srgbClr val="666698"/>
                </a:solidFill>
              </a:rPr>
              <a:t>relatively abundant and labour </a:t>
            </a:r>
            <a:r>
              <a:rPr lang="en-IN" spc="-5" dirty="0" smtClean="0">
                <a:solidFill>
                  <a:srgbClr val="666698"/>
                </a:solidFill>
              </a:rPr>
              <a:t>was  relatively</a:t>
            </a:r>
            <a:r>
              <a:rPr lang="en-IN" spc="10" dirty="0" smtClean="0">
                <a:solidFill>
                  <a:srgbClr val="666698"/>
                </a:solidFill>
              </a:rPr>
              <a:t> </a:t>
            </a:r>
            <a:r>
              <a:rPr lang="en-IN" spc="-5" dirty="0" smtClean="0">
                <a:solidFill>
                  <a:srgbClr val="666698"/>
                </a:solidFill>
              </a:rPr>
              <a:t>scarce.</a:t>
            </a:r>
            <a:endParaRPr lang="en-IN" dirty="0" smtClean="0"/>
          </a:p>
          <a:p>
            <a:pPr marL="965835" marR="594995">
              <a:lnSpc>
                <a:spcPts val="2880"/>
              </a:lnSpc>
              <a:spcBef>
                <a:spcPts val="695"/>
              </a:spcBef>
            </a:pPr>
            <a:r>
              <a:rPr lang="en-IN" spc="-5" dirty="0" smtClean="0">
                <a:solidFill>
                  <a:srgbClr val="666698"/>
                </a:solidFill>
              </a:rPr>
              <a:t>According to </a:t>
            </a:r>
            <a:r>
              <a:rPr lang="en-IN" dirty="0" smtClean="0">
                <a:solidFill>
                  <a:srgbClr val="666698"/>
                </a:solidFill>
              </a:rPr>
              <a:t>the </a:t>
            </a:r>
            <a:r>
              <a:rPr lang="en-IN" spc="-5" dirty="0" err="1" smtClean="0">
                <a:solidFill>
                  <a:srgbClr val="666698"/>
                </a:solidFill>
              </a:rPr>
              <a:t>Heckscher</a:t>
            </a:r>
            <a:r>
              <a:rPr lang="en-IN" spc="-5" dirty="0" smtClean="0">
                <a:solidFill>
                  <a:srgbClr val="666698"/>
                </a:solidFill>
              </a:rPr>
              <a:t> </a:t>
            </a:r>
            <a:r>
              <a:rPr lang="en-IN" dirty="0" smtClean="0">
                <a:solidFill>
                  <a:srgbClr val="666698"/>
                </a:solidFill>
              </a:rPr>
              <a:t>–Ohlin theory, </a:t>
            </a:r>
            <a:r>
              <a:rPr lang="en-IN" sz="2450" i="1" spc="-25" dirty="0" smtClean="0">
                <a:solidFill>
                  <a:srgbClr val="666698"/>
                </a:solidFill>
              </a:rPr>
              <a:t>the United  State should </a:t>
            </a:r>
            <a:r>
              <a:rPr lang="en-IN" sz="2450" i="1" spc="-30" dirty="0" smtClean="0">
                <a:solidFill>
                  <a:srgbClr val="666698"/>
                </a:solidFill>
              </a:rPr>
              <a:t>export </a:t>
            </a:r>
            <a:r>
              <a:rPr lang="en-IN" sz="2450" i="1" spc="-25" dirty="0" smtClean="0">
                <a:solidFill>
                  <a:srgbClr val="666698"/>
                </a:solidFill>
              </a:rPr>
              <a:t>capital-intensive goods </a:t>
            </a:r>
            <a:r>
              <a:rPr lang="en-IN" sz="2450" i="1" spc="-30" dirty="0" smtClean="0">
                <a:solidFill>
                  <a:srgbClr val="666698"/>
                </a:solidFill>
              </a:rPr>
              <a:t>and </a:t>
            </a:r>
            <a:r>
              <a:rPr lang="en-IN" sz="2450" i="1" spc="-20" dirty="0" smtClean="0">
                <a:solidFill>
                  <a:srgbClr val="666698"/>
                </a:solidFill>
              </a:rPr>
              <a:t>its  </a:t>
            </a:r>
            <a:r>
              <a:rPr lang="en-IN" sz="2450" i="1" spc="-25" dirty="0" smtClean="0">
                <a:solidFill>
                  <a:srgbClr val="666698"/>
                </a:solidFill>
              </a:rPr>
              <a:t>import-competing goods should </a:t>
            </a:r>
            <a:r>
              <a:rPr lang="en-IN" sz="2450" i="1" spc="-30" dirty="0" smtClean="0">
                <a:solidFill>
                  <a:srgbClr val="666698"/>
                </a:solidFill>
              </a:rPr>
              <a:t>be </a:t>
            </a:r>
            <a:r>
              <a:rPr lang="en-IN" sz="2450" i="1" spc="-25" dirty="0" smtClean="0">
                <a:solidFill>
                  <a:srgbClr val="666698"/>
                </a:solidFill>
              </a:rPr>
              <a:t>labour</a:t>
            </a:r>
            <a:r>
              <a:rPr lang="en-IN" sz="2450" i="1" spc="40" dirty="0" smtClean="0">
                <a:solidFill>
                  <a:srgbClr val="666698"/>
                </a:solidFill>
              </a:rPr>
              <a:t> </a:t>
            </a:r>
            <a:r>
              <a:rPr lang="en-IN" sz="2450" i="1" spc="-25" dirty="0" smtClean="0">
                <a:solidFill>
                  <a:srgbClr val="666698"/>
                </a:solidFill>
              </a:rPr>
              <a:t>intensive</a:t>
            </a:r>
            <a:r>
              <a:rPr lang="en-IN" spc="-25" dirty="0" smtClean="0">
                <a:solidFill>
                  <a:srgbClr val="666698"/>
                </a:solidFill>
              </a:rPr>
              <a:t>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153400" cy="42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6469" marR="803910">
              <a:lnSpc>
                <a:spcPct val="100000"/>
              </a:lnSpc>
              <a:spcBef>
                <a:spcPts val="2150"/>
              </a:spcBef>
            </a:pPr>
            <a:r>
              <a:rPr lang="en-IN" sz="2800" spc="-5" dirty="0" smtClean="0">
                <a:latin typeface="Tahoma"/>
                <a:cs typeface="Tahoma"/>
              </a:rPr>
              <a:t>In </a:t>
            </a:r>
            <a:r>
              <a:rPr lang="en-IN" sz="2800" dirty="0" smtClean="0">
                <a:latin typeface="Tahoma"/>
                <a:cs typeface="Tahoma"/>
              </a:rPr>
              <a:t>a 1953 </a:t>
            </a:r>
            <a:r>
              <a:rPr lang="en-IN" sz="2800" spc="-5" dirty="0" smtClean="0">
                <a:latin typeface="Tahoma"/>
                <a:cs typeface="Tahoma"/>
              </a:rPr>
              <a:t>article by Leontief showed, using </a:t>
            </a:r>
            <a:r>
              <a:rPr lang="en-IN" sz="2800" dirty="0" smtClean="0">
                <a:latin typeface="Tahoma"/>
                <a:cs typeface="Tahoma"/>
              </a:rPr>
              <a:t>input-  </a:t>
            </a:r>
            <a:r>
              <a:rPr lang="en-IN" sz="2800" spc="-5" dirty="0" smtClean="0">
                <a:latin typeface="Tahoma"/>
                <a:cs typeface="Tahoma"/>
              </a:rPr>
              <a:t>output analysis, that U.S. exports </a:t>
            </a:r>
            <a:r>
              <a:rPr lang="en-IN" sz="2800" spc="-10" dirty="0" smtClean="0">
                <a:latin typeface="Tahoma"/>
                <a:cs typeface="Tahoma"/>
              </a:rPr>
              <a:t>were </a:t>
            </a:r>
            <a:r>
              <a:rPr lang="en-IN" sz="2800" spc="-5" dirty="0" smtClean="0">
                <a:latin typeface="Tahoma"/>
                <a:cs typeface="Tahoma"/>
              </a:rPr>
              <a:t>relatively  </a:t>
            </a:r>
            <a:r>
              <a:rPr lang="en-IN" sz="2800" spc="-5" dirty="0" err="1" smtClean="0">
                <a:latin typeface="Tahoma"/>
                <a:cs typeface="Tahoma"/>
              </a:rPr>
              <a:t>labor</a:t>
            </a:r>
            <a:r>
              <a:rPr lang="en-IN" sz="2800" spc="-5" dirty="0" smtClean="0">
                <a:latin typeface="Tahoma"/>
                <a:cs typeface="Tahoma"/>
              </a:rPr>
              <a:t>-intensive compared </a:t>
            </a:r>
            <a:r>
              <a:rPr lang="en-IN" sz="2800" dirty="0" smtClean="0">
                <a:latin typeface="Tahoma"/>
                <a:cs typeface="Tahoma"/>
              </a:rPr>
              <a:t>to </a:t>
            </a:r>
            <a:r>
              <a:rPr lang="en-IN" sz="2800" spc="-5" dirty="0" smtClean="0">
                <a:latin typeface="Tahoma"/>
                <a:cs typeface="Tahoma"/>
              </a:rPr>
              <a:t>U.S.</a:t>
            </a:r>
            <a:r>
              <a:rPr lang="en-IN" sz="2800" spc="-25" dirty="0" smtClean="0">
                <a:latin typeface="Tahoma"/>
                <a:cs typeface="Tahoma"/>
              </a:rPr>
              <a:t> </a:t>
            </a:r>
            <a:r>
              <a:rPr lang="en-IN" sz="2800" spc="-5" dirty="0" smtClean="0">
                <a:latin typeface="Tahoma"/>
                <a:cs typeface="Tahoma"/>
              </a:rPr>
              <a:t>imports.</a:t>
            </a:r>
            <a:endParaRPr lang="en-IN" sz="2800" dirty="0" smtClean="0">
              <a:latin typeface="Tahoma"/>
              <a:cs typeface="Tahoma"/>
            </a:endParaRPr>
          </a:p>
          <a:p>
            <a:pPr marL="966469" marR="702310">
              <a:lnSpc>
                <a:spcPts val="3000"/>
              </a:lnSpc>
              <a:spcBef>
                <a:spcPts val="720"/>
              </a:spcBef>
            </a:pPr>
            <a:r>
              <a:rPr lang="en-IN" sz="2800" spc="-5" dirty="0" smtClean="0">
                <a:latin typeface="Tahoma"/>
                <a:cs typeface="Tahoma"/>
              </a:rPr>
              <a:t>This was the opposite of </a:t>
            </a:r>
            <a:r>
              <a:rPr lang="en-IN" sz="2800" spc="-10" dirty="0" smtClean="0">
                <a:latin typeface="Tahoma"/>
                <a:cs typeface="Tahoma"/>
              </a:rPr>
              <a:t>what </a:t>
            </a:r>
            <a:r>
              <a:rPr lang="en-IN" sz="2800" spc="-5" dirty="0" smtClean="0">
                <a:latin typeface="Tahoma"/>
                <a:cs typeface="Tahoma"/>
              </a:rPr>
              <a:t>the H-O model  predicted, given the high level of U.S. </a:t>
            </a:r>
            <a:r>
              <a:rPr lang="en-IN" sz="2800" spc="-10" dirty="0" smtClean="0">
                <a:latin typeface="Tahoma"/>
                <a:cs typeface="Tahoma"/>
              </a:rPr>
              <a:t>wages </a:t>
            </a:r>
            <a:r>
              <a:rPr lang="en-IN" sz="2800" spc="-5" dirty="0" smtClean="0">
                <a:latin typeface="Tahoma"/>
                <a:cs typeface="Tahoma"/>
              </a:rPr>
              <a:t>and  the relatively </a:t>
            </a:r>
            <a:r>
              <a:rPr lang="en-IN" sz="2800" dirty="0" smtClean="0">
                <a:latin typeface="Tahoma"/>
                <a:cs typeface="Tahoma"/>
              </a:rPr>
              <a:t>high </a:t>
            </a:r>
            <a:r>
              <a:rPr lang="en-IN" sz="2800" spc="-5" dirty="0" smtClean="0">
                <a:latin typeface="Tahoma"/>
                <a:cs typeface="Tahoma"/>
              </a:rPr>
              <a:t>amount </a:t>
            </a:r>
            <a:r>
              <a:rPr lang="en-IN" sz="2800" dirty="0" smtClean="0">
                <a:latin typeface="Tahoma"/>
                <a:cs typeface="Tahoma"/>
              </a:rPr>
              <a:t>of </a:t>
            </a:r>
            <a:r>
              <a:rPr lang="en-IN" sz="2800" spc="-5" dirty="0" smtClean="0">
                <a:latin typeface="Tahoma"/>
                <a:cs typeface="Tahoma"/>
              </a:rPr>
              <a:t>capital per </a:t>
            </a:r>
            <a:r>
              <a:rPr lang="en-IN" sz="2800" spc="-10" dirty="0" smtClean="0">
                <a:latin typeface="Tahoma"/>
                <a:cs typeface="Tahoma"/>
              </a:rPr>
              <a:t>worker </a:t>
            </a:r>
            <a:r>
              <a:rPr lang="en-IN" sz="2800" dirty="0" smtClean="0">
                <a:latin typeface="Tahoma"/>
                <a:cs typeface="Tahoma"/>
              </a:rPr>
              <a:t>in  </a:t>
            </a:r>
            <a:r>
              <a:rPr lang="en-IN" sz="2800" spc="-5" dirty="0" smtClean="0">
                <a:latin typeface="Tahoma"/>
                <a:cs typeface="Tahoma"/>
              </a:rPr>
              <a:t>the United States. Leontief’s discovery </a:t>
            </a:r>
            <a:r>
              <a:rPr lang="en-IN" sz="2800" spc="-10" dirty="0" smtClean="0">
                <a:latin typeface="Tahoma"/>
                <a:cs typeface="Tahoma"/>
              </a:rPr>
              <a:t>was termed  </a:t>
            </a:r>
            <a:r>
              <a:rPr lang="en-IN" sz="2800" spc="-5" dirty="0" smtClean="0">
                <a:latin typeface="Tahoma"/>
                <a:cs typeface="Tahoma"/>
              </a:rPr>
              <a:t>the </a:t>
            </a:r>
            <a:r>
              <a:rPr lang="en-IN" sz="2800" b="1" i="1" spc="-30" dirty="0" smtClean="0">
                <a:solidFill>
                  <a:srgbClr val="666698"/>
                </a:solidFill>
                <a:latin typeface="Tahoma"/>
                <a:cs typeface="Tahoma"/>
              </a:rPr>
              <a:t>Leontief</a:t>
            </a:r>
            <a:r>
              <a:rPr lang="en-IN" sz="2800" b="1" i="1" spc="-25" dirty="0" smtClean="0">
                <a:solidFill>
                  <a:srgbClr val="666698"/>
                </a:solidFill>
                <a:latin typeface="Tahoma"/>
                <a:cs typeface="Tahoma"/>
              </a:rPr>
              <a:t> </a:t>
            </a:r>
            <a:r>
              <a:rPr lang="en-IN" sz="2800" b="1" i="1" spc="-30" dirty="0" smtClean="0">
                <a:solidFill>
                  <a:srgbClr val="666698"/>
                </a:solidFill>
                <a:latin typeface="Tahoma"/>
                <a:cs typeface="Tahoma"/>
              </a:rPr>
              <a:t>Paradox</a:t>
            </a:r>
            <a:r>
              <a:rPr lang="en-IN" sz="2800" spc="-30" dirty="0" smtClean="0">
                <a:latin typeface="Tahoma"/>
                <a:cs typeface="Tahoma"/>
              </a:rPr>
              <a:t>.</a:t>
            </a:r>
            <a:endParaRPr lang="en-IN"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4060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6020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209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6710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9359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1320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208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2009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3970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5929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209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76620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8579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209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9269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208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9959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1919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208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82609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4569" y="137286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67800" y="1372869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46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315210" y="82550"/>
            <a:ext cx="4457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"/>
                <a:cs typeface="Arial"/>
              </a:rPr>
              <a:t>Leontief’s First</a:t>
            </a:r>
            <a:r>
              <a:rPr sz="4000" spc="-3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Test</a:t>
            </a:r>
            <a:endParaRPr sz="4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19</a:t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18539" y="820420"/>
            <a:ext cx="7323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Times New Roman"/>
                <a:cs typeface="Times New Roman"/>
              </a:rPr>
              <a:t>One </a:t>
            </a:r>
            <a:r>
              <a:rPr sz="2000" spc="-5" dirty="0">
                <a:latin typeface="Times New Roman"/>
                <a:cs typeface="Times New Roman"/>
              </a:rPr>
              <a:t>million dollars' </a:t>
            </a:r>
            <a:r>
              <a:rPr sz="2000" dirty="0">
                <a:latin typeface="Times New Roman"/>
                <a:cs typeface="Times New Roman"/>
              </a:rPr>
              <a:t>worth of typical exportable and importable 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1947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310" y="2908299"/>
            <a:ext cx="8532495" cy="3415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1490" marR="2658110" indent="59690">
              <a:lnSpc>
                <a:spcPct val="1179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(K/L)</a:t>
            </a:r>
            <a:r>
              <a:rPr sz="1725" baseline="-28985" dirty="0">
                <a:latin typeface="Times New Roman"/>
                <a:cs typeface="Times New Roman"/>
              </a:rPr>
              <a:t>x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1725" spc="7" baseline="-28985" dirty="0">
                <a:latin typeface="Times New Roman"/>
                <a:cs typeface="Times New Roman"/>
              </a:rPr>
              <a:t>x </a:t>
            </a:r>
            <a:r>
              <a:rPr sz="2000" dirty="0">
                <a:latin typeface="Times New Roman"/>
                <a:cs typeface="Times New Roman"/>
              </a:rPr>
              <a:t>/ L</a:t>
            </a:r>
            <a:r>
              <a:rPr sz="1725" baseline="-28985" dirty="0">
                <a:latin typeface="Times New Roman"/>
                <a:cs typeface="Times New Roman"/>
              </a:rPr>
              <a:t>x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spc="5" dirty="0">
                <a:latin typeface="Times New Roman"/>
                <a:cs typeface="Times New Roman"/>
              </a:rPr>
              <a:t>$14,300  </a:t>
            </a:r>
            <a:r>
              <a:rPr sz="2000" dirty="0">
                <a:latin typeface="Times New Roman"/>
                <a:cs typeface="Times New Roman"/>
              </a:rPr>
              <a:t>(K/L)</a:t>
            </a:r>
            <a:r>
              <a:rPr sz="1725" baseline="-28985" dirty="0">
                <a:latin typeface="Times New Roman"/>
                <a:cs typeface="Times New Roman"/>
              </a:rPr>
              <a:t>m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1725" spc="7" baseline="-28985" dirty="0">
                <a:latin typeface="Times New Roman"/>
                <a:cs typeface="Times New Roman"/>
              </a:rPr>
              <a:t>m </a:t>
            </a:r>
            <a:r>
              <a:rPr sz="2000" dirty="0">
                <a:latin typeface="Times New Roman"/>
                <a:cs typeface="Times New Roman"/>
              </a:rPr>
              <a:t>/ L</a:t>
            </a:r>
            <a:r>
              <a:rPr sz="1725" baseline="-28985" dirty="0">
                <a:latin typeface="Times New Roman"/>
                <a:cs typeface="Times New Roman"/>
              </a:rPr>
              <a:t>m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3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$18,200</a:t>
            </a:r>
            <a:endParaRPr sz="2000">
              <a:latin typeface="Times New Roman"/>
              <a:cs typeface="Times New Roman"/>
            </a:endParaRPr>
          </a:p>
          <a:p>
            <a:pPr marL="252729" marR="148590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5" dirty="0">
                <a:latin typeface="Times New Roman"/>
                <a:cs typeface="Times New Roman"/>
              </a:rPr>
              <a:t>US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believed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spc="5" dirty="0">
                <a:latin typeface="Times New Roman"/>
                <a:cs typeface="Times New Roman"/>
              </a:rPr>
              <a:t>be </a:t>
            </a:r>
            <a:r>
              <a:rPr sz="2000" dirty="0">
                <a:latin typeface="Times New Roman"/>
                <a:cs typeface="Times New Roman"/>
              </a:rPr>
              <a:t>endowed </a:t>
            </a:r>
            <a:r>
              <a:rPr sz="2000" spc="-5" dirty="0">
                <a:latin typeface="Times New Roman"/>
                <a:cs typeface="Times New Roman"/>
              </a:rPr>
              <a:t>with </a:t>
            </a:r>
            <a:r>
              <a:rPr sz="2000" dirty="0">
                <a:latin typeface="Times New Roman"/>
                <a:cs typeface="Times New Roman"/>
              </a:rPr>
              <a:t>more </a:t>
            </a:r>
            <a:r>
              <a:rPr sz="2000" spc="-5" dirty="0">
                <a:latin typeface="Times New Roman"/>
                <a:cs typeface="Times New Roman"/>
              </a:rPr>
              <a:t>capital </a:t>
            </a:r>
            <a:r>
              <a:rPr sz="2000" dirty="0">
                <a:latin typeface="Times New Roman"/>
                <a:cs typeface="Times New Roman"/>
              </a:rPr>
              <a:t>per worker than any other  country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 world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spc="5" dirty="0">
                <a:latin typeface="Times New Roman"/>
                <a:cs typeface="Times New Roman"/>
              </a:rPr>
              <a:t>1947. </a:t>
            </a:r>
            <a:r>
              <a:rPr sz="2000" dirty="0">
                <a:latin typeface="Times New Roman"/>
                <a:cs typeface="Times New Roman"/>
              </a:rPr>
              <a:t>Thus, the </a:t>
            </a:r>
            <a:r>
              <a:rPr sz="2000" spc="5" dirty="0">
                <a:latin typeface="Times New Roman"/>
                <a:cs typeface="Times New Roman"/>
              </a:rPr>
              <a:t>H-O </a:t>
            </a:r>
            <a:r>
              <a:rPr sz="2000" dirty="0">
                <a:latin typeface="Times New Roman"/>
                <a:cs typeface="Times New Roman"/>
              </a:rPr>
              <a:t>theory predicts </a:t>
            </a:r>
            <a:r>
              <a:rPr sz="2000" spc="-5" dirty="0">
                <a:latin typeface="Times New Roman"/>
                <a:cs typeface="Times New Roman"/>
              </a:rPr>
              <a:t>that </a:t>
            </a:r>
            <a:r>
              <a:rPr sz="2000" dirty="0">
                <a:latin typeface="Times New Roman"/>
                <a:cs typeface="Times New Roman"/>
              </a:rPr>
              <a:t>the US exports  would </a:t>
            </a:r>
            <a:r>
              <a:rPr sz="2000" spc="5" dirty="0">
                <a:latin typeface="Times New Roman"/>
                <a:cs typeface="Times New Roman"/>
              </a:rPr>
              <a:t>have </a:t>
            </a:r>
            <a:r>
              <a:rPr sz="2000" dirty="0">
                <a:latin typeface="Times New Roman"/>
                <a:cs typeface="Times New Roman"/>
              </a:rPr>
              <a:t>required more </a:t>
            </a:r>
            <a:r>
              <a:rPr sz="2000" spc="-5" dirty="0">
                <a:latin typeface="Times New Roman"/>
                <a:cs typeface="Times New Roman"/>
              </a:rPr>
              <a:t>capital </a:t>
            </a:r>
            <a:r>
              <a:rPr sz="2000" dirty="0">
                <a:latin typeface="Times New Roman"/>
                <a:cs typeface="Times New Roman"/>
              </a:rPr>
              <a:t>per worker than US imports. However,  </a:t>
            </a:r>
            <a:r>
              <a:rPr sz="2000" spc="-5" dirty="0">
                <a:latin typeface="Times New Roman"/>
                <a:cs typeface="Times New Roman"/>
              </a:rPr>
              <a:t>Leontief </a:t>
            </a:r>
            <a:r>
              <a:rPr sz="2000" dirty="0">
                <a:latin typeface="Times New Roman"/>
                <a:cs typeface="Times New Roman"/>
              </a:rPr>
              <a:t>was surprised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discover </a:t>
            </a:r>
            <a:r>
              <a:rPr sz="2000" spc="-5" dirty="0">
                <a:latin typeface="Times New Roman"/>
                <a:cs typeface="Times New Roman"/>
              </a:rPr>
              <a:t>that </a:t>
            </a:r>
            <a:r>
              <a:rPr sz="2000" dirty="0">
                <a:latin typeface="Times New Roman"/>
                <a:cs typeface="Times New Roman"/>
              </a:rPr>
              <a:t>US imports were </a:t>
            </a:r>
            <a:r>
              <a:rPr sz="2000" spc="5" dirty="0">
                <a:latin typeface="Times New Roman"/>
                <a:cs typeface="Times New Roman"/>
              </a:rPr>
              <a:t>30% </a:t>
            </a:r>
            <a:r>
              <a:rPr sz="2000" dirty="0">
                <a:latin typeface="Times New Roman"/>
                <a:cs typeface="Times New Roman"/>
              </a:rPr>
              <a:t>more </a:t>
            </a:r>
            <a:r>
              <a:rPr sz="2000" spc="-5" dirty="0">
                <a:latin typeface="Times New Roman"/>
                <a:cs typeface="Times New Roman"/>
              </a:rPr>
              <a:t>capital-  </a:t>
            </a:r>
            <a:r>
              <a:rPr sz="2000" dirty="0">
                <a:latin typeface="Times New Roman"/>
                <a:cs typeface="Times New Roman"/>
              </a:rPr>
              <a:t>intensive than US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exports,</a:t>
            </a:r>
            <a:endParaRPr sz="2000">
              <a:latin typeface="Times New Roman"/>
              <a:cs typeface="Times New Roman"/>
            </a:endParaRPr>
          </a:p>
          <a:p>
            <a:pPr marL="331851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Times New Roman"/>
                <a:cs typeface="Times New Roman"/>
              </a:rPr>
              <a:t>(K/L)</a:t>
            </a:r>
            <a:r>
              <a:rPr sz="1725" baseline="-28985" dirty="0">
                <a:latin typeface="Times New Roman"/>
                <a:cs typeface="Times New Roman"/>
              </a:rPr>
              <a:t>m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spc="5" dirty="0">
                <a:latin typeface="Times New Roman"/>
                <a:cs typeface="Times New Roman"/>
              </a:rPr>
              <a:t>1.30 </a:t>
            </a:r>
            <a:r>
              <a:rPr sz="2000" dirty="0">
                <a:latin typeface="Times New Roman"/>
                <a:cs typeface="Times New Roman"/>
              </a:rPr>
              <a:t>(K/L)</a:t>
            </a:r>
            <a:r>
              <a:rPr sz="1725" baseline="-28985" dirty="0">
                <a:latin typeface="Times New Roman"/>
                <a:cs typeface="Times New Roman"/>
              </a:rPr>
              <a:t>x</a:t>
            </a:r>
            <a:r>
              <a:rPr sz="1725" spc="225" baseline="-289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  <a:spcBef>
                <a:spcPts val="1870"/>
              </a:spcBef>
            </a:pPr>
            <a:r>
              <a:rPr sz="1800" spc="30" dirty="0">
                <a:latin typeface="Arial"/>
                <a:cs typeface="Arial"/>
              </a:rPr>
              <a:t>(Se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: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W.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Leontief,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DomesticProductionandForeignTrade: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TheAmericanCapital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Position  </a:t>
            </a:r>
            <a:r>
              <a:rPr sz="1800" spc="-85" dirty="0">
                <a:latin typeface="Arial"/>
                <a:cs typeface="Arial"/>
              </a:rPr>
              <a:t>Re-examined, </a:t>
            </a:r>
            <a:r>
              <a:rPr sz="1800" i="1" spc="-10" dirty="0">
                <a:latin typeface="Cambria"/>
                <a:cs typeface="Cambria"/>
              </a:rPr>
              <a:t>Proceedings </a:t>
            </a:r>
            <a:r>
              <a:rPr sz="1800" i="1" spc="-35" dirty="0">
                <a:latin typeface="Cambria"/>
                <a:cs typeface="Cambria"/>
              </a:rPr>
              <a:t>of </a:t>
            </a:r>
            <a:r>
              <a:rPr sz="1800" i="1" spc="-80" dirty="0">
                <a:latin typeface="Cambria"/>
                <a:cs typeface="Cambria"/>
              </a:rPr>
              <a:t>the </a:t>
            </a:r>
            <a:r>
              <a:rPr sz="1800" i="1" spc="-30" dirty="0">
                <a:latin typeface="Cambria"/>
                <a:cs typeface="Cambria"/>
              </a:rPr>
              <a:t>American </a:t>
            </a:r>
            <a:r>
              <a:rPr sz="1800" i="1" spc="-10" dirty="0">
                <a:latin typeface="Cambria"/>
                <a:cs typeface="Cambria"/>
              </a:rPr>
              <a:t>Philosophical </a:t>
            </a:r>
            <a:r>
              <a:rPr sz="1800" i="1" spc="-35" dirty="0">
                <a:latin typeface="Cambria"/>
                <a:cs typeface="Cambria"/>
              </a:rPr>
              <a:t>Society </a:t>
            </a:r>
            <a:r>
              <a:rPr sz="1800" spc="-30" dirty="0">
                <a:latin typeface="Arial"/>
                <a:cs typeface="Arial"/>
              </a:rPr>
              <a:t>97, </a:t>
            </a:r>
            <a:r>
              <a:rPr sz="1800" spc="-100" dirty="0">
                <a:latin typeface="Arial"/>
                <a:cs typeface="Arial"/>
              </a:rPr>
              <a:t>September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1953.)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922080" y="1390710"/>
          <a:ext cx="7501890" cy="13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630"/>
                <a:gridCol w="2500630"/>
                <a:gridCol w="2500630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Capital</a:t>
                      </a:r>
                      <a:r>
                        <a:rPr sz="2000" i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Requirement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i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sz="2000" i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Requirement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000" i="1" dirty="0">
                          <a:latin typeface="Times New Roman"/>
                          <a:cs typeface="Times New Roman"/>
                        </a:rPr>
                        <a:t>Exports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000" i="1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725" i="1" spc="-7" baseline="-24154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i="1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000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5" dirty="0">
                          <a:latin typeface="Times New Roman"/>
                          <a:cs typeface="Times New Roman"/>
                        </a:rPr>
                        <a:t>2550780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000" i="1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725" i="1" spc="7" baseline="-24154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2000" i="1" spc="5" dirty="0">
                          <a:latin typeface="Times New Roman"/>
                          <a:cs typeface="Times New Roman"/>
                        </a:rPr>
                        <a:t>=182.313</a:t>
                      </a:r>
                      <a:r>
                        <a:rPr sz="20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latin typeface="Times New Roman"/>
                          <a:cs typeface="Times New Roman"/>
                        </a:rPr>
                        <a:t>man-years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6E3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i="1" dirty="0">
                          <a:latin typeface="Times New Roman"/>
                          <a:cs typeface="Times New Roman"/>
                        </a:rPr>
                        <a:t>Imports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00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725" i="1" baseline="-24154" dirty="0">
                          <a:latin typeface="Times New Roman"/>
                          <a:cs typeface="Times New Roman"/>
                        </a:rPr>
                        <a:t>m </a:t>
                      </a:r>
                      <a:r>
                        <a:rPr sz="2000" i="1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0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5" dirty="0">
                          <a:latin typeface="Times New Roman"/>
                          <a:cs typeface="Times New Roman"/>
                        </a:rPr>
                        <a:t>3091339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000" i="1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725" i="1" spc="7" baseline="-24154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00" i="1" spc="5" dirty="0">
                          <a:latin typeface="Times New Roman"/>
                          <a:cs typeface="Times New Roman"/>
                        </a:rPr>
                        <a:t>=170.114</a:t>
                      </a:r>
                      <a:r>
                        <a:rPr sz="20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latin typeface="Times New Roman"/>
                          <a:cs typeface="Times New Roman"/>
                        </a:rPr>
                        <a:t>man-years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20000" cy="990600"/>
          </a:xfrm>
        </p:spPr>
        <p:txBody>
          <a:bodyPr/>
          <a:lstStyle/>
          <a:p>
            <a:pPr algn="ctr"/>
            <a:r>
              <a:rPr lang="en-IN" b="1" dirty="0" smtClean="0"/>
              <a:t>Factor Endowments</a:t>
            </a:r>
            <a:r>
              <a:rPr lang="en-IN" b="1" spc="-75" dirty="0" smtClean="0"/>
              <a:t> </a:t>
            </a:r>
            <a:r>
              <a:rPr lang="en-IN" b="1" dirty="0" smtClean="0"/>
              <a:t>and  </a:t>
            </a:r>
            <a:r>
              <a:rPr lang="en-IN" b="1" dirty="0" err="1" smtClean="0"/>
              <a:t>Heckscher</a:t>
            </a:r>
            <a:r>
              <a:rPr lang="en-IN" b="1" dirty="0" smtClean="0"/>
              <a:t>-Ohlin</a:t>
            </a:r>
            <a:r>
              <a:rPr lang="en-IN" b="1" spc="-50" dirty="0" smtClean="0"/>
              <a:t> </a:t>
            </a:r>
            <a:r>
              <a:rPr lang="en-IN" b="1" dirty="0" smtClean="0"/>
              <a:t>Theory</a:t>
            </a:r>
            <a:endParaRPr lang="en-IN" dirty="0"/>
          </a:p>
        </p:txBody>
      </p:sp>
      <p:sp>
        <p:nvSpPr>
          <p:cNvPr id="4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29845">
              <a:lnSpc>
                <a:spcPct val="92100"/>
              </a:lnSpc>
              <a:spcBef>
                <a:spcPts val="325"/>
              </a:spcBef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classical comparative cost theory maintained that the  comparative cost advantage of trading nations </a:t>
            </a:r>
            <a:r>
              <a:rPr sz="2400" spc="-5" dirty="0">
                <a:latin typeface="Times New Roman"/>
                <a:cs typeface="Times New Roman"/>
              </a:rPr>
              <a:t>was </a:t>
            </a:r>
            <a:r>
              <a:rPr sz="2400" dirty="0">
                <a:latin typeface="Times New Roman"/>
                <a:cs typeface="Times New Roman"/>
              </a:rPr>
              <a:t>based  on differences in labor productivity, </a:t>
            </a:r>
            <a:r>
              <a:rPr sz="2400" spc="-5" dirty="0">
                <a:latin typeface="Times New Roman"/>
                <a:cs typeface="Times New Roman"/>
              </a:rPr>
              <a:t>but </a:t>
            </a:r>
            <a:r>
              <a:rPr sz="2400" dirty="0">
                <a:latin typeface="Times New Roman"/>
                <a:cs typeface="Times New Roman"/>
              </a:rPr>
              <a:t>they failed </a:t>
            </a:r>
            <a:r>
              <a:rPr sz="2400" spc="5" dirty="0">
                <a:latin typeface="Times New Roman"/>
                <a:cs typeface="Times New Roman"/>
              </a:rPr>
              <a:t>to  </a:t>
            </a:r>
            <a:r>
              <a:rPr sz="2400" dirty="0">
                <a:latin typeface="Times New Roman"/>
                <a:cs typeface="Times New Roman"/>
              </a:rPr>
              <a:t>provide satisfactory explanation for such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differences.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21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theory for analyzing the pattern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international trade  developed </a:t>
            </a:r>
            <a:r>
              <a:rPr sz="2400" spc="-5" dirty="0">
                <a:latin typeface="Times New Roman"/>
                <a:cs typeface="Times New Roman"/>
              </a:rPr>
              <a:t>by Swedish </a:t>
            </a:r>
            <a:r>
              <a:rPr sz="2400" dirty="0">
                <a:latin typeface="Times New Roman"/>
                <a:cs typeface="Times New Roman"/>
              </a:rPr>
              <a:t>economists Eli Heckscher (1919)  and Bertil </a:t>
            </a:r>
            <a:r>
              <a:rPr sz="2400" spc="-5" dirty="0">
                <a:latin typeface="Times New Roman"/>
                <a:cs typeface="Times New Roman"/>
              </a:rPr>
              <a:t>Ohlin (1933) </a:t>
            </a:r>
            <a:r>
              <a:rPr sz="2400" dirty="0">
                <a:latin typeface="Times New Roman"/>
                <a:cs typeface="Times New Roman"/>
              </a:rPr>
              <a:t>attempted to deal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this  question.</a:t>
            </a:r>
            <a:endParaRPr sz="2400">
              <a:latin typeface="Times New Roman"/>
              <a:cs typeface="Times New Roman"/>
            </a:endParaRPr>
          </a:p>
          <a:p>
            <a:pPr marL="12700" marR="107314">
              <a:lnSpc>
                <a:spcPct val="92100"/>
              </a:lnSpc>
              <a:spcBef>
                <a:spcPts val="595"/>
              </a:spcBef>
            </a:pPr>
            <a:r>
              <a:rPr sz="2400" spc="-5" dirty="0">
                <a:latin typeface="Times New Roman"/>
                <a:cs typeface="Times New Roman"/>
              </a:rPr>
              <a:t>This </a:t>
            </a:r>
            <a:r>
              <a:rPr sz="2400" dirty="0">
                <a:latin typeface="Times New Roman"/>
                <a:cs typeface="Times New Roman"/>
              </a:rPr>
              <a:t>theory did not </a:t>
            </a:r>
            <a:r>
              <a:rPr sz="2400" spc="-5" dirty="0">
                <a:latin typeface="Times New Roman"/>
                <a:cs typeface="Times New Roman"/>
              </a:rPr>
              <a:t>supplant </a:t>
            </a:r>
            <a:r>
              <a:rPr sz="2400" dirty="0">
                <a:latin typeface="Times New Roman"/>
                <a:cs typeface="Times New Roman"/>
              </a:rPr>
              <a:t>the comparative cost theory  but supported it by providing explanation for the relative  commodity price differences between the countries and  their respective comparative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advantages.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4060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6020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209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6710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9359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1320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208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2009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3970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5929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209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76620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8579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209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9269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208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9959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1919" y="137286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208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82609" y="137286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4569" y="137286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67800" y="1372869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469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34730" y="6399529"/>
            <a:ext cx="43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6698"/>
                </a:solidFill>
                <a:latin typeface="Arial Black"/>
                <a:cs typeface="Arial Black"/>
              </a:rPr>
              <a:t>20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865120" y="0"/>
            <a:ext cx="5191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"/>
                <a:cs typeface="Arial"/>
              </a:rPr>
              <a:t>Leontief’s Second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Test</a:t>
            </a:r>
            <a:endParaRPr sz="4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4300" y="891540"/>
            <a:ext cx="6590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One </a:t>
            </a:r>
            <a:r>
              <a:rPr sz="1800" dirty="0">
                <a:latin typeface="Times New Roman"/>
                <a:cs typeface="Times New Roman"/>
              </a:rPr>
              <a:t>million dollars' </a:t>
            </a:r>
            <a:r>
              <a:rPr sz="1800" spc="-5" dirty="0">
                <a:latin typeface="Times New Roman"/>
                <a:cs typeface="Times New Roman"/>
              </a:rPr>
              <a:t>worth </a:t>
            </a:r>
            <a:r>
              <a:rPr sz="1800" dirty="0">
                <a:latin typeface="Times New Roman"/>
                <a:cs typeface="Times New Roman"/>
              </a:rPr>
              <a:t>of typical exportable and importable in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1951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922080" y="1390710"/>
          <a:ext cx="7501890" cy="13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630"/>
                <a:gridCol w="2500630"/>
                <a:gridCol w="2500630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Capital</a:t>
                      </a:r>
                      <a:r>
                        <a:rPr sz="2000" i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Requirement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i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Labor</a:t>
                      </a:r>
                      <a:r>
                        <a:rPr sz="2000" i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Requirement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000" i="1" dirty="0">
                          <a:latin typeface="Times New Roman"/>
                          <a:cs typeface="Times New Roman"/>
                        </a:rPr>
                        <a:t>Exports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575" i="1" spc="-7" baseline="-23809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800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2256800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75" i="1" spc="-7" baseline="-23809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=174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man-years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6E3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i="1" dirty="0">
                          <a:latin typeface="Times New Roman"/>
                          <a:cs typeface="Times New Roman"/>
                        </a:rPr>
                        <a:t>Imports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575" i="1" spc="-15" baseline="-23809" dirty="0">
                          <a:latin typeface="Times New Roman"/>
                          <a:cs typeface="Times New Roman"/>
                        </a:rPr>
                        <a:t>m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800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2303400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75" i="1" spc="-7" baseline="-23809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=168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man-years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1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37820" y="2901949"/>
            <a:ext cx="8404225" cy="349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3090" marR="2451100" indent="1270" algn="ctr">
              <a:lnSpc>
                <a:spcPct val="117900"/>
              </a:lnSpc>
              <a:spcBef>
                <a:spcPts val="100"/>
              </a:spcBef>
            </a:pPr>
            <a:r>
              <a:rPr sz="2000" i="1" spc="-5" dirty="0">
                <a:latin typeface="Times New Roman"/>
                <a:cs typeface="Times New Roman"/>
              </a:rPr>
              <a:t>(K/L)</a:t>
            </a:r>
            <a:r>
              <a:rPr sz="1725" i="1" spc="-7" baseline="-28985" dirty="0">
                <a:latin typeface="Times New Roman"/>
                <a:cs typeface="Times New Roman"/>
              </a:rPr>
              <a:t>x </a:t>
            </a:r>
            <a:r>
              <a:rPr sz="2000" i="1" dirty="0">
                <a:latin typeface="Times New Roman"/>
                <a:cs typeface="Times New Roman"/>
              </a:rPr>
              <a:t>= </a:t>
            </a:r>
            <a:r>
              <a:rPr sz="2000" i="1" spc="-5" dirty="0">
                <a:latin typeface="Times New Roman"/>
                <a:cs typeface="Times New Roman"/>
              </a:rPr>
              <a:t>K</a:t>
            </a:r>
            <a:r>
              <a:rPr sz="1725" i="1" spc="-7" baseline="-28985" dirty="0">
                <a:latin typeface="Times New Roman"/>
                <a:cs typeface="Times New Roman"/>
              </a:rPr>
              <a:t>x </a:t>
            </a:r>
            <a:r>
              <a:rPr sz="2000" i="1" dirty="0">
                <a:latin typeface="Times New Roman"/>
                <a:cs typeface="Times New Roman"/>
              </a:rPr>
              <a:t>/ </a:t>
            </a:r>
            <a:r>
              <a:rPr sz="2000" i="1" spc="-5" dirty="0">
                <a:latin typeface="Times New Roman"/>
                <a:cs typeface="Times New Roman"/>
              </a:rPr>
              <a:t>L</a:t>
            </a:r>
            <a:r>
              <a:rPr sz="1725" i="1" spc="-7" baseline="-28985" dirty="0">
                <a:latin typeface="Times New Roman"/>
                <a:cs typeface="Times New Roman"/>
              </a:rPr>
              <a:t>x </a:t>
            </a:r>
            <a:r>
              <a:rPr sz="2000" i="1" dirty="0">
                <a:latin typeface="Times New Roman"/>
                <a:cs typeface="Times New Roman"/>
              </a:rPr>
              <a:t>= </a:t>
            </a:r>
            <a:r>
              <a:rPr sz="2000" i="1" spc="5" dirty="0">
                <a:latin typeface="Times New Roman"/>
                <a:cs typeface="Times New Roman"/>
              </a:rPr>
              <a:t>$12,970  </a:t>
            </a:r>
            <a:r>
              <a:rPr sz="2000" i="1" spc="-5" dirty="0">
                <a:latin typeface="Times New Roman"/>
                <a:cs typeface="Times New Roman"/>
              </a:rPr>
              <a:t>(K/L)</a:t>
            </a:r>
            <a:r>
              <a:rPr sz="1725" i="1" spc="-7" baseline="-28985" dirty="0">
                <a:latin typeface="Times New Roman"/>
                <a:cs typeface="Times New Roman"/>
              </a:rPr>
              <a:t>m </a:t>
            </a:r>
            <a:r>
              <a:rPr sz="2000" i="1" dirty="0">
                <a:latin typeface="Times New Roman"/>
                <a:cs typeface="Times New Roman"/>
              </a:rPr>
              <a:t>= K</a:t>
            </a:r>
            <a:r>
              <a:rPr sz="1725" i="1" baseline="-28985" dirty="0">
                <a:latin typeface="Times New Roman"/>
                <a:cs typeface="Times New Roman"/>
              </a:rPr>
              <a:t>m </a:t>
            </a:r>
            <a:r>
              <a:rPr sz="2000" i="1" dirty="0">
                <a:latin typeface="Times New Roman"/>
                <a:cs typeface="Times New Roman"/>
              </a:rPr>
              <a:t>/ L</a:t>
            </a:r>
            <a:r>
              <a:rPr sz="1725" i="1" baseline="-28985" dirty="0">
                <a:latin typeface="Times New Roman"/>
                <a:cs typeface="Times New Roman"/>
              </a:rPr>
              <a:t>m </a:t>
            </a:r>
            <a:r>
              <a:rPr sz="2000" i="1" dirty="0">
                <a:latin typeface="Times New Roman"/>
                <a:cs typeface="Times New Roman"/>
              </a:rPr>
              <a:t>= </a:t>
            </a:r>
            <a:r>
              <a:rPr sz="2000" i="1" spc="5" dirty="0">
                <a:latin typeface="Times New Roman"/>
                <a:cs typeface="Times New Roman"/>
              </a:rPr>
              <a:t>$13,711  </a:t>
            </a:r>
            <a:r>
              <a:rPr sz="2000" i="1" spc="-5" dirty="0">
                <a:latin typeface="Times New Roman"/>
                <a:cs typeface="Times New Roman"/>
              </a:rPr>
              <a:t>(K/L)</a:t>
            </a:r>
            <a:r>
              <a:rPr sz="1725" i="1" spc="-7" baseline="-28985" dirty="0">
                <a:latin typeface="Times New Roman"/>
                <a:cs typeface="Times New Roman"/>
              </a:rPr>
              <a:t>m </a:t>
            </a:r>
            <a:r>
              <a:rPr sz="2000" i="1" dirty="0">
                <a:latin typeface="Times New Roman"/>
                <a:cs typeface="Times New Roman"/>
              </a:rPr>
              <a:t>= </a:t>
            </a:r>
            <a:r>
              <a:rPr sz="2000" i="1" spc="5" dirty="0">
                <a:latin typeface="Times New Roman"/>
                <a:cs typeface="Times New Roman"/>
              </a:rPr>
              <a:t>1.057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(K/L)</a:t>
            </a:r>
            <a:r>
              <a:rPr sz="1725" i="1" spc="-7" baseline="-28985" dirty="0">
                <a:latin typeface="Times New Roman"/>
                <a:cs typeface="Times New Roman"/>
              </a:rPr>
              <a:t>x</a:t>
            </a:r>
            <a:endParaRPr sz="1725" baseline="-28985">
              <a:latin typeface="Times New Roman"/>
              <a:cs typeface="Times New Roman"/>
            </a:endParaRPr>
          </a:p>
          <a:p>
            <a:pPr marL="38100" marR="120650">
              <a:lnSpc>
                <a:spcPct val="100000"/>
              </a:lnSpc>
              <a:spcBef>
                <a:spcPts val="1050"/>
              </a:spcBef>
            </a:pP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5" dirty="0">
                <a:latin typeface="Times New Roman"/>
                <a:cs typeface="Times New Roman"/>
              </a:rPr>
              <a:t>1956 </a:t>
            </a:r>
            <a:r>
              <a:rPr sz="2000" spc="-5" dirty="0">
                <a:latin typeface="Times New Roman"/>
                <a:cs typeface="Times New Roman"/>
              </a:rPr>
              <a:t>Leontief repeated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test </a:t>
            </a:r>
            <a:r>
              <a:rPr sz="2000" dirty="0">
                <a:latin typeface="Times New Roman"/>
                <a:cs typeface="Times New Roman"/>
              </a:rPr>
              <a:t>for US imports and exports which prevailed </a:t>
            </a:r>
            <a:r>
              <a:rPr sz="2000" spc="-5" dirty="0">
                <a:latin typeface="Times New Roman"/>
                <a:cs typeface="Times New Roman"/>
              </a:rPr>
              <a:t>in  </a:t>
            </a:r>
            <a:r>
              <a:rPr sz="2000" spc="5" dirty="0">
                <a:latin typeface="Times New Roman"/>
                <a:cs typeface="Times New Roman"/>
              </a:rPr>
              <a:t>1951. </a:t>
            </a:r>
            <a:r>
              <a:rPr sz="2000" dirty="0">
                <a:latin typeface="Times New Roman"/>
                <a:cs typeface="Times New Roman"/>
              </a:rPr>
              <a:t>In his second study, Leontief aggregated industries </a:t>
            </a:r>
            <a:r>
              <a:rPr sz="2000" spc="-5" dirty="0">
                <a:latin typeface="Times New Roman"/>
                <a:cs typeface="Times New Roman"/>
              </a:rPr>
              <a:t>into </a:t>
            </a:r>
            <a:r>
              <a:rPr sz="2000" spc="5" dirty="0">
                <a:latin typeface="Times New Roman"/>
                <a:cs typeface="Times New Roman"/>
              </a:rPr>
              <a:t>192 </a:t>
            </a:r>
            <a:r>
              <a:rPr sz="2000" dirty="0">
                <a:latin typeface="Times New Roman"/>
                <a:cs typeface="Times New Roman"/>
              </a:rPr>
              <a:t>industries. He  </a:t>
            </a:r>
            <a:r>
              <a:rPr sz="2000" spc="5" dirty="0">
                <a:latin typeface="Times New Roman"/>
                <a:cs typeface="Times New Roman"/>
              </a:rPr>
              <a:t>found </a:t>
            </a:r>
            <a:r>
              <a:rPr sz="2000" dirty="0">
                <a:latin typeface="Times New Roman"/>
                <a:cs typeface="Times New Roman"/>
              </a:rPr>
              <a:t>that US imports were </a:t>
            </a:r>
            <a:r>
              <a:rPr sz="2000" spc="-5" dirty="0">
                <a:latin typeface="Times New Roman"/>
                <a:cs typeface="Times New Roman"/>
              </a:rPr>
              <a:t>still </a:t>
            </a:r>
            <a:r>
              <a:rPr sz="2000" dirty="0">
                <a:latin typeface="Times New Roman"/>
                <a:cs typeface="Times New Roman"/>
              </a:rPr>
              <a:t>more </a:t>
            </a:r>
            <a:r>
              <a:rPr sz="2000" spc="-5" dirty="0">
                <a:latin typeface="Times New Roman"/>
                <a:cs typeface="Times New Roman"/>
              </a:rPr>
              <a:t>capital-intensive </a:t>
            </a:r>
            <a:r>
              <a:rPr sz="2000" dirty="0">
                <a:latin typeface="Times New Roman"/>
                <a:cs typeface="Times New Roman"/>
              </a:rPr>
              <a:t>than US exports. </a:t>
            </a:r>
            <a:r>
              <a:rPr sz="2000" spc="5" dirty="0">
                <a:latin typeface="Times New Roman"/>
                <a:cs typeface="Times New Roman"/>
              </a:rPr>
              <a:t>US  </a:t>
            </a:r>
            <a:r>
              <a:rPr sz="2000" dirty="0">
                <a:latin typeface="Times New Roman"/>
                <a:cs typeface="Times New Roman"/>
              </a:rPr>
              <a:t>imports were </a:t>
            </a:r>
            <a:r>
              <a:rPr sz="2000" spc="5" dirty="0">
                <a:latin typeface="Times New Roman"/>
                <a:cs typeface="Times New Roman"/>
              </a:rPr>
              <a:t>5.7% </a:t>
            </a:r>
            <a:r>
              <a:rPr sz="2000" dirty="0">
                <a:latin typeface="Times New Roman"/>
                <a:cs typeface="Times New Roman"/>
              </a:rPr>
              <a:t>more </a:t>
            </a:r>
            <a:r>
              <a:rPr sz="2000" spc="-5" dirty="0">
                <a:latin typeface="Times New Roman"/>
                <a:cs typeface="Times New Roman"/>
              </a:rPr>
              <a:t>capital-intensive. </a:t>
            </a:r>
            <a:r>
              <a:rPr sz="2000" dirty="0">
                <a:latin typeface="Times New Roman"/>
                <a:cs typeface="Times New Roman"/>
              </a:rPr>
              <a:t>The degree had been reduced but the  paradoxical conclusion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remained.</a:t>
            </a:r>
            <a:endParaRPr sz="200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  <a:spcBef>
                <a:spcPts val="1460"/>
              </a:spcBef>
            </a:pPr>
            <a:r>
              <a:rPr sz="1800" dirty="0">
                <a:latin typeface="Times New Roman"/>
                <a:cs typeface="Times New Roman"/>
              </a:rPr>
              <a:t>(See: </a:t>
            </a:r>
            <a:r>
              <a:rPr sz="1800" spc="5" dirty="0">
                <a:latin typeface="Times New Roman"/>
                <a:cs typeface="Times New Roman"/>
              </a:rPr>
              <a:t>W. </a:t>
            </a:r>
            <a:r>
              <a:rPr sz="1800" dirty="0">
                <a:latin typeface="Times New Roman"/>
                <a:cs typeface="Times New Roman"/>
              </a:rPr>
              <a:t>Leontief, Factor </a:t>
            </a:r>
            <a:r>
              <a:rPr sz="1800" spc="-5" dirty="0">
                <a:latin typeface="Times New Roman"/>
                <a:cs typeface="Times New Roman"/>
              </a:rPr>
              <a:t>Proportions and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Structure </a:t>
            </a:r>
            <a:r>
              <a:rPr sz="1800" dirty="0">
                <a:latin typeface="Times New Roman"/>
                <a:cs typeface="Times New Roman"/>
              </a:rPr>
              <a:t>of American Trade: </a:t>
            </a:r>
            <a:r>
              <a:rPr sz="1800" spc="-5" dirty="0">
                <a:latin typeface="Times New Roman"/>
                <a:cs typeface="Times New Roman"/>
              </a:rPr>
              <a:t>Further  </a:t>
            </a:r>
            <a:r>
              <a:rPr sz="1800" dirty="0">
                <a:latin typeface="Times New Roman"/>
                <a:cs typeface="Times New Roman"/>
              </a:rPr>
              <a:t>theoretical and empirical analysis, </a:t>
            </a:r>
            <a:r>
              <a:rPr sz="1800" i="1" dirty="0">
                <a:latin typeface="Times New Roman"/>
                <a:cs typeface="Times New Roman"/>
              </a:rPr>
              <a:t>Review of </a:t>
            </a:r>
            <a:r>
              <a:rPr sz="1800" i="1" spc="-5" dirty="0">
                <a:latin typeface="Times New Roman"/>
                <a:cs typeface="Times New Roman"/>
              </a:rPr>
              <a:t>Economics </a:t>
            </a:r>
            <a:r>
              <a:rPr sz="1800" i="1" dirty="0">
                <a:latin typeface="Times New Roman"/>
                <a:cs typeface="Times New Roman"/>
              </a:rPr>
              <a:t>and Statistics </a:t>
            </a:r>
            <a:r>
              <a:rPr sz="1800" dirty="0">
                <a:latin typeface="Times New Roman"/>
                <a:cs typeface="Times New Roman"/>
              </a:rPr>
              <a:t>38, no. 4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November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220" y="6371590"/>
            <a:ext cx="61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1956</a:t>
            </a:r>
            <a:r>
              <a:rPr sz="1800" spc="10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34730" y="6399529"/>
            <a:ext cx="43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6698"/>
                </a:solidFill>
                <a:latin typeface="Arial Black"/>
                <a:cs typeface="Arial Black"/>
              </a:rPr>
              <a:t>21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1903730" cy="1371600"/>
          </a:xfrm>
          <a:prstGeom prst="rect">
            <a:avLst/>
          </a:prstGeom>
        </p:spPr>
        <p:txBody>
          <a:bodyPr vert="horz" wrap="square" lIns="0" tIns="34163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2690"/>
              </a:spcBef>
            </a:pPr>
            <a:r>
              <a:rPr sz="2500" b="1" spc="-10" dirty="0">
                <a:solidFill>
                  <a:srgbClr val="940445"/>
                </a:solidFill>
                <a:latin typeface="Tahoma"/>
                <a:cs typeface="Tahoma"/>
              </a:rPr>
              <a:t>E</a:t>
            </a:r>
            <a:r>
              <a:rPr sz="2500" b="1" dirty="0">
                <a:solidFill>
                  <a:srgbClr val="940445"/>
                </a:solidFill>
                <a:latin typeface="Tahoma"/>
                <a:cs typeface="Tahoma"/>
              </a:rPr>
              <a:t>m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359" rIns="0" bIns="0" rtlCol="0">
            <a:spAutoFit/>
          </a:bodyPr>
          <a:lstStyle/>
          <a:p>
            <a:pPr marL="2430780" marR="5080" indent="-543560">
              <a:lnSpc>
                <a:spcPct val="100299"/>
              </a:lnSpc>
              <a:spcBef>
                <a:spcPts val="90"/>
              </a:spcBef>
            </a:pPr>
            <a:r>
              <a:rPr sz="2500" b="1" spc="-5" dirty="0">
                <a:latin typeface="Tahoma"/>
                <a:cs typeface="Tahoma"/>
              </a:rPr>
              <a:t>pirical Tests </a:t>
            </a:r>
            <a:r>
              <a:rPr sz="2500" b="1" spc="-10" dirty="0">
                <a:latin typeface="Tahoma"/>
                <a:cs typeface="Tahoma"/>
              </a:rPr>
              <a:t>of </a:t>
            </a:r>
            <a:r>
              <a:rPr sz="2500" b="1" spc="-5" dirty="0">
                <a:latin typeface="Tahoma"/>
                <a:cs typeface="Tahoma"/>
              </a:rPr>
              <a:t>the Heckscher-Ohlin Theory  Explanations of Leontief</a:t>
            </a:r>
            <a:r>
              <a:rPr sz="2500" b="1" dirty="0">
                <a:latin typeface="Tahoma"/>
                <a:cs typeface="Tahoma"/>
              </a:rPr>
              <a:t> </a:t>
            </a:r>
            <a:r>
              <a:rPr sz="2500" b="1" spc="-5" dirty="0">
                <a:latin typeface="Tahoma"/>
                <a:cs typeface="Tahoma"/>
              </a:rPr>
              <a:t>Paradox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769" y="1558290"/>
            <a:ext cx="6817359" cy="36220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latin typeface="Tahoma"/>
                <a:cs typeface="Tahoma"/>
              </a:rPr>
              <a:t>Explanations </a:t>
            </a:r>
            <a:r>
              <a:rPr sz="2400" b="1" spc="-10" dirty="0">
                <a:latin typeface="Tahoma"/>
                <a:cs typeface="Tahoma"/>
              </a:rPr>
              <a:t>of </a:t>
            </a:r>
            <a:r>
              <a:rPr sz="2400" b="1" spc="-5" dirty="0">
                <a:latin typeface="Tahoma"/>
                <a:cs typeface="Tahoma"/>
              </a:rPr>
              <a:t>Leontief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Paradox</a:t>
            </a:r>
            <a:endParaRPr sz="2400">
              <a:latin typeface="Tahoma"/>
              <a:cs typeface="Tahoma"/>
            </a:endParaRPr>
          </a:p>
          <a:p>
            <a:pPr marL="12700" marR="22606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Leontief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used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two factor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model (K and L), thus 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abstracting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from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other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factors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such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as natural 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resources.</a:t>
            </a:r>
            <a:endParaRPr sz="2400">
              <a:latin typeface="Tahoma"/>
              <a:cs typeface="Tahoma"/>
            </a:endParaRPr>
          </a:p>
          <a:p>
            <a:pPr marL="12700" marR="590550">
              <a:lnSpc>
                <a:spcPts val="2880"/>
              </a:lnSpc>
              <a:spcBef>
                <a:spcPts val="695"/>
              </a:spcBef>
            </a:pP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Leontief included only the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physical capital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and 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completely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ignored </a:t>
            </a:r>
            <a:r>
              <a:rPr sz="2450" i="1" spc="-30" dirty="0">
                <a:solidFill>
                  <a:srgbClr val="666698"/>
                </a:solidFill>
                <a:latin typeface="Tahoma"/>
                <a:cs typeface="Tahoma"/>
              </a:rPr>
              <a:t>human </a:t>
            </a:r>
            <a:r>
              <a:rPr sz="2450" i="1" spc="-20" dirty="0">
                <a:solidFill>
                  <a:srgbClr val="666698"/>
                </a:solidFill>
                <a:latin typeface="Tahoma"/>
                <a:cs typeface="Tahoma"/>
              </a:rPr>
              <a:t>capital</a:t>
            </a:r>
            <a:r>
              <a:rPr sz="2450" i="1" spc="15" dirty="0">
                <a:solidFill>
                  <a:srgbClr val="666698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Recent research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using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data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on many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sectors, for 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many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countries,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over many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years, </a:t>
            </a:r>
            <a:r>
              <a:rPr sz="2400" dirty="0">
                <a:solidFill>
                  <a:srgbClr val="666698"/>
                </a:solidFill>
                <a:latin typeface="Tahoma"/>
                <a:cs typeface="Tahoma"/>
              </a:rPr>
              <a:t>provided strong  confirmation of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H-O</a:t>
            </a:r>
            <a:r>
              <a:rPr sz="2400" spc="25" dirty="0">
                <a:solidFill>
                  <a:srgbClr val="666698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6698"/>
                </a:solidFill>
                <a:latin typeface="Tahoma"/>
                <a:cs typeface="Tahoma"/>
              </a:rPr>
              <a:t>model.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520190"/>
            <a:ext cx="8102599" cy="369332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997710" y="3061970"/>
            <a:ext cx="5135245" cy="14693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101850" marR="137160" lvl="0" indent="-1957070" defTabSz="914400" eaLnBrk="1" fontAlgn="auto" latinLnBrk="0" hangingPunct="1">
              <a:lnSpc>
                <a:spcPts val="376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940445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ECONOMIES </a:t>
            </a:r>
            <a:r>
              <a:rPr kumimoji="0" lang="e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40445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OF</a:t>
            </a:r>
            <a:r>
              <a:rPr kumimoji="0" lang="en-IN" sz="3200" b="1" i="0" u="none" strike="noStrike" kern="0" cap="none" spc="-45" normalizeH="0" baseline="0" noProof="0" dirty="0" smtClean="0">
                <a:ln>
                  <a:noFill/>
                </a:ln>
                <a:solidFill>
                  <a:srgbClr val="940445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 </a:t>
            </a:r>
            <a:r>
              <a:rPr kumimoji="0" lang="en-IN" sz="3200" b="1" i="0" u="none" strike="noStrike" kern="0" cap="none" spc="-15" normalizeH="0" baseline="0" noProof="0" dirty="0" smtClean="0">
                <a:ln>
                  <a:noFill/>
                </a:ln>
                <a:solidFill>
                  <a:srgbClr val="940445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SCALE  </a:t>
            </a:r>
            <a:r>
              <a:rPr kumimoji="0" lang="en-IN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940445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AND</a:t>
            </a:r>
          </a:p>
          <a:p>
            <a:pPr marL="12700" marR="0" lvl="0" indent="0" defTabSz="91440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0" cap="none" spc="-20" normalizeH="0" baseline="0" noProof="0" dirty="0" smtClean="0">
                <a:ln>
                  <a:noFill/>
                </a:ln>
                <a:solidFill>
                  <a:srgbClr val="940445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INTERNATIONAL</a:t>
            </a:r>
            <a:r>
              <a:rPr kumimoji="0" lang="en-IN" sz="3200" b="1" i="0" u="none" strike="noStrike" kern="0" cap="none" spc="-275" normalizeH="0" baseline="0" noProof="0" dirty="0" smtClean="0">
                <a:ln>
                  <a:noFill/>
                </a:ln>
                <a:solidFill>
                  <a:srgbClr val="940445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 </a:t>
            </a:r>
            <a:r>
              <a:rPr kumimoji="0" lang="e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40445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TRADE</a:t>
            </a:r>
            <a:endParaRPr kumimoji="0" lang="en-IN" sz="3200" b="1" i="0" u="none" strike="noStrike" kern="0" cap="none" spc="0" normalizeH="0" baseline="0" noProof="0" dirty="0">
              <a:ln>
                <a:noFill/>
              </a:ln>
              <a:solidFill>
                <a:srgbClr val="940445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34730" y="6399529"/>
            <a:ext cx="43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6698"/>
                </a:solidFill>
                <a:latin typeface="Arial Black"/>
                <a:cs typeface="Arial Black"/>
              </a:rPr>
              <a:t>23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969" y="1442720"/>
            <a:ext cx="8046084" cy="49428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The Ricardian model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and the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Heckscher-Ohlin model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both</a:t>
            </a:r>
            <a:r>
              <a:rPr sz="2100" spc="10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assume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100" b="1" spc="-5" dirty="0">
                <a:solidFill>
                  <a:srgbClr val="660066"/>
                </a:solidFill>
                <a:latin typeface="Tahoma"/>
                <a:cs typeface="Tahoma"/>
              </a:rPr>
              <a:t>constant returns to</a:t>
            </a:r>
            <a:r>
              <a:rPr sz="2100" b="1" dirty="0">
                <a:solidFill>
                  <a:srgbClr val="660066"/>
                </a:solidFill>
                <a:latin typeface="Tahoma"/>
                <a:cs typeface="Tahoma"/>
              </a:rPr>
              <a:t> scale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:</a:t>
            </a:r>
            <a:endParaRPr sz="2100">
              <a:latin typeface="Tahoma"/>
              <a:cs typeface="Tahoma"/>
            </a:endParaRPr>
          </a:p>
          <a:p>
            <a:pPr marL="412115" marR="1460500" indent="-285750">
              <a:lnSpc>
                <a:spcPts val="2390"/>
              </a:lnSpc>
              <a:spcBef>
                <a:spcPts val="685"/>
              </a:spcBef>
              <a:buClr>
                <a:srgbClr val="9898CC"/>
              </a:buClr>
              <a:buSzPct val="120000"/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If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all factors of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production are doubled then output will 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also</a:t>
            </a:r>
            <a:r>
              <a:rPr sz="2000" spc="-1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double.</a:t>
            </a:r>
            <a:endParaRPr sz="2000">
              <a:latin typeface="Tahoma"/>
              <a:cs typeface="Tahoma"/>
            </a:endParaRPr>
          </a:p>
          <a:p>
            <a:pPr marL="12700" marR="59690">
              <a:lnSpc>
                <a:spcPct val="99700"/>
              </a:lnSpc>
              <a:spcBef>
                <a:spcPts val="1250"/>
              </a:spcBef>
            </a:pP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But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a firm or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industry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may have </a:t>
            </a:r>
            <a:r>
              <a:rPr sz="2100" b="1" spc="-5" dirty="0">
                <a:solidFill>
                  <a:srgbClr val="660066"/>
                </a:solidFill>
                <a:latin typeface="Tahoma"/>
                <a:cs typeface="Tahoma"/>
              </a:rPr>
              <a:t>increasing returns </a:t>
            </a:r>
            <a:r>
              <a:rPr sz="2100" b="1" dirty="0">
                <a:solidFill>
                  <a:srgbClr val="660066"/>
                </a:solidFill>
                <a:latin typeface="Tahoma"/>
                <a:cs typeface="Tahoma"/>
              </a:rPr>
              <a:t>to </a:t>
            </a:r>
            <a:r>
              <a:rPr sz="2100" b="1" spc="-5" dirty="0">
                <a:solidFill>
                  <a:srgbClr val="660066"/>
                </a:solidFill>
                <a:latin typeface="Tahoma"/>
                <a:cs typeface="Tahoma"/>
              </a:rPr>
              <a:t>scale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or  </a:t>
            </a:r>
            <a:r>
              <a:rPr sz="2100" b="1" spc="-5" dirty="0">
                <a:solidFill>
                  <a:srgbClr val="660066"/>
                </a:solidFill>
                <a:latin typeface="Tahoma"/>
                <a:cs typeface="Tahoma"/>
              </a:rPr>
              <a:t>economies of scale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. </a:t>
            </a:r>
            <a:r>
              <a:rPr sz="2150" i="1" spc="-25" dirty="0">
                <a:solidFill>
                  <a:srgbClr val="660066"/>
                </a:solidFill>
                <a:latin typeface="Tahoma"/>
                <a:cs typeface="Tahoma"/>
              </a:rPr>
              <a:t>Increasing retunes </a:t>
            </a:r>
            <a:r>
              <a:rPr sz="2150" i="1" spc="-20" dirty="0">
                <a:solidFill>
                  <a:srgbClr val="660066"/>
                </a:solidFill>
                <a:latin typeface="Tahoma"/>
                <a:cs typeface="Tahoma"/>
              </a:rPr>
              <a:t>to </a:t>
            </a:r>
            <a:r>
              <a:rPr sz="2150" i="1" spc="-25" dirty="0">
                <a:solidFill>
                  <a:srgbClr val="660066"/>
                </a:solidFill>
                <a:latin typeface="Tahoma"/>
                <a:cs typeface="Tahoma"/>
              </a:rPr>
              <a:t>scale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refer to the  production situation where output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grows proportionately more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than  the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increase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in</a:t>
            </a:r>
            <a:r>
              <a:rPr sz="2100" spc="1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inputs.</a:t>
            </a:r>
            <a:endParaRPr sz="2100">
              <a:latin typeface="Tahoma"/>
              <a:cs typeface="Tahoma"/>
            </a:endParaRPr>
          </a:p>
          <a:p>
            <a:pPr marL="412115" marR="143510" indent="-285750">
              <a:lnSpc>
                <a:spcPts val="2390"/>
              </a:lnSpc>
              <a:spcBef>
                <a:spcPts val="620"/>
              </a:spcBef>
              <a:buClr>
                <a:srgbClr val="9898CC"/>
              </a:buClr>
              <a:buSzPct val="120000"/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If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all factors of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production are doubled,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then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output will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more than 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double.</a:t>
            </a:r>
            <a:endParaRPr sz="2000">
              <a:latin typeface="Tahoma"/>
              <a:cs typeface="Tahoma"/>
            </a:endParaRPr>
          </a:p>
          <a:p>
            <a:pPr marL="412115" marR="5080" indent="-285750">
              <a:lnSpc>
                <a:spcPct val="100000"/>
              </a:lnSpc>
              <a:spcBef>
                <a:spcPts val="450"/>
              </a:spcBef>
              <a:buClr>
                <a:srgbClr val="9898CC"/>
              </a:buClr>
              <a:buSzPct val="120000"/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Larger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is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more efficient: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the cost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per unit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of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output falls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as a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firm </a:t>
            </a:r>
            <a:r>
              <a:rPr sz="2000" spc="5" dirty="0">
                <a:solidFill>
                  <a:srgbClr val="660066"/>
                </a:solidFill>
                <a:latin typeface="Tahoma"/>
                <a:cs typeface="Tahoma"/>
              </a:rPr>
              <a:t>or 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industry increases</a:t>
            </a:r>
            <a:r>
              <a:rPr sz="2000" spc="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output.</a:t>
            </a:r>
            <a:endParaRPr sz="2000">
              <a:latin typeface="Tahoma"/>
              <a:cs typeface="Tahoma"/>
            </a:endParaRPr>
          </a:p>
          <a:p>
            <a:pPr marL="12700" marR="311785">
              <a:lnSpc>
                <a:spcPct val="100000"/>
              </a:lnSpc>
              <a:spcBef>
                <a:spcPts val="530"/>
              </a:spcBef>
            </a:pP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Increasing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retunes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to scale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may occur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because at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a large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scale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of 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operation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a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greater division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of labor </a:t>
            </a: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and specialization</a:t>
            </a:r>
            <a:r>
              <a:rPr sz="2100" spc="9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60066"/>
                </a:solidFill>
                <a:latin typeface="Tahoma"/>
                <a:cs typeface="Tahoma"/>
              </a:rPr>
              <a:t>becomes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" y="3044189"/>
            <a:ext cx="17462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10" dirty="0"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969" y="6361429"/>
            <a:ext cx="10464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660066"/>
                </a:solidFill>
                <a:latin typeface="Tahoma"/>
                <a:cs typeface="Tahoma"/>
              </a:rPr>
              <a:t>possible.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7620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2800" b="1" spc="-5" dirty="0" err="1" smtClean="0">
                <a:solidFill>
                  <a:srgbClr val="C00000"/>
                </a:solidFill>
                <a:latin typeface="Rockwell"/>
                <a:cs typeface="Rockwell"/>
              </a:rPr>
              <a:t>Econo</a:t>
            </a:r>
            <a:r>
              <a:rPr lang="en-IN" sz="2800" b="1" spc="-5" dirty="0">
                <a:solidFill>
                  <a:srgbClr val="C00000"/>
                </a:solidFill>
                <a:latin typeface="Rockwell"/>
                <a:cs typeface="Rockwell"/>
              </a:rPr>
              <a:t> </a:t>
            </a:r>
            <a:r>
              <a:rPr lang="en-IN" sz="2800" b="1" spc="-5" dirty="0" err="1" smtClean="0">
                <a:solidFill>
                  <a:srgbClr val="C00000"/>
                </a:solidFill>
                <a:latin typeface="Rockwell"/>
                <a:cs typeface="Rockwell"/>
              </a:rPr>
              <a:t>mies</a:t>
            </a:r>
            <a:r>
              <a:rPr lang="en-IN" sz="2800" b="1" spc="-5" dirty="0" smtClean="0">
                <a:solidFill>
                  <a:srgbClr val="C00000"/>
                </a:solidFill>
                <a:latin typeface="Rockwell"/>
                <a:cs typeface="Rockwell"/>
              </a:rPr>
              <a:t> </a:t>
            </a:r>
            <a:r>
              <a:rPr lang="en-IN" sz="2800" b="1" dirty="0" smtClean="0">
                <a:solidFill>
                  <a:srgbClr val="C00000"/>
                </a:solidFill>
                <a:latin typeface="Rockwell"/>
                <a:cs typeface="Rockwell"/>
              </a:rPr>
              <a:t>of </a:t>
            </a:r>
            <a:r>
              <a:rPr lang="en-IN" sz="2800" b="1" spc="-10" dirty="0" smtClean="0">
                <a:solidFill>
                  <a:srgbClr val="C00000"/>
                </a:solidFill>
                <a:latin typeface="Rockwell"/>
                <a:cs typeface="Rockwell"/>
              </a:rPr>
              <a:t>Scale and International</a:t>
            </a:r>
            <a:r>
              <a:rPr lang="en-IN" sz="2800" b="1" spc="25" dirty="0" smtClean="0">
                <a:solidFill>
                  <a:srgbClr val="C00000"/>
                </a:solidFill>
                <a:latin typeface="Rockwell"/>
                <a:cs typeface="Rockwell"/>
              </a:rPr>
              <a:t> </a:t>
            </a:r>
            <a:r>
              <a:rPr lang="en-IN" sz="2800" b="1" spc="-5" dirty="0" smtClean="0">
                <a:solidFill>
                  <a:srgbClr val="C00000"/>
                </a:solidFill>
                <a:latin typeface="Rockwell"/>
                <a:cs typeface="Rockwell"/>
              </a:rPr>
              <a:t>Trade</a:t>
            </a:r>
            <a:endParaRPr lang="en-IN" sz="2800" dirty="0">
              <a:solidFill>
                <a:srgbClr val="C00000"/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990600"/>
          </a:xfrm>
        </p:spPr>
        <p:txBody>
          <a:bodyPr/>
          <a:lstStyle/>
          <a:p>
            <a:r>
              <a:rPr lang="en-IN" b="1" spc="-5" dirty="0" smtClean="0">
                <a:latin typeface="Rockwell"/>
                <a:cs typeface="Rockwell"/>
              </a:rPr>
              <a:t>Economies </a:t>
            </a:r>
            <a:r>
              <a:rPr lang="en-IN" b="1" dirty="0" smtClean="0">
                <a:latin typeface="Rockwell"/>
                <a:cs typeface="Rockwell"/>
              </a:rPr>
              <a:t>of </a:t>
            </a:r>
            <a:r>
              <a:rPr lang="en-IN" b="1" spc="-10" dirty="0" smtClean="0">
                <a:latin typeface="Rockwell"/>
                <a:cs typeface="Rockwell"/>
              </a:rPr>
              <a:t>Scale and International</a:t>
            </a:r>
            <a:r>
              <a:rPr lang="en-IN" b="1" spc="25" dirty="0" smtClean="0">
                <a:latin typeface="Rockwell"/>
                <a:cs typeface="Rockwell"/>
              </a:rPr>
              <a:t> </a:t>
            </a:r>
            <a:r>
              <a:rPr lang="en-IN" b="1" spc="-5" dirty="0" smtClean="0">
                <a:latin typeface="Rockwell"/>
                <a:cs typeface="Rockwell"/>
              </a:rPr>
              <a:t>Trade</a:t>
            </a:r>
            <a:r>
              <a:rPr lang="en-IN" dirty="0" smtClean="0">
                <a:latin typeface="Rockwell"/>
                <a:cs typeface="Rockwell"/>
              </a:rPr>
              <a:t/>
            </a:r>
            <a:br>
              <a:rPr lang="en-IN" dirty="0" smtClean="0">
                <a:latin typeface="Rockwell"/>
                <a:cs typeface="Rockwell"/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520190"/>
            <a:ext cx="8102599" cy="2736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lang="en-IN" sz="2800" dirty="0" smtClean="0">
              <a:latin typeface="Rockwell"/>
              <a:cs typeface="Rockwell"/>
            </a:endParaRPr>
          </a:p>
          <a:p>
            <a:pPr marL="661670" marR="1078865" indent="-342900">
              <a:lnSpc>
                <a:spcPct val="100000"/>
              </a:lnSpc>
              <a:buClr>
                <a:srgbClr val="000000"/>
              </a:buClr>
              <a:buSzPct val="75000"/>
              <a:buFont typeface="Wingdings"/>
              <a:buChar char=""/>
              <a:tabLst>
                <a:tab pos="661035" algn="l"/>
                <a:tab pos="661670" algn="l"/>
              </a:tabLst>
            </a:pPr>
            <a:r>
              <a:rPr lang="en-IN" spc="-5" dirty="0" smtClean="0">
                <a:solidFill>
                  <a:srgbClr val="660066"/>
                </a:solidFill>
              </a:rPr>
              <a:t>Economies </a:t>
            </a:r>
            <a:r>
              <a:rPr lang="en-IN" dirty="0" smtClean="0">
                <a:solidFill>
                  <a:srgbClr val="660066"/>
                </a:solidFill>
              </a:rPr>
              <a:t>of </a:t>
            </a:r>
            <a:r>
              <a:rPr lang="en-IN" spc="-5" dirty="0" smtClean="0">
                <a:solidFill>
                  <a:srgbClr val="660066"/>
                </a:solidFill>
              </a:rPr>
              <a:t>scale provide incentives for  specialization, since per unit </a:t>
            </a:r>
            <a:r>
              <a:rPr lang="en-IN" dirty="0" smtClean="0">
                <a:solidFill>
                  <a:srgbClr val="660066"/>
                </a:solidFill>
              </a:rPr>
              <a:t>costs go down as  </a:t>
            </a:r>
            <a:r>
              <a:rPr lang="en-IN" spc="-5" dirty="0" smtClean="0">
                <a:solidFill>
                  <a:srgbClr val="660066"/>
                </a:solidFill>
              </a:rPr>
              <a:t>production</a:t>
            </a:r>
            <a:r>
              <a:rPr lang="en-IN" spc="-15" dirty="0" smtClean="0">
                <a:solidFill>
                  <a:srgbClr val="660066"/>
                </a:solidFill>
              </a:rPr>
              <a:t> </a:t>
            </a:r>
            <a:r>
              <a:rPr lang="en-IN" spc="-5" dirty="0" smtClean="0">
                <a:solidFill>
                  <a:srgbClr val="660066"/>
                </a:solidFill>
              </a:rPr>
              <a:t>increases</a:t>
            </a:r>
            <a:endParaRPr lang="en-IN" dirty="0" smtClean="0"/>
          </a:p>
          <a:p>
            <a:pPr marL="661670" marR="377825" indent="-342900">
              <a:lnSpc>
                <a:spcPct val="100000"/>
              </a:lnSpc>
              <a:spcBef>
                <a:spcPts val="69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661035" algn="l"/>
                <a:tab pos="661670" algn="l"/>
              </a:tabLst>
            </a:pPr>
            <a:r>
              <a:rPr lang="en-IN" spc="-5" dirty="0" smtClean="0">
                <a:solidFill>
                  <a:srgbClr val="660066"/>
                </a:solidFill>
              </a:rPr>
              <a:t>Trade provides </a:t>
            </a:r>
            <a:r>
              <a:rPr lang="en-IN" dirty="0" smtClean="0">
                <a:solidFill>
                  <a:srgbClr val="660066"/>
                </a:solidFill>
              </a:rPr>
              <a:t>a </a:t>
            </a:r>
            <a:r>
              <a:rPr lang="en-IN" spc="-5" dirty="0" smtClean="0">
                <a:solidFill>
                  <a:srgbClr val="660066"/>
                </a:solidFill>
              </a:rPr>
              <a:t>larger potential market for  products, making higher production levels</a:t>
            </a:r>
            <a:r>
              <a:rPr lang="en-IN" spc="10" dirty="0" smtClean="0">
                <a:solidFill>
                  <a:srgbClr val="660066"/>
                </a:solidFill>
              </a:rPr>
              <a:t> </a:t>
            </a:r>
            <a:r>
              <a:rPr lang="en-IN" spc="-5" dirty="0" smtClean="0">
                <a:solidFill>
                  <a:srgbClr val="660066"/>
                </a:solidFill>
              </a:rPr>
              <a:t>possible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0789" y="580390"/>
            <a:ext cx="66630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Economies of </a:t>
            </a:r>
            <a:r>
              <a:rPr spc="-5" dirty="0"/>
              <a:t>scale </a:t>
            </a:r>
            <a:r>
              <a:rPr dirty="0"/>
              <a:t>as basis for</a:t>
            </a:r>
            <a:r>
              <a:rPr spc="-95" dirty="0"/>
              <a:t> </a:t>
            </a:r>
            <a:r>
              <a:rPr dirty="0"/>
              <a:t>trade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9600" y="2048509"/>
            <a:ext cx="5386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Economies </a:t>
            </a:r>
            <a:r>
              <a:rPr sz="2400" spc="-5" dirty="0">
                <a:latin typeface="Tahoma"/>
                <a:cs typeface="Tahoma"/>
              </a:rPr>
              <a:t>of Scale </a:t>
            </a:r>
            <a:r>
              <a:rPr sz="2400" dirty="0">
                <a:latin typeface="Tahoma"/>
                <a:cs typeface="Tahoma"/>
              </a:rPr>
              <a:t>as a Basis for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Trade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47912" y="2805112"/>
            <a:ext cx="4676775" cy="3000375"/>
            <a:chOff x="2347912" y="2805112"/>
            <a:chExt cx="4676775" cy="3000375"/>
          </a:xfrm>
        </p:grpSpPr>
        <p:sp>
          <p:nvSpPr>
            <p:cNvPr id="6" name="object 6"/>
            <p:cNvSpPr/>
            <p:nvPr/>
          </p:nvSpPr>
          <p:spPr>
            <a:xfrm>
              <a:off x="2362200" y="2819400"/>
              <a:ext cx="4648200" cy="2971800"/>
            </a:xfrm>
            <a:custGeom>
              <a:avLst/>
              <a:gdLst/>
              <a:ahLst/>
              <a:cxnLst/>
              <a:rect l="l" t="t" r="r" b="b"/>
              <a:pathLst>
                <a:path w="4648200" h="2971800">
                  <a:moveTo>
                    <a:pt x="0" y="0"/>
                  </a:moveTo>
                  <a:lnTo>
                    <a:pt x="0" y="2971800"/>
                  </a:lnTo>
                </a:path>
                <a:path w="4648200" h="2971800">
                  <a:moveTo>
                    <a:pt x="0" y="2971800"/>
                  </a:moveTo>
                  <a:lnTo>
                    <a:pt x="4648200" y="297180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5600" y="2895600"/>
              <a:ext cx="3962400" cy="1691639"/>
            </a:xfrm>
            <a:custGeom>
              <a:avLst/>
              <a:gdLst/>
              <a:ahLst/>
              <a:cxnLst/>
              <a:rect l="l" t="t" r="r" b="b"/>
              <a:pathLst>
                <a:path w="3962400" h="1691639">
                  <a:moveTo>
                    <a:pt x="0" y="0"/>
                  </a:moveTo>
                  <a:lnTo>
                    <a:pt x="16859" y="41948"/>
                  </a:lnTo>
                  <a:lnTo>
                    <a:pt x="34137" y="84124"/>
                  </a:lnTo>
                  <a:lnTo>
                    <a:pt x="52177" y="126758"/>
                  </a:lnTo>
                  <a:lnTo>
                    <a:pt x="71323" y="170078"/>
                  </a:lnTo>
                  <a:lnTo>
                    <a:pt x="91916" y="214312"/>
                  </a:lnTo>
                  <a:lnTo>
                    <a:pt x="114300" y="259689"/>
                  </a:lnTo>
                  <a:lnTo>
                    <a:pt x="138817" y="306438"/>
                  </a:lnTo>
                  <a:lnTo>
                    <a:pt x="165811" y="354787"/>
                  </a:lnTo>
                  <a:lnTo>
                    <a:pt x="195624" y="404964"/>
                  </a:lnTo>
                  <a:lnTo>
                    <a:pt x="228600" y="457200"/>
                  </a:lnTo>
                  <a:lnTo>
                    <a:pt x="251746" y="493730"/>
                  </a:lnTo>
                  <a:lnTo>
                    <a:pt x="275970" y="532022"/>
                  </a:lnTo>
                  <a:lnTo>
                    <a:pt x="301264" y="571804"/>
                  </a:lnTo>
                  <a:lnTo>
                    <a:pt x="327621" y="612806"/>
                  </a:lnTo>
                  <a:lnTo>
                    <a:pt x="355035" y="654755"/>
                  </a:lnTo>
                  <a:lnTo>
                    <a:pt x="383499" y="697382"/>
                  </a:lnTo>
                  <a:lnTo>
                    <a:pt x="413006" y="740415"/>
                  </a:lnTo>
                  <a:lnTo>
                    <a:pt x="443549" y="783584"/>
                  </a:lnTo>
                  <a:lnTo>
                    <a:pt x="475122" y="826617"/>
                  </a:lnTo>
                  <a:lnTo>
                    <a:pt x="507717" y="869244"/>
                  </a:lnTo>
                  <a:lnTo>
                    <a:pt x="541329" y="911193"/>
                  </a:lnTo>
                  <a:lnTo>
                    <a:pt x="575950" y="952195"/>
                  </a:lnTo>
                  <a:lnTo>
                    <a:pt x="611573" y="991977"/>
                  </a:lnTo>
                  <a:lnTo>
                    <a:pt x="648192" y="1030269"/>
                  </a:lnTo>
                  <a:lnTo>
                    <a:pt x="685800" y="1066800"/>
                  </a:lnTo>
                  <a:lnTo>
                    <a:pt x="719552" y="1098160"/>
                  </a:lnTo>
                  <a:lnTo>
                    <a:pt x="753640" y="1129428"/>
                  </a:lnTo>
                  <a:lnTo>
                    <a:pt x="788160" y="1160510"/>
                  </a:lnTo>
                  <a:lnTo>
                    <a:pt x="823211" y="1191313"/>
                  </a:lnTo>
                  <a:lnTo>
                    <a:pt x="858890" y="1221743"/>
                  </a:lnTo>
                  <a:lnTo>
                    <a:pt x="895294" y="1251708"/>
                  </a:lnTo>
                  <a:lnTo>
                    <a:pt x="932523" y="1281115"/>
                  </a:lnTo>
                  <a:lnTo>
                    <a:pt x="970672" y="1309870"/>
                  </a:lnTo>
                  <a:lnTo>
                    <a:pt x="1009841" y="1337881"/>
                  </a:lnTo>
                  <a:lnTo>
                    <a:pt x="1050126" y="1365054"/>
                  </a:lnTo>
                  <a:lnTo>
                    <a:pt x="1091626" y="1391297"/>
                  </a:lnTo>
                  <a:lnTo>
                    <a:pt x="1134438" y="1416516"/>
                  </a:lnTo>
                  <a:lnTo>
                    <a:pt x="1178660" y="1440618"/>
                  </a:lnTo>
                  <a:lnTo>
                    <a:pt x="1224389" y="1463511"/>
                  </a:lnTo>
                  <a:lnTo>
                    <a:pt x="1271724" y="1485101"/>
                  </a:lnTo>
                  <a:lnTo>
                    <a:pt x="1320761" y="1505295"/>
                  </a:lnTo>
                  <a:lnTo>
                    <a:pt x="1371600" y="1524000"/>
                  </a:lnTo>
                  <a:lnTo>
                    <a:pt x="1413678" y="1538004"/>
                  </a:lnTo>
                  <a:lnTo>
                    <a:pt x="1456472" y="1551020"/>
                  </a:lnTo>
                  <a:lnTo>
                    <a:pt x="1500006" y="1563099"/>
                  </a:lnTo>
                  <a:lnTo>
                    <a:pt x="1544306" y="1574289"/>
                  </a:lnTo>
                  <a:lnTo>
                    <a:pt x="1589396" y="1584640"/>
                  </a:lnTo>
                  <a:lnTo>
                    <a:pt x="1635300" y="1594201"/>
                  </a:lnTo>
                  <a:lnTo>
                    <a:pt x="1682044" y="1603022"/>
                  </a:lnTo>
                  <a:lnTo>
                    <a:pt x="1729651" y="1611151"/>
                  </a:lnTo>
                  <a:lnTo>
                    <a:pt x="1778148" y="1618639"/>
                  </a:lnTo>
                  <a:lnTo>
                    <a:pt x="1827557" y="1625534"/>
                  </a:lnTo>
                  <a:lnTo>
                    <a:pt x="1877905" y="1631886"/>
                  </a:lnTo>
                  <a:lnTo>
                    <a:pt x="1929215" y="1637744"/>
                  </a:lnTo>
                  <a:lnTo>
                    <a:pt x="1981512" y="1643158"/>
                  </a:lnTo>
                  <a:lnTo>
                    <a:pt x="2034822" y="1648177"/>
                  </a:lnTo>
                  <a:lnTo>
                    <a:pt x="2089168" y="1652851"/>
                  </a:lnTo>
                  <a:lnTo>
                    <a:pt x="2144576" y="1657228"/>
                  </a:lnTo>
                  <a:lnTo>
                    <a:pt x="2201070" y="1661359"/>
                  </a:lnTo>
                  <a:lnTo>
                    <a:pt x="2258674" y="1665292"/>
                  </a:lnTo>
                  <a:lnTo>
                    <a:pt x="2317414" y="1669077"/>
                  </a:lnTo>
                  <a:lnTo>
                    <a:pt x="2377314" y="1672763"/>
                  </a:lnTo>
                  <a:lnTo>
                    <a:pt x="2438400" y="1676400"/>
                  </a:lnTo>
                  <a:lnTo>
                    <a:pt x="2481956" y="1678814"/>
                  </a:lnTo>
                  <a:lnTo>
                    <a:pt x="2526250" y="1680983"/>
                  </a:lnTo>
                  <a:lnTo>
                    <a:pt x="2571254" y="1682915"/>
                  </a:lnTo>
                  <a:lnTo>
                    <a:pt x="2616945" y="1684618"/>
                  </a:lnTo>
                  <a:lnTo>
                    <a:pt x="2663295" y="1686101"/>
                  </a:lnTo>
                  <a:lnTo>
                    <a:pt x="2710281" y="1687372"/>
                  </a:lnTo>
                  <a:lnTo>
                    <a:pt x="2757876" y="1688441"/>
                  </a:lnTo>
                  <a:lnTo>
                    <a:pt x="2806056" y="1689314"/>
                  </a:lnTo>
                  <a:lnTo>
                    <a:pt x="2854794" y="1690001"/>
                  </a:lnTo>
                  <a:lnTo>
                    <a:pt x="2904066" y="1690511"/>
                  </a:lnTo>
                  <a:lnTo>
                    <a:pt x="2953846" y="1690851"/>
                  </a:lnTo>
                  <a:lnTo>
                    <a:pt x="3004108" y="1691030"/>
                  </a:lnTo>
                  <a:lnTo>
                    <a:pt x="3054828" y="1691057"/>
                  </a:lnTo>
                  <a:lnTo>
                    <a:pt x="3105979" y="1690940"/>
                  </a:lnTo>
                  <a:lnTo>
                    <a:pt x="3157537" y="1690687"/>
                  </a:lnTo>
                  <a:lnTo>
                    <a:pt x="3209476" y="1690307"/>
                  </a:lnTo>
                  <a:lnTo>
                    <a:pt x="3261770" y="1689809"/>
                  </a:lnTo>
                  <a:lnTo>
                    <a:pt x="3314395" y="1689201"/>
                  </a:lnTo>
                  <a:lnTo>
                    <a:pt x="3367324" y="1688491"/>
                  </a:lnTo>
                  <a:lnTo>
                    <a:pt x="3420533" y="1687688"/>
                  </a:lnTo>
                  <a:lnTo>
                    <a:pt x="3473996" y="1686801"/>
                  </a:lnTo>
                  <a:lnTo>
                    <a:pt x="3527687" y="1685837"/>
                  </a:lnTo>
                  <a:lnTo>
                    <a:pt x="3581582" y="1684805"/>
                  </a:lnTo>
                  <a:lnTo>
                    <a:pt x="3635654" y="1683715"/>
                  </a:lnTo>
                  <a:lnTo>
                    <a:pt x="3689879" y="1682573"/>
                  </a:lnTo>
                  <a:lnTo>
                    <a:pt x="3744230" y="1681389"/>
                  </a:lnTo>
                  <a:lnTo>
                    <a:pt x="3798684" y="1680171"/>
                  </a:lnTo>
                  <a:lnTo>
                    <a:pt x="3853213" y="1678928"/>
                  </a:lnTo>
                  <a:lnTo>
                    <a:pt x="3907794" y="1677668"/>
                  </a:lnTo>
                  <a:lnTo>
                    <a:pt x="3962400" y="1676400"/>
                  </a:lnTo>
                </a:path>
              </a:pathLst>
            </a:custGeom>
            <a:ln w="2839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45210" y="2777490"/>
            <a:ext cx="12617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ahoma"/>
                <a:cs typeface="Tahoma"/>
              </a:rPr>
              <a:t>Average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Cost</a:t>
            </a:r>
            <a:endParaRPr sz="1600">
              <a:latin typeface="Tahoma"/>
              <a:cs typeface="Tahoma"/>
            </a:endParaRPr>
          </a:p>
          <a:p>
            <a:pPr marR="30480" algn="r">
              <a:lnSpc>
                <a:spcPct val="100000"/>
              </a:lnSpc>
              <a:spcBef>
                <a:spcPts val="1080"/>
              </a:spcBef>
            </a:pPr>
            <a:r>
              <a:rPr sz="1400" dirty="0">
                <a:latin typeface="Tahoma"/>
                <a:cs typeface="Tahoma"/>
              </a:rPr>
              <a:t>A</a:t>
            </a:r>
            <a:r>
              <a:rPr sz="1400" spc="-5" dirty="0">
                <a:latin typeface="Tahoma"/>
                <a:cs typeface="Tahoma"/>
              </a:rPr>
              <a:t>C</a:t>
            </a:r>
            <a:r>
              <a:rPr sz="1200" spc="7" baseline="-24305" dirty="0">
                <a:latin typeface="Tahoma"/>
                <a:cs typeface="Tahoma"/>
              </a:rPr>
              <a:t>0</a:t>
            </a:r>
            <a:endParaRPr sz="1200" baseline="-24305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0800" y="5900420"/>
            <a:ext cx="143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ahoma"/>
                <a:cs typeface="Tahoma"/>
              </a:rPr>
              <a:t>Number of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Cars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5469" y="4528820"/>
            <a:ext cx="2393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AC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6139" y="5825490"/>
            <a:ext cx="122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2939" y="3006090"/>
            <a:ext cx="1320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62200" y="3267709"/>
            <a:ext cx="2600960" cy="2523490"/>
            <a:chOff x="2362200" y="3267709"/>
            <a:chExt cx="2600960" cy="2523490"/>
          </a:xfrm>
        </p:grpSpPr>
        <p:sp>
          <p:nvSpPr>
            <p:cNvPr id="14" name="object 14"/>
            <p:cNvSpPr/>
            <p:nvPr/>
          </p:nvSpPr>
          <p:spPr>
            <a:xfrm>
              <a:off x="2362200" y="3267709"/>
              <a:ext cx="695960" cy="85090"/>
            </a:xfrm>
            <a:custGeom>
              <a:avLst/>
              <a:gdLst/>
              <a:ahLst/>
              <a:cxnLst/>
              <a:rect l="l" t="t" r="r" b="b"/>
              <a:pathLst>
                <a:path w="695960" h="85089">
                  <a:moveTo>
                    <a:pt x="215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1590" y="19050"/>
                  </a:lnTo>
                  <a:lnTo>
                    <a:pt x="21590" y="0"/>
                  </a:lnTo>
                  <a:close/>
                </a:path>
                <a:path w="695960" h="85089">
                  <a:moveTo>
                    <a:pt x="153670" y="0"/>
                  </a:moveTo>
                  <a:lnTo>
                    <a:pt x="78740" y="0"/>
                  </a:lnTo>
                  <a:lnTo>
                    <a:pt x="78740" y="19050"/>
                  </a:lnTo>
                  <a:lnTo>
                    <a:pt x="153670" y="19050"/>
                  </a:lnTo>
                  <a:lnTo>
                    <a:pt x="153670" y="0"/>
                  </a:lnTo>
                  <a:close/>
                </a:path>
                <a:path w="695960" h="85089">
                  <a:moveTo>
                    <a:pt x="287020" y="0"/>
                  </a:moveTo>
                  <a:lnTo>
                    <a:pt x="210820" y="0"/>
                  </a:lnTo>
                  <a:lnTo>
                    <a:pt x="210820" y="19050"/>
                  </a:lnTo>
                  <a:lnTo>
                    <a:pt x="287020" y="19050"/>
                  </a:lnTo>
                  <a:lnTo>
                    <a:pt x="287020" y="0"/>
                  </a:lnTo>
                  <a:close/>
                </a:path>
                <a:path w="695960" h="85089">
                  <a:moveTo>
                    <a:pt x="420370" y="0"/>
                  </a:moveTo>
                  <a:lnTo>
                    <a:pt x="344170" y="0"/>
                  </a:lnTo>
                  <a:lnTo>
                    <a:pt x="344170" y="19050"/>
                  </a:lnTo>
                  <a:lnTo>
                    <a:pt x="420370" y="19050"/>
                  </a:lnTo>
                  <a:lnTo>
                    <a:pt x="420370" y="0"/>
                  </a:lnTo>
                  <a:close/>
                </a:path>
                <a:path w="695960" h="85089">
                  <a:moveTo>
                    <a:pt x="55245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552450" y="19050"/>
                  </a:lnTo>
                  <a:lnTo>
                    <a:pt x="552450" y="0"/>
                  </a:lnTo>
                  <a:close/>
                </a:path>
                <a:path w="695960" h="85089">
                  <a:moveTo>
                    <a:pt x="695960" y="8890"/>
                  </a:moveTo>
                  <a:lnTo>
                    <a:pt x="685800" y="8890"/>
                  </a:lnTo>
                  <a:lnTo>
                    <a:pt x="685800" y="0"/>
                  </a:lnTo>
                  <a:lnTo>
                    <a:pt x="609600" y="0"/>
                  </a:lnTo>
                  <a:lnTo>
                    <a:pt x="609600" y="19050"/>
                  </a:lnTo>
                  <a:lnTo>
                    <a:pt x="676910" y="19050"/>
                  </a:lnTo>
                  <a:lnTo>
                    <a:pt x="676910" y="85090"/>
                  </a:lnTo>
                  <a:lnTo>
                    <a:pt x="695960" y="85090"/>
                  </a:lnTo>
                  <a:lnTo>
                    <a:pt x="695960" y="8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8634" y="3409949"/>
              <a:ext cx="0" cy="2334260"/>
            </a:xfrm>
            <a:custGeom>
              <a:avLst/>
              <a:gdLst/>
              <a:ahLst/>
              <a:cxnLst/>
              <a:rect l="l" t="t" r="r" b="b"/>
              <a:pathLst>
                <a:path h="2334260">
                  <a:moveTo>
                    <a:pt x="0" y="0"/>
                  </a:moveTo>
                  <a:lnTo>
                    <a:pt x="0" y="233426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44750" y="4344034"/>
              <a:ext cx="1670050" cy="0"/>
            </a:xfrm>
            <a:custGeom>
              <a:avLst/>
              <a:gdLst/>
              <a:ahLst/>
              <a:cxnLst/>
              <a:rect l="l" t="t" r="r" b="b"/>
              <a:pathLst>
                <a:path w="1670050">
                  <a:moveTo>
                    <a:pt x="0" y="0"/>
                  </a:moveTo>
                  <a:lnTo>
                    <a:pt x="167005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2200" y="4334509"/>
              <a:ext cx="1762760" cy="85090"/>
            </a:xfrm>
            <a:custGeom>
              <a:avLst/>
              <a:gdLst/>
              <a:ahLst/>
              <a:cxnLst/>
              <a:rect l="l" t="t" r="r" b="b"/>
              <a:pathLst>
                <a:path w="1762760" h="85089">
                  <a:moveTo>
                    <a:pt x="254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5400" y="19050"/>
                  </a:lnTo>
                  <a:lnTo>
                    <a:pt x="25400" y="0"/>
                  </a:lnTo>
                  <a:close/>
                </a:path>
                <a:path w="1762760" h="85089">
                  <a:moveTo>
                    <a:pt x="1762760" y="8890"/>
                  </a:moveTo>
                  <a:lnTo>
                    <a:pt x="1743710" y="8890"/>
                  </a:lnTo>
                  <a:lnTo>
                    <a:pt x="1743710" y="85090"/>
                  </a:lnTo>
                  <a:lnTo>
                    <a:pt x="1762760" y="85090"/>
                  </a:lnTo>
                  <a:lnTo>
                    <a:pt x="1762760" y="8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15435" y="4476749"/>
              <a:ext cx="0" cy="1271270"/>
            </a:xfrm>
            <a:custGeom>
              <a:avLst/>
              <a:gdLst/>
              <a:ahLst/>
              <a:cxnLst/>
              <a:rect l="l" t="t" r="r" b="b"/>
              <a:pathLst>
                <a:path h="1271270">
                  <a:moveTo>
                    <a:pt x="0" y="0"/>
                  </a:moveTo>
                  <a:lnTo>
                    <a:pt x="0" y="127127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62200" y="4572634"/>
              <a:ext cx="2590800" cy="0"/>
            </a:xfrm>
            <a:custGeom>
              <a:avLst/>
              <a:gdLst/>
              <a:ahLst/>
              <a:cxnLst/>
              <a:rect l="l" t="t" r="r" b="b"/>
              <a:pathLst>
                <a:path w="2590800">
                  <a:moveTo>
                    <a:pt x="0" y="0"/>
                  </a:moveTo>
                  <a:lnTo>
                    <a:pt x="259080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44110" y="4571999"/>
              <a:ext cx="19050" cy="1219200"/>
            </a:xfrm>
            <a:custGeom>
              <a:avLst/>
              <a:gdLst/>
              <a:ahLst/>
              <a:cxnLst/>
              <a:rect l="l" t="t" r="r" b="b"/>
              <a:pathLst>
                <a:path w="19050" h="1219200">
                  <a:moveTo>
                    <a:pt x="19050" y="1195070"/>
                  </a:moveTo>
                  <a:lnTo>
                    <a:pt x="0" y="1195070"/>
                  </a:lnTo>
                  <a:lnTo>
                    <a:pt x="0" y="1219200"/>
                  </a:lnTo>
                  <a:lnTo>
                    <a:pt x="19050" y="1219200"/>
                  </a:lnTo>
                  <a:lnTo>
                    <a:pt x="19050" y="1195070"/>
                  </a:lnTo>
                  <a:close/>
                </a:path>
                <a:path w="19050" h="1219200">
                  <a:moveTo>
                    <a:pt x="19050" y="1062990"/>
                  </a:moveTo>
                  <a:lnTo>
                    <a:pt x="0" y="1062990"/>
                  </a:lnTo>
                  <a:lnTo>
                    <a:pt x="0" y="1139190"/>
                  </a:lnTo>
                  <a:lnTo>
                    <a:pt x="19050" y="1139190"/>
                  </a:lnTo>
                  <a:lnTo>
                    <a:pt x="19050" y="1062990"/>
                  </a:lnTo>
                  <a:close/>
                </a:path>
                <a:path w="19050" h="1219200">
                  <a:moveTo>
                    <a:pt x="19050" y="929640"/>
                  </a:moveTo>
                  <a:lnTo>
                    <a:pt x="0" y="929640"/>
                  </a:lnTo>
                  <a:lnTo>
                    <a:pt x="0" y="1005840"/>
                  </a:lnTo>
                  <a:lnTo>
                    <a:pt x="19050" y="1005840"/>
                  </a:lnTo>
                  <a:lnTo>
                    <a:pt x="19050" y="929640"/>
                  </a:lnTo>
                  <a:close/>
                </a:path>
                <a:path w="19050" h="1219200">
                  <a:moveTo>
                    <a:pt x="19050" y="797560"/>
                  </a:moveTo>
                  <a:lnTo>
                    <a:pt x="0" y="797560"/>
                  </a:lnTo>
                  <a:lnTo>
                    <a:pt x="0" y="872490"/>
                  </a:lnTo>
                  <a:lnTo>
                    <a:pt x="19050" y="872490"/>
                  </a:lnTo>
                  <a:lnTo>
                    <a:pt x="19050" y="797560"/>
                  </a:lnTo>
                  <a:close/>
                </a:path>
                <a:path w="19050" h="1219200">
                  <a:moveTo>
                    <a:pt x="19050" y="664210"/>
                  </a:moveTo>
                  <a:lnTo>
                    <a:pt x="0" y="664210"/>
                  </a:lnTo>
                  <a:lnTo>
                    <a:pt x="0" y="740410"/>
                  </a:lnTo>
                  <a:lnTo>
                    <a:pt x="19050" y="740410"/>
                  </a:lnTo>
                  <a:lnTo>
                    <a:pt x="19050" y="664210"/>
                  </a:lnTo>
                  <a:close/>
                </a:path>
                <a:path w="19050" h="1219200">
                  <a:moveTo>
                    <a:pt x="19050" y="530860"/>
                  </a:moveTo>
                  <a:lnTo>
                    <a:pt x="0" y="530860"/>
                  </a:lnTo>
                  <a:lnTo>
                    <a:pt x="0" y="607060"/>
                  </a:lnTo>
                  <a:lnTo>
                    <a:pt x="19050" y="607060"/>
                  </a:lnTo>
                  <a:lnTo>
                    <a:pt x="19050" y="530860"/>
                  </a:lnTo>
                  <a:close/>
                </a:path>
                <a:path w="19050" h="1219200">
                  <a:moveTo>
                    <a:pt x="19050" y="398780"/>
                  </a:moveTo>
                  <a:lnTo>
                    <a:pt x="0" y="398780"/>
                  </a:lnTo>
                  <a:lnTo>
                    <a:pt x="0" y="474980"/>
                  </a:lnTo>
                  <a:lnTo>
                    <a:pt x="19050" y="474980"/>
                  </a:lnTo>
                  <a:lnTo>
                    <a:pt x="19050" y="398780"/>
                  </a:lnTo>
                  <a:close/>
                </a:path>
                <a:path w="19050" h="1219200">
                  <a:moveTo>
                    <a:pt x="19050" y="265430"/>
                  </a:moveTo>
                  <a:lnTo>
                    <a:pt x="0" y="265430"/>
                  </a:lnTo>
                  <a:lnTo>
                    <a:pt x="0" y="341630"/>
                  </a:lnTo>
                  <a:lnTo>
                    <a:pt x="19050" y="341630"/>
                  </a:lnTo>
                  <a:lnTo>
                    <a:pt x="19050" y="265430"/>
                  </a:lnTo>
                  <a:close/>
                </a:path>
                <a:path w="19050" h="1219200">
                  <a:moveTo>
                    <a:pt x="19050" y="133350"/>
                  </a:moveTo>
                  <a:lnTo>
                    <a:pt x="0" y="133350"/>
                  </a:lnTo>
                  <a:lnTo>
                    <a:pt x="0" y="208280"/>
                  </a:lnTo>
                  <a:lnTo>
                    <a:pt x="19050" y="208280"/>
                  </a:lnTo>
                  <a:lnTo>
                    <a:pt x="19050" y="133350"/>
                  </a:lnTo>
                  <a:close/>
                </a:path>
                <a:path w="19050" h="1219200">
                  <a:moveTo>
                    <a:pt x="1905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9050" y="762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783839" y="5825490"/>
            <a:ext cx="565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ahoma"/>
                <a:cs typeface="Tahoma"/>
              </a:rPr>
              <a:t>50</a:t>
            </a:r>
            <a:r>
              <a:rPr sz="1400" spc="-5" dirty="0">
                <a:latin typeface="Tahoma"/>
                <a:cs typeface="Tahoma"/>
              </a:rPr>
              <a:t>,0</a:t>
            </a:r>
            <a:r>
              <a:rPr sz="1400" spc="5" dirty="0">
                <a:latin typeface="Tahoma"/>
                <a:cs typeface="Tahoma"/>
              </a:rPr>
              <a:t>0</a:t>
            </a:r>
            <a:r>
              <a:rPr sz="1400" dirty="0">
                <a:latin typeface="Tahoma"/>
                <a:cs typeface="Tahoma"/>
              </a:rPr>
              <a:t>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0879" y="4149090"/>
            <a:ext cx="346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AC</a:t>
            </a:r>
            <a:r>
              <a:rPr sz="1200" baseline="-24305" dirty="0">
                <a:latin typeface="Tahoma"/>
                <a:cs typeface="Tahoma"/>
              </a:rPr>
              <a:t>1</a:t>
            </a:r>
            <a:endParaRPr sz="1200" baseline="-24305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4809" y="3996690"/>
            <a:ext cx="130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B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74440" y="5825490"/>
            <a:ext cx="6635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ahoma"/>
                <a:cs typeface="Tahoma"/>
              </a:rPr>
              <a:t>200</a:t>
            </a:r>
            <a:r>
              <a:rPr sz="1400" spc="-15" dirty="0">
                <a:latin typeface="Tahoma"/>
                <a:cs typeface="Tahoma"/>
              </a:rPr>
              <a:t>,</a:t>
            </a:r>
            <a:r>
              <a:rPr sz="1400" spc="5" dirty="0">
                <a:latin typeface="Tahoma"/>
                <a:cs typeface="Tahoma"/>
              </a:rPr>
              <a:t>00</a:t>
            </a:r>
            <a:r>
              <a:rPr sz="1400" dirty="0">
                <a:latin typeface="Tahoma"/>
                <a:cs typeface="Tahoma"/>
              </a:rPr>
              <a:t>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5540" y="4225290"/>
            <a:ext cx="132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C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73270" y="5825490"/>
            <a:ext cx="6635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ahoma"/>
                <a:cs typeface="Tahoma"/>
              </a:rPr>
              <a:t>250</a:t>
            </a:r>
            <a:r>
              <a:rPr sz="1400" spc="-15" dirty="0">
                <a:latin typeface="Tahoma"/>
                <a:cs typeface="Tahoma"/>
              </a:rPr>
              <a:t>,</a:t>
            </a:r>
            <a:r>
              <a:rPr sz="1400" spc="5" dirty="0">
                <a:latin typeface="Tahoma"/>
                <a:cs typeface="Tahoma"/>
              </a:rPr>
              <a:t>00</a:t>
            </a:r>
            <a:r>
              <a:rPr sz="1400" dirty="0">
                <a:latin typeface="Tahoma"/>
                <a:cs typeface="Tahoma"/>
              </a:rPr>
              <a:t>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20390" y="3272789"/>
            <a:ext cx="1756410" cy="1146810"/>
          </a:xfrm>
          <a:custGeom>
            <a:avLst/>
            <a:gdLst/>
            <a:ahLst/>
            <a:cxnLst/>
            <a:rect l="l" t="t" r="r" b="b"/>
            <a:pathLst>
              <a:path w="1756410" h="1146810">
                <a:moveTo>
                  <a:pt x="1756410" y="1146810"/>
                </a:moveTo>
                <a:lnTo>
                  <a:pt x="1713230" y="1074420"/>
                </a:lnTo>
                <a:lnTo>
                  <a:pt x="1695424" y="1101686"/>
                </a:lnTo>
                <a:lnTo>
                  <a:pt x="6350" y="0"/>
                </a:lnTo>
                <a:lnTo>
                  <a:pt x="0" y="7620"/>
                </a:lnTo>
                <a:lnTo>
                  <a:pt x="858862" y="795020"/>
                </a:lnTo>
                <a:lnTo>
                  <a:pt x="836930" y="819150"/>
                </a:lnTo>
                <a:lnTo>
                  <a:pt x="918210" y="842010"/>
                </a:lnTo>
                <a:lnTo>
                  <a:pt x="887730" y="763270"/>
                </a:lnTo>
                <a:lnTo>
                  <a:pt x="865530" y="787692"/>
                </a:lnTo>
                <a:lnTo>
                  <a:pt x="47675" y="37896"/>
                </a:lnTo>
                <a:lnTo>
                  <a:pt x="1690408" y="1109357"/>
                </a:lnTo>
                <a:lnTo>
                  <a:pt x="1672590" y="1136650"/>
                </a:lnTo>
                <a:lnTo>
                  <a:pt x="1756410" y="1146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43430" cy="13716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R="250190">
              <a:lnSpc>
                <a:spcPct val="100000"/>
              </a:lnSpc>
              <a:spcBef>
                <a:spcPts val="55"/>
              </a:spcBef>
            </a:pPr>
            <a:endParaRPr sz="37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3100" b="1" dirty="0">
                <a:latin typeface="Rockwell"/>
                <a:cs typeface="Rockwell"/>
              </a:rPr>
              <a:t>T</a:t>
            </a:r>
            <a:r>
              <a:rPr sz="3100" b="1" spc="-5" dirty="0">
                <a:latin typeface="Rockwell"/>
                <a:cs typeface="Rockwell"/>
              </a:rPr>
              <a:t>ra</a:t>
            </a:r>
            <a:endParaRPr sz="3100">
              <a:latin typeface="Rockwell"/>
              <a:cs typeface="Rockwel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26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019030" y="534670"/>
            <a:ext cx="616140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40445"/>
                </a:solidFill>
                <a:latin typeface="Rockwell"/>
                <a:cs typeface="Rockwell"/>
              </a:rPr>
              <a:t>de Based </a:t>
            </a:r>
            <a:r>
              <a:rPr sz="3100" b="1" dirty="0">
                <a:solidFill>
                  <a:srgbClr val="940445"/>
                </a:solidFill>
                <a:latin typeface="Rockwell"/>
                <a:cs typeface="Rockwell"/>
              </a:rPr>
              <a:t>on </a:t>
            </a:r>
            <a:r>
              <a:rPr sz="3100" b="1" spc="-10" dirty="0">
                <a:solidFill>
                  <a:srgbClr val="940445"/>
                </a:solidFill>
                <a:latin typeface="Rockwell"/>
                <a:cs typeface="Rockwell"/>
              </a:rPr>
              <a:t>Economies </a:t>
            </a:r>
            <a:r>
              <a:rPr sz="3100" b="1" dirty="0">
                <a:solidFill>
                  <a:srgbClr val="940445"/>
                </a:solidFill>
                <a:latin typeface="Rockwell"/>
                <a:cs typeface="Rockwell"/>
              </a:rPr>
              <a:t>of </a:t>
            </a:r>
            <a:r>
              <a:rPr sz="3100" b="1" spc="-10" dirty="0">
                <a:solidFill>
                  <a:srgbClr val="940445"/>
                </a:solidFill>
                <a:latin typeface="Rockwell"/>
                <a:cs typeface="Rockwell"/>
              </a:rPr>
              <a:t>Scale</a:t>
            </a:r>
            <a:endParaRPr sz="31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" y="268859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070" y="349630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070" y="1482090"/>
            <a:ext cx="8531225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3670" indent="-342900">
              <a:lnSpc>
                <a:spcPct val="100000"/>
              </a:lnSpc>
              <a:spcBef>
                <a:spcPts val="100"/>
              </a:spcBef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If </a:t>
            </a:r>
            <a:r>
              <a:rPr sz="2400" spc="-5" dirty="0">
                <a:latin typeface="Tahoma"/>
                <a:cs typeface="Tahoma"/>
              </a:rPr>
              <a:t>two </a:t>
            </a:r>
            <a:r>
              <a:rPr sz="2400" dirty="0">
                <a:latin typeface="Tahoma"/>
                <a:cs typeface="Tahoma"/>
              </a:rPr>
              <a:t>nations are </a:t>
            </a:r>
            <a:r>
              <a:rPr sz="2400" spc="-5" dirty="0">
                <a:latin typeface="Tahoma"/>
                <a:cs typeface="Tahoma"/>
              </a:rPr>
              <a:t>assumed </a:t>
            </a:r>
            <a:r>
              <a:rPr sz="2400" dirty="0">
                <a:latin typeface="Tahoma"/>
                <a:cs typeface="Tahoma"/>
              </a:rPr>
              <a:t>to be identical in </a:t>
            </a:r>
            <a:r>
              <a:rPr sz="2400" spc="-5" dirty="0">
                <a:latin typeface="Tahoma"/>
                <a:cs typeface="Tahoma"/>
              </a:rPr>
              <a:t>every respect,  </a:t>
            </a:r>
            <a:r>
              <a:rPr sz="2400" spc="-10" dirty="0">
                <a:latin typeface="Tahoma"/>
                <a:cs typeface="Tahoma"/>
              </a:rPr>
              <a:t>we </a:t>
            </a:r>
            <a:r>
              <a:rPr sz="2400" spc="-5" dirty="0">
                <a:latin typeface="Tahoma"/>
                <a:cs typeface="Tahoma"/>
              </a:rPr>
              <a:t>can use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single </a:t>
            </a:r>
            <a:r>
              <a:rPr sz="2400" dirty="0">
                <a:latin typeface="Tahoma"/>
                <a:cs typeface="Tahoma"/>
              </a:rPr>
              <a:t>production frontier and a single  indifference map to refer both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nations.</a:t>
            </a:r>
            <a:endParaRPr sz="2400">
              <a:latin typeface="Tahoma"/>
              <a:cs typeface="Tahoma"/>
            </a:endParaRPr>
          </a:p>
          <a:p>
            <a:pPr marL="355600" marR="60706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Tahoma"/>
                <a:cs typeface="Tahoma"/>
              </a:rPr>
              <a:t>Increasing </a:t>
            </a:r>
            <a:r>
              <a:rPr sz="2400" dirty="0">
                <a:latin typeface="Tahoma"/>
                <a:cs typeface="Tahoma"/>
              </a:rPr>
              <a:t>retunes to </a:t>
            </a:r>
            <a:r>
              <a:rPr sz="2400" spc="-5" dirty="0">
                <a:latin typeface="Tahoma"/>
                <a:cs typeface="Tahoma"/>
              </a:rPr>
              <a:t>scale result </a:t>
            </a:r>
            <a:r>
              <a:rPr sz="2400" dirty="0">
                <a:latin typeface="Tahoma"/>
                <a:cs typeface="Tahoma"/>
              </a:rPr>
              <a:t>in production </a:t>
            </a:r>
            <a:r>
              <a:rPr sz="2400" spc="-5" dirty="0">
                <a:latin typeface="Tahoma"/>
                <a:cs typeface="Tahoma"/>
              </a:rPr>
              <a:t>frontiers  that are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convex.</a:t>
            </a:r>
            <a:endParaRPr sz="2400">
              <a:latin typeface="Tahoma"/>
              <a:cs typeface="Tahoma"/>
            </a:endParaRPr>
          </a:p>
          <a:p>
            <a:pPr marL="355600" marR="5080">
              <a:lnSpc>
                <a:spcPct val="100000"/>
              </a:lnSpc>
              <a:spcBef>
                <a:spcPts val="600"/>
              </a:spcBef>
              <a:tabLst>
                <a:tab pos="5268595" algn="l"/>
              </a:tabLst>
            </a:pPr>
            <a:r>
              <a:rPr sz="2400" dirty="0">
                <a:latin typeface="Tahoma"/>
                <a:cs typeface="Tahoma"/>
              </a:rPr>
              <a:t>As </a:t>
            </a:r>
            <a:r>
              <a:rPr sz="2400" spc="-5" dirty="0">
                <a:latin typeface="Tahoma"/>
                <a:cs typeface="Tahoma"/>
              </a:rPr>
              <a:t>each </a:t>
            </a:r>
            <a:r>
              <a:rPr sz="2400" dirty="0">
                <a:latin typeface="Tahoma"/>
                <a:cs typeface="Tahoma"/>
              </a:rPr>
              <a:t>nation </a:t>
            </a:r>
            <a:r>
              <a:rPr sz="2400" spc="-5" dirty="0">
                <a:latin typeface="Tahoma"/>
                <a:cs typeface="Tahoma"/>
              </a:rPr>
              <a:t>specializes </a:t>
            </a:r>
            <a:r>
              <a:rPr sz="2400" spc="5" dirty="0">
                <a:latin typeface="Tahoma"/>
                <a:cs typeface="Tahoma"/>
              </a:rPr>
              <a:t>in </a:t>
            </a:r>
            <a:r>
              <a:rPr sz="2400" spc="-5" dirty="0">
                <a:latin typeface="Tahoma"/>
                <a:cs typeface="Tahoma"/>
              </a:rPr>
              <a:t>the </a:t>
            </a:r>
            <a:r>
              <a:rPr sz="2400" dirty="0">
                <a:latin typeface="Tahoma"/>
                <a:cs typeface="Tahoma"/>
              </a:rPr>
              <a:t>production of a commodity,  the </a:t>
            </a:r>
            <a:r>
              <a:rPr sz="2400" spc="-5" dirty="0">
                <a:latin typeface="Tahoma"/>
                <a:cs typeface="Tahoma"/>
              </a:rPr>
              <a:t>relative price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the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commodity	diminishes. With  </a:t>
            </a:r>
            <a:r>
              <a:rPr sz="2400" spc="-5" dirty="0">
                <a:latin typeface="Tahoma"/>
                <a:cs typeface="Tahoma"/>
              </a:rPr>
              <a:t>identical </a:t>
            </a:r>
            <a:r>
              <a:rPr sz="2400" dirty="0">
                <a:latin typeface="Tahoma"/>
                <a:cs typeface="Tahoma"/>
              </a:rPr>
              <a:t>production </a:t>
            </a:r>
            <a:r>
              <a:rPr sz="2400" spc="-5" dirty="0">
                <a:latin typeface="Tahoma"/>
                <a:cs typeface="Tahoma"/>
              </a:rPr>
              <a:t>frontiers </a:t>
            </a:r>
            <a:r>
              <a:rPr sz="2400" dirty="0">
                <a:latin typeface="Tahoma"/>
                <a:cs typeface="Tahoma"/>
              </a:rPr>
              <a:t>and indifference </a:t>
            </a:r>
            <a:r>
              <a:rPr sz="2400" spc="-5" dirty="0">
                <a:latin typeface="Tahoma"/>
                <a:cs typeface="Tahoma"/>
              </a:rPr>
              <a:t>maps, </a:t>
            </a:r>
            <a:r>
              <a:rPr sz="2400" dirty="0">
                <a:latin typeface="Tahoma"/>
                <a:cs typeface="Tahoma"/>
              </a:rPr>
              <a:t>the </a:t>
            </a:r>
            <a:r>
              <a:rPr sz="2400" spc="5" dirty="0">
                <a:latin typeface="Tahoma"/>
                <a:cs typeface="Tahoma"/>
              </a:rPr>
              <a:t>no  </a:t>
            </a:r>
            <a:r>
              <a:rPr sz="2400" spc="-5" dirty="0">
                <a:latin typeface="Tahoma"/>
                <a:cs typeface="Tahoma"/>
              </a:rPr>
              <a:t>trade </a:t>
            </a:r>
            <a:r>
              <a:rPr sz="2400" dirty="0">
                <a:latin typeface="Tahoma"/>
                <a:cs typeface="Tahoma"/>
              </a:rPr>
              <a:t>equilibrium </a:t>
            </a:r>
            <a:r>
              <a:rPr sz="2400" spc="-5" dirty="0">
                <a:latin typeface="Tahoma"/>
                <a:cs typeface="Tahoma"/>
              </a:rPr>
              <a:t>relative </a:t>
            </a:r>
            <a:r>
              <a:rPr sz="2400" dirty="0">
                <a:latin typeface="Tahoma"/>
                <a:cs typeface="Tahoma"/>
              </a:rPr>
              <a:t>commodity </a:t>
            </a:r>
            <a:r>
              <a:rPr sz="2400" spc="-5" dirty="0">
                <a:latin typeface="Tahoma"/>
                <a:cs typeface="Tahoma"/>
              </a:rPr>
              <a:t>prices </a:t>
            </a:r>
            <a:r>
              <a:rPr sz="2400" dirty="0">
                <a:latin typeface="Tahoma"/>
                <a:cs typeface="Tahoma"/>
              </a:rPr>
              <a:t>in </a:t>
            </a:r>
            <a:r>
              <a:rPr sz="2400" spc="-5" dirty="0">
                <a:latin typeface="Tahoma"/>
                <a:cs typeface="Tahoma"/>
              </a:rPr>
              <a:t>two </a:t>
            </a:r>
            <a:r>
              <a:rPr sz="2400" dirty="0">
                <a:latin typeface="Tahoma"/>
                <a:cs typeface="Tahoma"/>
              </a:rPr>
              <a:t>nations  </a:t>
            </a:r>
            <a:r>
              <a:rPr sz="2400" spc="-5" dirty="0">
                <a:latin typeface="Tahoma"/>
                <a:cs typeface="Tahoma"/>
              </a:rPr>
              <a:t>are also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identical.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27685"/>
          </a:xfrm>
        </p:spPr>
        <p:txBody>
          <a:bodyPr/>
          <a:lstStyle/>
          <a:p>
            <a:pPr algn="ctr"/>
            <a:r>
              <a:rPr lang="en-IN" b="1" spc="-5" dirty="0" smtClean="0">
                <a:latin typeface="Rockwell"/>
                <a:cs typeface="Rockwell"/>
              </a:rPr>
              <a:t>Trade Based </a:t>
            </a:r>
            <a:r>
              <a:rPr lang="en-IN" b="1" dirty="0" smtClean="0">
                <a:latin typeface="Rockwell"/>
                <a:cs typeface="Rockwell"/>
              </a:rPr>
              <a:t>on </a:t>
            </a:r>
            <a:r>
              <a:rPr lang="en-IN" b="1" spc="-10" dirty="0" smtClean="0">
                <a:latin typeface="Rockwell"/>
                <a:cs typeface="Rockwell"/>
              </a:rPr>
              <a:t>Economies </a:t>
            </a:r>
            <a:r>
              <a:rPr lang="en-IN" b="1" dirty="0" smtClean="0">
                <a:latin typeface="Rockwell"/>
                <a:cs typeface="Rockwell"/>
              </a:rPr>
              <a:t>of </a:t>
            </a:r>
            <a:r>
              <a:rPr lang="en-IN" b="1" spc="-10" dirty="0" smtClean="0">
                <a:latin typeface="Rockwell"/>
                <a:cs typeface="Rockwell"/>
              </a:rPr>
              <a:t>Scale</a:t>
            </a:r>
            <a:r>
              <a:rPr lang="en-IN" dirty="0" smtClean="0">
                <a:latin typeface="Rockwell"/>
                <a:cs typeface="Rockwell"/>
              </a:rPr>
              <a:t/>
            </a:r>
            <a:br>
              <a:rPr lang="en-IN" dirty="0" smtClean="0">
                <a:latin typeface="Rockwell"/>
                <a:cs typeface="Rockwell"/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520190"/>
            <a:ext cx="8102599" cy="3770263"/>
          </a:xfrm>
        </p:spPr>
        <p:txBody>
          <a:bodyPr/>
          <a:lstStyle/>
          <a:p>
            <a:pPr marL="355600" marR="196850" indent="-342900">
              <a:lnSpc>
                <a:spcPct val="100000"/>
              </a:lnSpc>
              <a:spcBef>
                <a:spcPts val="100"/>
              </a:spcBef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IN" spc="-5" dirty="0" smtClean="0"/>
              <a:t>With trade, </a:t>
            </a:r>
            <a:r>
              <a:rPr lang="en-IN" dirty="0" smtClean="0"/>
              <a:t>Nation 1 would </a:t>
            </a:r>
            <a:r>
              <a:rPr lang="en-IN" spc="-5" dirty="0" smtClean="0"/>
              <a:t>specialize </a:t>
            </a:r>
            <a:r>
              <a:rPr lang="en-IN" dirty="0" smtClean="0"/>
              <a:t>in the production of  commodity X and produce at point B. Nation 2 </a:t>
            </a:r>
            <a:r>
              <a:rPr lang="en-IN" spc="-5" dirty="0" smtClean="0"/>
              <a:t>specialize </a:t>
            </a:r>
            <a:r>
              <a:rPr lang="en-IN" dirty="0" smtClean="0"/>
              <a:t>in  the production of Y and produce at point</a:t>
            </a:r>
            <a:r>
              <a:rPr lang="en-IN" spc="10" dirty="0" smtClean="0"/>
              <a:t> </a:t>
            </a:r>
            <a:r>
              <a:rPr lang="en-IN" dirty="0" smtClean="0"/>
              <a:t>B’.</a:t>
            </a:r>
          </a:p>
          <a:p>
            <a:pPr marL="355600" marR="5080">
              <a:lnSpc>
                <a:spcPct val="100000"/>
              </a:lnSpc>
              <a:spcBef>
                <a:spcPts val="600"/>
              </a:spcBef>
            </a:pPr>
            <a:r>
              <a:rPr lang="en-IN" spc="-5" dirty="0" smtClean="0"/>
              <a:t>By </a:t>
            </a:r>
            <a:r>
              <a:rPr lang="en-IN" dirty="0" smtClean="0"/>
              <a:t>then </a:t>
            </a:r>
            <a:r>
              <a:rPr lang="en-IN" spc="-5" dirty="0" smtClean="0"/>
              <a:t>60X </a:t>
            </a:r>
            <a:r>
              <a:rPr lang="en-IN" dirty="0" smtClean="0"/>
              <a:t>for </a:t>
            </a:r>
            <a:r>
              <a:rPr lang="en-IN" spc="-5" dirty="0" smtClean="0"/>
              <a:t>60Y with each other, each </a:t>
            </a:r>
            <a:r>
              <a:rPr lang="en-IN" dirty="0" smtClean="0"/>
              <a:t>nation </a:t>
            </a:r>
            <a:r>
              <a:rPr lang="en-IN" spc="-5" dirty="0" smtClean="0"/>
              <a:t>would </a:t>
            </a:r>
            <a:r>
              <a:rPr lang="en-IN" dirty="0" smtClean="0"/>
              <a:t>end  up consuming at point E on indifference </a:t>
            </a:r>
            <a:r>
              <a:rPr lang="en-IN" spc="-5" dirty="0" smtClean="0"/>
              <a:t>curve </a:t>
            </a:r>
            <a:r>
              <a:rPr lang="en-IN" dirty="0" smtClean="0"/>
              <a:t>II, thus  gaining 20 X and </a:t>
            </a:r>
            <a:r>
              <a:rPr lang="en-IN" spc="-5" dirty="0" smtClean="0"/>
              <a:t>20Y. These </a:t>
            </a:r>
            <a:r>
              <a:rPr lang="en-IN" dirty="0" smtClean="0"/>
              <a:t>gains from trade </a:t>
            </a:r>
            <a:r>
              <a:rPr lang="en-IN" spc="-5" dirty="0" smtClean="0"/>
              <a:t>arise </a:t>
            </a:r>
            <a:r>
              <a:rPr lang="en-IN" dirty="0" smtClean="0"/>
              <a:t>from  </a:t>
            </a:r>
            <a:r>
              <a:rPr lang="en-IN" spc="-5" dirty="0" smtClean="0"/>
              <a:t>economies </a:t>
            </a:r>
            <a:r>
              <a:rPr lang="en-IN" dirty="0" smtClean="0"/>
              <a:t>of </a:t>
            </a:r>
            <a:r>
              <a:rPr lang="en-IN" spc="-5" dirty="0" smtClean="0"/>
              <a:t>scale </a:t>
            </a:r>
            <a:r>
              <a:rPr lang="en-IN" dirty="0" smtClean="0"/>
              <a:t>in the production of only one commodity  in </a:t>
            </a:r>
            <a:r>
              <a:rPr lang="en-IN" spc="-5" dirty="0" smtClean="0"/>
              <a:t>each</a:t>
            </a:r>
            <a:r>
              <a:rPr lang="en-IN" spc="15" dirty="0" smtClean="0"/>
              <a:t> </a:t>
            </a:r>
            <a:r>
              <a:rPr lang="en-IN" dirty="0" smtClean="0"/>
              <a:t>nation.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76730" cy="1371600"/>
          </a:xfrm>
          <a:custGeom>
            <a:avLst/>
            <a:gdLst/>
            <a:ahLst/>
            <a:cxnLst/>
            <a:rect l="l" t="t" r="r" b="b"/>
            <a:pathLst>
              <a:path w="1776730" h="1371600">
                <a:moveTo>
                  <a:pt x="1776730" y="0"/>
                </a:moveTo>
                <a:lnTo>
                  <a:pt x="0" y="0"/>
                </a:lnTo>
                <a:lnTo>
                  <a:pt x="0" y="1371600"/>
                </a:lnTo>
                <a:lnTo>
                  <a:pt x="1776730" y="137160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9203" y="6691403"/>
            <a:ext cx="8015605" cy="180975"/>
            <a:chOff x="519203" y="6691403"/>
            <a:chExt cx="8015605" cy="180975"/>
          </a:xfrm>
        </p:grpSpPr>
        <p:sp>
          <p:nvSpPr>
            <p:cNvPr id="4" name="object 4"/>
            <p:cNvSpPr/>
            <p:nvPr/>
          </p:nvSpPr>
          <p:spPr>
            <a:xfrm>
              <a:off x="685799" y="6705599"/>
              <a:ext cx="7848600" cy="0"/>
            </a:xfrm>
            <a:custGeom>
              <a:avLst/>
              <a:gdLst/>
              <a:ahLst/>
              <a:cxnLst/>
              <a:rect l="l" t="t" r="r" b="b"/>
              <a:pathLst>
                <a:path w="7848600">
                  <a:moveTo>
                    <a:pt x="78486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399" y="67055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0" y="1524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2003" y="6248400"/>
            <a:ext cx="9082405" cy="624205"/>
            <a:chOff x="62003" y="6248400"/>
            <a:chExt cx="9082405" cy="624205"/>
          </a:xfrm>
        </p:grpSpPr>
        <p:sp>
          <p:nvSpPr>
            <p:cNvPr id="7" name="object 7"/>
            <p:cNvSpPr/>
            <p:nvPr/>
          </p:nvSpPr>
          <p:spPr>
            <a:xfrm>
              <a:off x="76200" y="6553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3048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799" y="6629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2286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999" y="6553200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83820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6629400"/>
              <a:ext cx="8153400" cy="0"/>
            </a:xfrm>
            <a:custGeom>
              <a:avLst/>
              <a:gdLst/>
              <a:ahLst/>
              <a:cxnLst/>
              <a:rect l="l" t="t" r="r" b="b"/>
              <a:pathLst>
                <a:path w="8153400">
                  <a:moveTo>
                    <a:pt x="81534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34400" y="6248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571500" y="0"/>
                  </a:moveTo>
                  <a:lnTo>
                    <a:pt x="522103" y="1957"/>
                  </a:lnTo>
                  <a:lnTo>
                    <a:pt x="473890" y="7723"/>
                  </a:lnTo>
                  <a:lnTo>
                    <a:pt x="427031" y="17137"/>
                  </a:lnTo>
                  <a:lnTo>
                    <a:pt x="381694" y="30040"/>
                  </a:lnTo>
                  <a:lnTo>
                    <a:pt x="338050" y="46271"/>
                  </a:lnTo>
                  <a:lnTo>
                    <a:pt x="296270" y="65670"/>
                  </a:lnTo>
                  <a:lnTo>
                    <a:pt x="256522" y="88078"/>
                  </a:lnTo>
                  <a:lnTo>
                    <a:pt x="218978" y="113334"/>
                  </a:lnTo>
                  <a:lnTo>
                    <a:pt x="183806" y="141279"/>
                  </a:lnTo>
                  <a:lnTo>
                    <a:pt x="151177" y="171752"/>
                  </a:lnTo>
                  <a:lnTo>
                    <a:pt x="121262" y="204594"/>
                  </a:lnTo>
                  <a:lnTo>
                    <a:pt x="94229" y="239645"/>
                  </a:lnTo>
                  <a:lnTo>
                    <a:pt x="70249" y="276744"/>
                  </a:lnTo>
                  <a:lnTo>
                    <a:pt x="49492" y="315731"/>
                  </a:lnTo>
                  <a:lnTo>
                    <a:pt x="32128" y="356448"/>
                  </a:lnTo>
                  <a:lnTo>
                    <a:pt x="18327" y="398732"/>
                  </a:lnTo>
                  <a:lnTo>
                    <a:pt x="8258" y="442426"/>
                  </a:lnTo>
                  <a:lnTo>
                    <a:pt x="2093" y="487368"/>
                  </a:lnTo>
                  <a:lnTo>
                    <a:pt x="0" y="533400"/>
                  </a:lnTo>
                  <a:lnTo>
                    <a:pt x="2093" y="579431"/>
                  </a:lnTo>
                  <a:lnTo>
                    <a:pt x="6231" y="609600"/>
                  </a:lnTo>
                  <a:lnTo>
                    <a:pt x="609600" y="609600"/>
                  </a:lnTo>
                  <a:lnTo>
                    <a:pt x="609600" y="1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E3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75460" y="0"/>
            <a:ext cx="7369809" cy="1372869"/>
            <a:chOff x="1775460" y="0"/>
            <a:chExt cx="7369809" cy="1372869"/>
          </a:xfrm>
        </p:grpSpPr>
        <p:sp>
          <p:nvSpPr>
            <p:cNvPr id="13" name="object 13"/>
            <p:cNvSpPr/>
            <p:nvPr/>
          </p:nvSpPr>
          <p:spPr>
            <a:xfrm>
              <a:off x="1775460" y="0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7369810" y="40640"/>
                  </a:lnTo>
                  <a:lnTo>
                    <a:pt x="7369810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B9B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5460" y="3937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AB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5460" y="609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B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75460" y="812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CB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5460" y="10160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DB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75460" y="12191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E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75460" y="14224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F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75460" y="162559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89">
                  <a:moveTo>
                    <a:pt x="7369809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7369809" y="2159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0C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5460" y="18415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1C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5460" y="20447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2C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75460" y="22478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3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75460" y="24510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4C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5460" y="26542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5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75460" y="28575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89">
                  <a:moveTo>
                    <a:pt x="7369809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7369809" y="2159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6C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75460" y="30733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7C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75460" y="32765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8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75460" y="3479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9C9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75460" y="36830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AC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75460" y="388619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7369810" y="40640"/>
                  </a:lnTo>
                  <a:lnTo>
                    <a:pt x="7369810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75460" y="4292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DCD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75460" y="4495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EC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75460" y="469899"/>
              <a:ext cx="7369809" cy="41910"/>
            </a:xfrm>
            <a:custGeom>
              <a:avLst/>
              <a:gdLst/>
              <a:ahLst/>
              <a:cxnLst/>
              <a:rect l="l" t="t" r="r" b="b"/>
              <a:pathLst>
                <a:path w="7369809" h="41909">
                  <a:moveTo>
                    <a:pt x="736981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7369810" y="41910"/>
                  </a:lnTo>
                  <a:lnTo>
                    <a:pt x="7369810" y="2159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75460" y="51181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0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75460" y="53212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1D1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5460" y="55244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2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75460" y="57277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75460" y="593089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75460" y="6146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5460" y="63499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75460" y="65532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7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5460" y="67563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75460" y="6959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A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5460" y="7162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9D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75460" y="73659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75460" y="75692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7D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75460" y="77851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75460" y="79882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75460" y="81914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75460" y="83946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75460" y="85979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2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75460" y="88011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1D1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75460" y="90169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0D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75460" y="92201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75460" y="94234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EC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5460" y="9626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DCD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75460" y="982979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7369810" y="40640"/>
                  </a:lnTo>
                  <a:lnTo>
                    <a:pt x="7369810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75460" y="102361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AC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75460" y="104394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9C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75460" y="106426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8C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75460" y="108584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7C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5460" y="110616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6C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75460" y="112649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5C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75460" y="1146809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34290"/>
                  </a:lnTo>
                  <a:lnTo>
                    <a:pt x="0" y="40640"/>
                  </a:lnTo>
                  <a:lnTo>
                    <a:pt x="441960" y="40640"/>
                  </a:lnTo>
                  <a:lnTo>
                    <a:pt x="441960" y="34290"/>
                  </a:lnTo>
                  <a:lnTo>
                    <a:pt x="670560" y="34290"/>
                  </a:lnTo>
                  <a:lnTo>
                    <a:pt x="670560" y="40640"/>
                  </a:lnTo>
                  <a:lnTo>
                    <a:pt x="882650" y="40640"/>
                  </a:lnTo>
                  <a:lnTo>
                    <a:pt x="882650" y="34290"/>
                  </a:lnTo>
                  <a:lnTo>
                    <a:pt x="1111250" y="34290"/>
                  </a:lnTo>
                  <a:lnTo>
                    <a:pt x="1111250" y="40640"/>
                  </a:lnTo>
                  <a:lnTo>
                    <a:pt x="1324610" y="40640"/>
                  </a:lnTo>
                  <a:lnTo>
                    <a:pt x="1324610" y="34290"/>
                  </a:lnTo>
                  <a:lnTo>
                    <a:pt x="1553210" y="34290"/>
                  </a:lnTo>
                  <a:lnTo>
                    <a:pt x="1553210" y="40640"/>
                  </a:lnTo>
                  <a:lnTo>
                    <a:pt x="1765300" y="40640"/>
                  </a:lnTo>
                  <a:lnTo>
                    <a:pt x="1765300" y="34290"/>
                  </a:lnTo>
                  <a:lnTo>
                    <a:pt x="1993900" y="34290"/>
                  </a:lnTo>
                  <a:lnTo>
                    <a:pt x="1993900" y="40640"/>
                  </a:lnTo>
                  <a:lnTo>
                    <a:pt x="2207260" y="40640"/>
                  </a:lnTo>
                  <a:lnTo>
                    <a:pt x="2207260" y="34290"/>
                  </a:lnTo>
                  <a:lnTo>
                    <a:pt x="2435860" y="34290"/>
                  </a:lnTo>
                  <a:lnTo>
                    <a:pt x="2435860" y="40640"/>
                  </a:lnTo>
                  <a:lnTo>
                    <a:pt x="2647950" y="40640"/>
                  </a:lnTo>
                  <a:lnTo>
                    <a:pt x="2647950" y="34290"/>
                  </a:lnTo>
                  <a:lnTo>
                    <a:pt x="2876550" y="34290"/>
                  </a:lnTo>
                  <a:lnTo>
                    <a:pt x="2876550" y="40640"/>
                  </a:lnTo>
                  <a:lnTo>
                    <a:pt x="3089910" y="40640"/>
                  </a:lnTo>
                  <a:lnTo>
                    <a:pt x="3089910" y="34290"/>
                  </a:lnTo>
                  <a:lnTo>
                    <a:pt x="3318510" y="34290"/>
                  </a:lnTo>
                  <a:lnTo>
                    <a:pt x="3318510" y="40640"/>
                  </a:lnTo>
                  <a:lnTo>
                    <a:pt x="3531870" y="40640"/>
                  </a:lnTo>
                  <a:lnTo>
                    <a:pt x="3531870" y="34290"/>
                  </a:lnTo>
                  <a:lnTo>
                    <a:pt x="3760470" y="34290"/>
                  </a:lnTo>
                  <a:lnTo>
                    <a:pt x="3760470" y="40640"/>
                  </a:lnTo>
                  <a:lnTo>
                    <a:pt x="3972560" y="40640"/>
                  </a:lnTo>
                  <a:lnTo>
                    <a:pt x="3972560" y="34290"/>
                  </a:lnTo>
                  <a:lnTo>
                    <a:pt x="4201160" y="34290"/>
                  </a:lnTo>
                  <a:lnTo>
                    <a:pt x="4201160" y="40640"/>
                  </a:lnTo>
                  <a:lnTo>
                    <a:pt x="4414520" y="40640"/>
                  </a:lnTo>
                  <a:lnTo>
                    <a:pt x="4414520" y="34290"/>
                  </a:lnTo>
                  <a:lnTo>
                    <a:pt x="4643120" y="34290"/>
                  </a:lnTo>
                  <a:lnTo>
                    <a:pt x="4643120" y="40640"/>
                  </a:lnTo>
                  <a:lnTo>
                    <a:pt x="4855210" y="40640"/>
                  </a:lnTo>
                  <a:lnTo>
                    <a:pt x="4855210" y="34290"/>
                  </a:lnTo>
                  <a:lnTo>
                    <a:pt x="5083810" y="34290"/>
                  </a:lnTo>
                  <a:lnTo>
                    <a:pt x="5083810" y="40640"/>
                  </a:lnTo>
                  <a:lnTo>
                    <a:pt x="5295900" y="40640"/>
                  </a:lnTo>
                  <a:lnTo>
                    <a:pt x="5295900" y="34290"/>
                  </a:lnTo>
                  <a:lnTo>
                    <a:pt x="5524500" y="34290"/>
                  </a:lnTo>
                  <a:lnTo>
                    <a:pt x="5524500" y="40640"/>
                  </a:lnTo>
                  <a:lnTo>
                    <a:pt x="5737860" y="40640"/>
                  </a:lnTo>
                  <a:lnTo>
                    <a:pt x="5737860" y="34290"/>
                  </a:lnTo>
                  <a:lnTo>
                    <a:pt x="5966460" y="34290"/>
                  </a:lnTo>
                  <a:lnTo>
                    <a:pt x="5966460" y="40640"/>
                  </a:lnTo>
                  <a:lnTo>
                    <a:pt x="6178550" y="40640"/>
                  </a:lnTo>
                  <a:lnTo>
                    <a:pt x="6178550" y="34290"/>
                  </a:lnTo>
                  <a:lnTo>
                    <a:pt x="6407150" y="34290"/>
                  </a:lnTo>
                  <a:lnTo>
                    <a:pt x="6407150" y="40640"/>
                  </a:lnTo>
                  <a:lnTo>
                    <a:pt x="6620510" y="40640"/>
                  </a:lnTo>
                  <a:lnTo>
                    <a:pt x="6620510" y="34290"/>
                  </a:lnTo>
                  <a:lnTo>
                    <a:pt x="6849110" y="34290"/>
                  </a:lnTo>
                  <a:lnTo>
                    <a:pt x="6849110" y="40640"/>
                  </a:lnTo>
                  <a:lnTo>
                    <a:pt x="7063740" y="40640"/>
                  </a:lnTo>
                  <a:lnTo>
                    <a:pt x="7063740" y="34290"/>
                  </a:lnTo>
                  <a:lnTo>
                    <a:pt x="7292340" y="34290"/>
                  </a:lnTo>
                  <a:lnTo>
                    <a:pt x="7292340" y="40640"/>
                  </a:lnTo>
                  <a:lnTo>
                    <a:pt x="7369797" y="40640"/>
                  </a:lnTo>
                  <a:lnTo>
                    <a:pt x="7369797" y="34290"/>
                  </a:lnTo>
                  <a:lnTo>
                    <a:pt x="7369797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4C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04060" y="1187449"/>
              <a:ext cx="7141209" cy="21590"/>
            </a:xfrm>
            <a:custGeom>
              <a:avLst/>
              <a:gdLst/>
              <a:ahLst/>
              <a:cxnLst/>
              <a:rect l="l" t="t" r="r" b="b"/>
              <a:pathLst>
                <a:path w="7141209" h="21590">
                  <a:moveTo>
                    <a:pt x="21336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13360" y="21590"/>
                  </a:lnTo>
                  <a:lnTo>
                    <a:pt x="213360" y="0"/>
                  </a:lnTo>
                  <a:close/>
                </a:path>
                <a:path w="7141209" h="21590">
                  <a:moveTo>
                    <a:pt x="654050" y="0"/>
                  </a:moveTo>
                  <a:lnTo>
                    <a:pt x="441960" y="0"/>
                  </a:lnTo>
                  <a:lnTo>
                    <a:pt x="441960" y="21590"/>
                  </a:lnTo>
                  <a:lnTo>
                    <a:pt x="654050" y="21590"/>
                  </a:lnTo>
                  <a:lnTo>
                    <a:pt x="654050" y="0"/>
                  </a:lnTo>
                  <a:close/>
                </a:path>
                <a:path w="7141209" h="21590">
                  <a:moveTo>
                    <a:pt x="1096010" y="0"/>
                  </a:moveTo>
                  <a:lnTo>
                    <a:pt x="882650" y="0"/>
                  </a:lnTo>
                  <a:lnTo>
                    <a:pt x="882650" y="21590"/>
                  </a:lnTo>
                  <a:lnTo>
                    <a:pt x="1096010" y="21590"/>
                  </a:lnTo>
                  <a:lnTo>
                    <a:pt x="1096010" y="0"/>
                  </a:lnTo>
                  <a:close/>
                </a:path>
                <a:path w="7141209" h="21590">
                  <a:moveTo>
                    <a:pt x="1536700" y="0"/>
                  </a:moveTo>
                  <a:lnTo>
                    <a:pt x="1324610" y="0"/>
                  </a:lnTo>
                  <a:lnTo>
                    <a:pt x="1324610" y="21590"/>
                  </a:lnTo>
                  <a:lnTo>
                    <a:pt x="1536700" y="21590"/>
                  </a:lnTo>
                  <a:lnTo>
                    <a:pt x="1536700" y="0"/>
                  </a:lnTo>
                  <a:close/>
                </a:path>
                <a:path w="7141209" h="21590">
                  <a:moveTo>
                    <a:pt x="1978660" y="0"/>
                  </a:moveTo>
                  <a:lnTo>
                    <a:pt x="1765300" y="0"/>
                  </a:lnTo>
                  <a:lnTo>
                    <a:pt x="1765300" y="21590"/>
                  </a:lnTo>
                  <a:lnTo>
                    <a:pt x="1978660" y="21590"/>
                  </a:lnTo>
                  <a:lnTo>
                    <a:pt x="1978660" y="0"/>
                  </a:lnTo>
                  <a:close/>
                </a:path>
                <a:path w="7141209" h="21590">
                  <a:moveTo>
                    <a:pt x="2419350" y="0"/>
                  </a:moveTo>
                  <a:lnTo>
                    <a:pt x="2207260" y="0"/>
                  </a:lnTo>
                  <a:lnTo>
                    <a:pt x="2207260" y="21590"/>
                  </a:lnTo>
                  <a:lnTo>
                    <a:pt x="2419350" y="21590"/>
                  </a:lnTo>
                  <a:lnTo>
                    <a:pt x="2419350" y="0"/>
                  </a:lnTo>
                  <a:close/>
                </a:path>
                <a:path w="7141209" h="21590">
                  <a:moveTo>
                    <a:pt x="2861310" y="0"/>
                  </a:moveTo>
                  <a:lnTo>
                    <a:pt x="2647950" y="0"/>
                  </a:lnTo>
                  <a:lnTo>
                    <a:pt x="2647950" y="21590"/>
                  </a:lnTo>
                  <a:lnTo>
                    <a:pt x="2861310" y="21590"/>
                  </a:lnTo>
                  <a:lnTo>
                    <a:pt x="2861310" y="0"/>
                  </a:lnTo>
                  <a:close/>
                </a:path>
                <a:path w="7141209" h="21590">
                  <a:moveTo>
                    <a:pt x="3303270" y="0"/>
                  </a:moveTo>
                  <a:lnTo>
                    <a:pt x="3089910" y="0"/>
                  </a:lnTo>
                  <a:lnTo>
                    <a:pt x="3089910" y="21590"/>
                  </a:lnTo>
                  <a:lnTo>
                    <a:pt x="3303270" y="21590"/>
                  </a:lnTo>
                  <a:lnTo>
                    <a:pt x="3303270" y="0"/>
                  </a:lnTo>
                  <a:close/>
                </a:path>
                <a:path w="7141209" h="21590">
                  <a:moveTo>
                    <a:pt x="3743960" y="0"/>
                  </a:moveTo>
                  <a:lnTo>
                    <a:pt x="3531870" y="0"/>
                  </a:lnTo>
                  <a:lnTo>
                    <a:pt x="3531870" y="21590"/>
                  </a:lnTo>
                  <a:lnTo>
                    <a:pt x="3743960" y="21590"/>
                  </a:lnTo>
                  <a:lnTo>
                    <a:pt x="3743960" y="0"/>
                  </a:lnTo>
                  <a:close/>
                </a:path>
                <a:path w="7141209" h="21590">
                  <a:moveTo>
                    <a:pt x="4185920" y="0"/>
                  </a:moveTo>
                  <a:lnTo>
                    <a:pt x="3972560" y="0"/>
                  </a:lnTo>
                  <a:lnTo>
                    <a:pt x="3972560" y="21590"/>
                  </a:lnTo>
                  <a:lnTo>
                    <a:pt x="4185920" y="21590"/>
                  </a:lnTo>
                  <a:lnTo>
                    <a:pt x="4185920" y="0"/>
                  </a:lnTo>
                  <a:close/>
                </a:path>
                <a:path w="7141209" h="21590">
                  <a:moveTo>
                    <a:pt x="4626610" y="0"/>
                  </a:moveTo>
                  <a:lnTo>
                    <a:pt x="4414520" y="0"/>
                  </a:lnTo>
                  <a:lnTo>
                    <a:pt x="4414520" y="21590"/>
                  </a:lnTo>
                  <a:lnTo>
                    <a:pt x="4626610" y="21590"/>
                  </a:lnTo>
                  <a:lnTo>
                    <a:pt x="4626610" y="0"/>
                  </a:lnTo>
                  <a:close/>
                </a:path>
                <a:path w="7141209" h="21590">
                  <a:moveTo>
                    <a:pt x="5067300" y="0"/>
                  </a:moveTo>
                  <a:lnTo>
                    <a:pt x="4855210" y="0"/>
                  </a:lnTo>
                  <a:lnTo>
                    <a:pt x="4855210" y="21590"/>
                  </a:lnTo>
                  <a:lnTo>
                    <a:pt x="5067300" y="21590"/>
                  </a:lnTo>
                  <a:lnTo>
                    <a:pt x="5067300" y="0"/>
                  </a:lnTo>
                  <a:close/>
                </a:path>
                <a:path w="7141209" h="21590">
                  <a:moveTo>
                    <a:pt x="5509260" y="0"/>
                  </a:moveTo>
                  <a:lnTo>
                    <a:pt x="5295900" y="0"/>
                  </a:lnTo>
                  <a:lnTo>
                    <a:pt x="5295900" y="21590"/>
                  </a:lnTo>
                  <a:lnTo>
                    <a:pt x="5509260" y="21590"/>
                  </a:lnTo>
                  <a:lnTo>
                    <a:pt x="5509260" y="0"/>
                  </a:lnTo>
                  <a:close/>
                </a:path>
                <a:path w="7141209" h="21590">
                  <a:moveTo>
                    <a:pt x="5949950" y="0"/>
                  </a:moveTo>
                  <a:lnTo>
                    <a:pt x="5737860" y="0"/>
                  </a:lnTo>
                  <a:lnTo>
                    <a:pt x="5737860" y="21590"/>
                  </a:lnTo>
                  <a:lnTo>
                    <a:pt x="5949950" y="21590"/>
                  </a:lnTo>
                  <a:lnTo>
                    <a:pt x="5949950" y="0"/>
                  </a:lnTo>
                  <a:close/>
                </a:path>
                <a:path w="7141209" h="21590">
                  <a:moveTo>
                    <a:pt x="6391910" y="0"/>
                  </a:moveTo>
                  <a:lnTo>
                    <a:pt x="6178550" y="0"/>
                  </a:lnTo>
                  <a:lnTo>
                    <a:pt x="6178550" y="21590"/>
                  </a:lnTo>
                  <a:lnTo>
                    <a:pt x="6391910" y="21590"/>
                  </a:lnTo>
                  <a:lnTo>
                    <a:pt x="6391910" y="0"/>
                  </a:lnTo>
                  <a:close/>
                </a:path>
                <a:path w="7141209" h="21590">
                  <a:moveTo>
                    <a:pt x="6835140" y="0"/>
                  </a:moveTo>
                  <a:lnTo>
                    <a:pt x="6620510" y="0"/>
                  </a:lnTo>
                  <a:lnTo>
                    <a:pt x="6620510" y="21590"/>
                  </a:lnTo>
                  <a:lnTo>
                    <a:pt x="6835140" y="21590"/>
                  </a:lnTo>
                  <a:lnTo>
                    <a:pt x="6835140" y="0"/>
                  </a:lnTo>
                  <a:close/>
                </a:path>
                <a:path w="7141209" h="21590">
                  <a:moveTo>
                    <a:pt x="7141197" y="0"/>
                  </a:moveTo>
                  <a:lnTo>
                    <a:pt x="7063740" y="0"/>
                  </a:lnTo>
                  <a:lnTo>
                    <a:pt x="7063740" y="21590"/>
                  </a:lnTo>
                  <a:lnTo>
                    <a:pt x="7141197" y="2159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3C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04060" y="120903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2C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04060" y="122935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1C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04060" y="124967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0C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04060" y="126999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F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04060" y="129031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E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004060" y="1310639"/>
              <a:ext cx="7141209" cy="21590"/>
            </a:xfrm>
            <a:custGeom>
              <a:avLst/>
              <a:gdLst/>
              <a:ahLst/>
              <a:cxnLst/>
              <a:rect l="l" t="t" r="r" b="b"/>
              <a:pathLst>
                <a:path w="7141209" h="21590">
                  <a:moveTo>
                    <a:pt x="21336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13360" y="21590"/>
                  </a:lnTo>
                  <a:lnTo>
                    <a:pt x="213360" y="0"/>
                  </a:lnTo>
                  <a:close/>
                </a:path>
                <a:path w="7141209" h="21590">
                  <a:moveTo>
                    <a:pt x="654050" y="0"/>
                  </a:moveTo>
                  <a:lnTo>
                    <a:pt x="441960" y="0"/>
                  </a:lnTo>
                  <a:lnTo>
                    <a:pt x="441960" y="21590"/>
                  </a:lnTo>
                  <a:lnTo>
                    <a:pt x="654050" y="21590"/>
                  </a:lnTo>
                  <a:lnTo>
                    <a:pt x="654050" y="0"/>
                  </a:lnTo>
                  <a:close/>
                </a:path>
                <a:path w="7141209" h="21590">
                  <a:moveTo>
                    <a:pt x="1096010" y="0"/>
                  </a:moveTo>
                  <a:lnTo>
                    <a:pt x="882650" y="0"/>
                  </a:lnTo>
                  <a:lnTo>
                    <a:pt x="882650" y="21590"/>
                  </a:lnTo>
                  <a:lnTo>
                    <a:pt x="1096010" y="21590"/>
                  </a:lnTo>
                  <a:lnTo>
                    <a:pt x="1096010" y="0"/>
                  </a:lnTo>
                  <a:close/>
                </a:path>
                <a:path w="7141209" h="21590">
                  <a:moveTo>
                    <a:pt x="1536700" y="0"/>
                  </a:moveTo>
                  <a:lnTo>
                    <a:pt x="1324610" y="0"/>
                  </a:lnTo>
                  <a:lnTo>
                    <a:pt x="1324610" y="21590"/>
                  </a:lnTo>
                  <a:lnTo>
                    <a:pt x="1536700" y="21590"/>
                  </a:lnTo>
                  <a:lnTo>
                    <a:pt x="1536700" y="0"/>
                  </a:lnTo>
                  <a:close/>
                </a:path>
                <a:path w="7141209" h="21590">
                  <a:moveTo>
                    <a:pt x="1978660" y="0"/>
                  </a:moveTo>
                  <a:lnTo>
                    <a:pt x="1765300" y="0"/>
                  </a:lnTo>
                  <a:lnTo>
                    <a:pt x="1765300" y="21590"/>
                  </a:lnTo>
                  <a:lnTo>
                    <a:pt x="1978660" y="21590"/>
                  </a:lnTo>
                  <a:lnTo>
                    <a:pt x="1978660" y="0"/>
                  </a:lnTo>
                  <a:close/>
                </a:path>
                <a:path w="7141209" h="21590">
                  <a:moveTo>
                    <a:pt x="2419350" y="0"/>
                  </a:moveTo>
                  <a:lnTo>
                    <a:pt x="2207260" y="0"/>
                  </a:lnTo>
                  <a:lnTo>
                    <a:pt x="2207260" y="21590"/>
                  </a:lnTo>
                  <a:lnTo>
                    <a:pt x="2419350" y="21590"/>
                  </a:lnTo>
                  <a:lnTo>
                    <a:pt x="2419350" y="0"/>
                  </a:lnTo>
                  <a:close/>
                </a:path>
                <a:path w="7141209" h="21590">
                  <a:moveTo>
                    <a:pt x="2861310" y="0"/>
                  </a:moveTo>
                  <a:lnTo>
                    <a:pt x="2647950" y="0"/>
                  </a:lnTo>
                  <a:lnTo>
                    <a:pt x="2647950" y="21590"/>
                  </a:lnTo>
                  <a:lnTo>
                    <a:pt x="2861310" y="21590"/>
                  </a:lnTo>
                  <a:lnTo>
                    <a:pt x="2861310" y="0"/>
                  </a:lnTo>
                  <a:close/>
                </a:path>
                <a:path w="7141209" h="21590">
                  <a:moveTo>
                    <a:pt x="3303270" y="0"/>
                  </a:moveTo>
                  <a:lnTo>
                    <a:pt x="3089910" y="0"/>
                  </a:lnTo>
                  <a:lnTo>
                    <a:pt x="3089910" y="21590"/>
                  </a:lnTo>
                  <a:lnTo>
                    <a:pt x="3303270" y="21590"/>
                  </a:lnTo>
                  <a:lnTo>
                    <a:pt x="3303270" y="0"/>
                  </a:lnTo>
                  <a:close/>
                </a:path>
                <a:path w="7141209" h="21590">
                  <a:moveTo>
                    <a:pt x="3743960" y="0"/>
                  </a:moveTo>
                  <a:lnTo>
                    <a:pt x="3531870" y="0"/>
                  </a:lnTo>
                  <a:lnTo>
                    <a:pt x="3531870" y="21590"/>
                  </a:lnTo>
                  <a:lnTo>
                    <a:pt x="3743960" y="21590"/>
                  </a:lnTo>
                  <a:lnTo>
                    <a:pt x="3743960" y="0"/>
                  </a:lnTo>
                  <a:close/>
                </a:path>
                <a:path w="7141209" h="21590">
                  <a:moveTo>
                    <a:pt x="4185920" y="0"/>
                  </a:moveTo>
                  <a:lnTo>
                    <a:pt x="3972560" y="0"/>
                  </a:lnTo>
                  <a:lnTo>
                    <a:pt x="3972560" y="21590"/>
                  </a:lnTo>
                  <a:lnTo>
                    <a:pt x="4185920" y="21590"/>
                  </a:lnTo>
                  <a:lnTo>
                    <a:pt x="4185920" y="0"/>
                  </a:lnTo>
                  <a:close/>
                </a:path>
                <a:path w="7141209" h="21590">
                  <a:moveTo>
                    <a:pt x="4626610" y="0"/>
                  </a:moveTo>
                  <a:lnTo>
                    <a:pt x="4414520" y="0"/>
                  </a:lnTo>
                  <a:lnTo>
                    <a:pt x="4414520" y="21590"/>
                  </a:lnTo>
                  <a:lnTo>
                    <a:pt x="4626610" y="21590"/>
                  </a:lnTo>
                  <a:lnTo>
                    <a:pt x="4626610" y="0"/>
                  </a:lnTo>
                  <a:close/>
                </a:path>
                <a:path w="7141209" h="21590">
                  <a:moveTo>
                    <a:pt x="5067300" y="0"/>
                  </a:moveTo>
                  <a:lnTo>
                    <a:pt x="4855210" y="0"/>
                  </a:lnTo>
                  <a:lnTo>
                    <a:pt x="4855210" y="21590"/>
                  </a:lnTo>
                  <a:lnTo>
                    <a:pt x="5067300" y="21590"/>
                  </a:lnTo>
                  <a:lnTo>
                    <a:pt x="5067300" y="0"/>
                  </a:lnTo>
                  <a:close/>
                </a:path>
                <a:path w="7141209" h="21590">
                  <a:moveTo>
                    <a:pt x="5509260" y="0"/>
                  </a:moveTo>
                  <a:lnTo>
                    <a:pt x="5295900" y="0"/>
                  </a:lnTo>
                  <a:lnTo>
                    <a:pt x="5295900" y="21590"/>
                  </a:lnTo>
                  <a:lnTo>
                    <a:pt x="5509260" y="21590"/>
                  </a:lnTo>
                  <a:lnTo>
                    <a:pt x="5509260" y="0"/>
                  </a:lnTo>
                  <a:close/>
                </a:path>
                <a:path w="7141209" h="21590">
                  <a:moveTo>
                    <a:pt x="5949950" y="0"/>
                  </a:moveTo>
                  <a:lnTo>
                    <a:pt x="5737860" y="0"/>
                  </a:lnTo>
                  <a:lnTo>
                    <a:pt x="5737860" y="21590"/>
                  </a:lnTo>
                  <a:lnTo>
                    <a:pt x="5949950" y="21590"/>
                  </a:lnTo>
                  <a:lnTo>
                    <a:pt x="5949950" y="0"/>
                  </a:lnTo>
                  <a:close/>
                </a:path>
                <a:path w="7141209" h="21590">
                  <a:moveTo>
                    <a:pt x="6391910" y="0"/>
                  </a:moveTo>
                  <a:lnTo>
                    <a:pt x="6178550" y="0"/>
                  </a:lnTo>
                  <a:lnTo>
                    <a:pt x="6178550" y="21590"/>
                  </a:lnTo>
                  <a:lnTo>
                    <a:pt x="6391910" y="21590"/>
                  </a:lnTo>
                  <a:lnTo>
                    <a:pt x="6391910" y="0"/>
                  </a:lnTo>
                  <a:close/>
                </a:path>
                <a:path w="7141209" h="21590">
                  <a:moveTo>
                    <a:pt x="6835140" y="0"/>
                  </a:moveTo>
                  <a:lnTo>
                    <a:pt x="6620510" y="0"/>
                  </a:lnTo>
                  <a:lnTo>
                    <a:pt x="6620510" y="21590"/>
                  </a:lnTo>
                  <a:lnTo>
                    <a:pt x="6835140" y="21590"/>
                  </a:lnTo>
                  <a:lnTo>
                    <a:pt x="6835140" y="0"/>
                  </a:lnTo>
                  <a:close/>
                </a:path>
                <a:path w="7141209" h="21590">
                  <a:moveTo>
                    <a:pt x="7141197" y="0"/>
                  </a:moveTo>
                  <a:lnTo>
                    <a:pt x="7063740" y="0"/>
                  </a:lnTo>
                  <a:lnTo>
                    <a:pt x="7063740" y="21590"/>
                  </a:lnTo>
                  <a:lnTo>
                    <a:pt x="7141197" y="2159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DB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04060" y="133222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CB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04060" y="135254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B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2044700" y="306070"/>
            <a:ext cx="683133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latin typeface="Rockwell"/>
                <a:cs typeface="Rockwell"/>
              </a:rPr>
              <a:t>Trade Based </a:t>
            </a:r>
            <a:r>
              <a:rPr sz="3100" b="1" dirty="0">
                <a:latin typeface="Rockwell"/>
                <a:cs typeface="Rockwell"/>
              </a:rPr>
              <a:t>on </a:t>
            </a:r>
            <a:r>
              <a:rPr sz="3100" b="1" spc="-10" dirty="0">
                <a:latin typeface="Rockwell"/>
                <a:cs typeface="Rockwell"/>
              </a:rPr>
              <a:t>Economies </a:t>
            </a:r>
            <a:r>
              <a:rPr sz="3100" b="1" spc="-5" dirty="0">
                <a:latin typeface="Rockwell"/>
                <a:cs typeface="Rockwell"/>
              </a:rPr>
              <a:t>of </a:t>
            </a:r>
            <a:r>
              <a:rPr sz="3100" b="1" spc="-10" dirty="0">
                <a:latin typeface="Rockwell"/>
                <a:cs typeface="Rockwell"/>
              </a:rPr>
              <a:t>Scale</a:t>
            </a:r>
            <a:endParaRPr sz="3100">
              <a:latin typeface="Rockwell"/>
              <a:cs typeface="Rockwel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752600" y="1600200"/>
            <a:ext cx="5290820" cy="4630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76730" cy="1371600"/>
          </a:xfrm>
          <a:custGeom>
            <a:avLst/>
            <a:gdLst/>
            <a:ahLst/>
            <a:cxnLst/>
            <a:rect l="l" t="t" r="r" b="b"/>
            <a:pathLst>
              <a:path w="1776730" h="1371600">
                <a:moveTo>
                  <a:pt x="1776730" y="0"/>
                </a:moveTo>
                <a:lnTo>
                  <a:pt x="0" y="0"/>
                </a:lnTo>
                <a:lnTo>
                  <a:pt x="0" y="1371600"/>
                </a:lnTo>
                <a:lnTo>
                  <a:pt x="1776730" y="137160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9203" y="6691403"/>
            <a:ext cx="8015605" cy="180975"/>
            <a:chOff x="519203" y="6691403"/>
            <a:chExt cx="8015605" cy="180975"/>
          </a:xfrm>
        </p:grpSpPr>
        <p:sp>
          <p:nvSpPr>
            <p:cNvPr id="4" name="object 4"/>
            <p:cNvSpPr/>
            <p:nvPr/>
          </p:nvSpPr>
          <p:spPr>
            <a:xfrm>
              <a:off x="685799" y="6705599"/>
              <a:ext cx="7848600" cy="0"/>
            </a:xfrm>
            <a:custGeom>
              <a:avLst/>
              <a:gdLst/>
              <a:ahLst/>
              <a:cxnLst/>
              <a:rect l="l" t="t" r="r" b="b"/>
              <a:pathLst>
                <a:path w="7848600">
                  <a:moveTo>
                    <a:pt x="78486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399" y="67055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0" y="1524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2003" y="6248400"/>
            <a:ext cx="9082405" cy="624205"/>
            <a:chOff x="62003" y="6248400"/>
            <a:chExt cx="9082405" cy="624205"/>
          </a:xfrm>
        </p:grpSpPr>
        <p:sp>
          <p:nvSpPr>
            <p:cNvPr id="7" name="object 7"/>
            <p:cNvSpPr/>
            <p:nvPr/>
          </p:nvSpPr>
          <p:spPr>
            <a:xfrm>
              <a:off x="76200" y="6553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3048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799" y="6629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2286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999" y="6553200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83820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6629400"/>
              <a:ext cx="8153400" cy="0"/>
            </a:xfrm>
            <a:custGeom>
              <a:avLst/>
              <a:gdLst/>
              <a:ahLst/>
              <a:cxnLst/>
              <a:rect l="l" t="t" r="r" b="b"/>
              <a:pathLst>
                <a:path w="8153400">
                  <a:moveTo>
                    <a:pt x="81534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34400" y="6248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571500" y="0"/>
                  </a:moveTo>
                  <a:lnTo>
                    <a:pt x="522103" y="1957"/>
                  </a:lnTo>
                  <a:lnTo>
                    <a:pt x="473890" y="7723"/>
                  </a:lnTo>
                  <a:lnTo>
                    <a:pt x="427031" y="17137"/>
                  </a:lnTo>
                  <a:lnTo>
                    <a:pt x="381694" y="30040"/>
                  </a:lnTo>
                  <a:lnTo>
                    <a:pt x="338050" y="46271"/>
                  </a:lnTo>
                  <a:lnTo>
                    <a:pt x="296270" y="65670"/>
                  </a:lnTo>
                  <a:lnTo>
                    <a:pt x="256522" y="88078"/>
                  </a:lnTo>
                  <a:lnTo>
                    <a:pt x="218978" y="113334"/>
                  </a:lnTo>
                  <a:lnTo>
                    <a:pt x="183806" y="141279"/>
                  </a:lnTo>
                  <a:lnTo>
                    <a:pt x="151177" y="171752"/>
                  </a:lnTo>
                  <a:lnTo>
                    <a:pt x="121262" y="204594"/>
                  </a:lnTo>
                  <a:lnTo>
                    <a:pt x="94229" y="239645"/>
                  </a:lnTo>
                  <a:lnTo>
                    <a:pt x="70249" y="276744"/>
                  </a:lnTo>
                  <a:lnTo>
                    <a:pt x="49492" y="315731"/>
                  </a:lnTo>
                  <a:lnTo>
                    <a:pt x="32128" y="356448"/>
                  </a:lnTo>
                  <a:lnTo>
                    <a:pt x="18327" y="398732"/>
                  </a:lnTo>
                  <a:lnTo>
                    <a:pt x="8258" y="442426"/>
                  </a:lnTo>
                  <a:lnTo>
                    <a:pt x="2093" y="487368"/>
                  </a:lnTo>
                  <a:lnTo>
                    <a:pt x="0" y="533400"/>
                  </a:lnTo>
                  <a:lnTo>
                    <a:pt x="2093" y="579431"/>
                  </a:lnTo>
                  <a:lnTo>
                    <a:pt x="6231" y="609600"/>
                  </a:lnTo>
                  <a:lnTo>
                    <a:pt x="609600" y="609600"/>
                  </a:lnTo>
                  <a:lnTo>
                    <a:pt x="609600" y="1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E3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75460" y="0"/>
            <a:ext cx="7369809" cy="1372869"/>
            <a:chOff x="1775460" y="0"/>
            <a:chExt cx="7369809" cy="1372869"/>
          </a:xfrm>
        </p:grpSpPr>
        <p:sp>
          <p:nvSpPr>
            <p:cNvPr id="13" name="object 13"/>
            <p:cNvSpPr/>
            <p:nvPr/>
          </p:nvSpPr>
          <p:spPr>
            <a:xfrm>
              <a:off x="1775460" y="0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7369810" y="40640"/>
                  </a:lnTo>
                  <a:lnTo>
                    <a:pt x="7369810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B9B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5460" y="3937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AB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5460" y="609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B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75460" y="812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CB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5460" y="10160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DB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75460" y="12191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E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75460" y="14224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F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75460" y="162559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89">
                  <a:moveTo>
                    <a:pt x="7369809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7369809" y="2159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0C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5460" y="18415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1C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5460" y="20447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2C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75460" y="22478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3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75460" y="24510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4C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5460" y="26542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5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75460" y="28575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89">
                  <a:moveTo>
                    <a:pt x="7369809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7369809" y="2159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6C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75460" y="30733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7C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75460" y="32765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8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75460" y="3479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9C9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75460" y="36830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AC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75460" y="388619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7369810" y="40640"/>
                  </a:lnTo>
                  <a:lnTo>
                    <a:pt x="7369810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75460" y="4292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DCD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75460" y="4495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EC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75460" y="469899"/>
              <a:ext cx="7369809" cy="41910"/>
            </a:xfrm>
            <a:custGeom>
              <a:avLst/>
              <a:gdLst/>
              <a:ahLst/>
              <a:cxnLst/>
              <a:rect l="l" t="t" r="r" b="b"/>
              <a:pathLst>
                <a:path w="7369809" h="41909">
                  <a:moveTo>
                    <a:pt x="736981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7369810" y="41910"/>
                  </a:lnTo>
                  <a:lnTo>
                    <a:pt x="7369810" y="2159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75460" y="51181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0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75460" y="53212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1D1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5460" y="55244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2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75460" y="57277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75460" y="593089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75460" y="6146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5460" y="63499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75460" y="65532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7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5460" y="67563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75460" y="6959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A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5460" y="7162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9D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75460" y="73659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75460" y="75692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7D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75460" y="77851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75460" y="79882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75460" y="81914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75460" y="83946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75460" y="85979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2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75460" y="88011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1D1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75460" y="90169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0D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75460" y="92201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75460" y="94234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EC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5460" y="9626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DCD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75460" y="982979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7369810" y="40640"/>
                  </a:lnTo>
                  <a:lnTo>
                    <a:pt x="7369810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75460" y="102361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AC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75460" y="104394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9C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75460" y="106426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8C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75460" y="108584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7C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5460" y="110616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6C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75460" y="112649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5C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75460" y="1146809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34290"/>
                  </a:lnTo>
                  <a:lnTo>
                    <a:pt x="0" y="40640"/>
                  </a:lnTo>
                  <a:lnTo>
                    <a:pt x="441960" y="40640"/>
                  </a:lnTo>
                  <a:lnTo>
                    <a:pt x="441960" y="34290"/>
                  </a:lnTo>
                  <a:lnTo>
                    <a:pt x="670560" y="34290"/>
                  </a:lnTo>
                  <a:lnTo>
                    <a:pt x="670560" y="40640"/>
                  </a:lnTo>
                  <a:lnTo>
                    <a:pt x="882650" y="40640"/>
                  </a:lnTo>
                  <a:lnTo>
                    <a:pt x="882650" y="34290"/>
                  </a:lnTo>
                  <a:lnTo>
                    <a:pt x="1111250" y="34290"/>
                  </a:lnTo>
                  <a:lnTo>
                    <a:pt x="1111250" y="40640"/>
                  </a:lnTo>
                  <a:lnTo>
                    <a:pt x="1324610" y="40640"/>
                  </a:lnTo>
                  <a:lnTo>
                    <a:pt x="1324610" y="34290"/>
                  </a:lnTo>
                  <a:lnTo>
                    <a:pt x="1553210" y="34290"/>
                  </a:lnTo>
                  <a:lnTo>
                    <a:pt x="1553210" y="40640"/>
                  </a:lnTo>
                  <a:lnTo>
                    <a:pt x="1765300" y="40640"/>
                  </a:lnTo>
                  <a:lnTo>
                    <a:pt x="1765300" y="34290"/>
                  </a:lnTo>
                  <a:lnTo>
                    <a:pt x="1993900" y="34290"/>
                  </a:lnTo>
                  <a:lnTo>
                    <a:pt x="1993900" y="40640"/>
                  </a:lnTo>
                  <a:lnTo>
                    <a:pt x="2207260" y="40640"/>
                  </a:lnTo>
                  <a:lnTo>
                    <a:pt x="2207260" y="34290"/>
                  </a:lnTo>
                  <a:lnTo>
                    <a:pt x="2435860" y="34290"/>
                  </a:lnTo>
                  <a:lnTo>
                    <a:pt x="2435860" y="40640"/>
                  </a:lnTo>
                  <a:lnTo>
                    <a:pt x="2647950" y="40640"/>
                  </a:lnTo>
                  <a:lnTo>
                    <a:pt x="2647950" y="34290"/>
                  </a:lnTo>
                  <a:lnTo>
                    <a:pt x="2876550" y="34290"/>
                  </a:lnTo>
                  <a:lnTo>
                    <a:pt x="2876550" y="40640"/>
                  </a:lnTo>
                  <a:lnTo>
                    <a:pt x="3089910" y="40640"/>
                  </a:lnTo>
                  <a:lnTo>
                    <a:pt x="3089910" y="34290"/>
                  </a:lnTo>
                  <a:lnTo>
                    <a:pt x="3318510" y="34290"/>
                  </a:lnTo>
                  <a:lnTo>
                    <a:pt x="3318510" y="40640"/>
                  </a:lnTo>
                  <a:lnTo>
                    <a:pt x="3531870" y="40640"/>
                  </a:lnTo>
                  <a:lnTo>
                    <a:pt x="3531870" y="34290"/>
                  </a:lnTo>
                  <a:lnTo>
                    <a:pt x="3760470" y="34290"/>
                  </a:lnTo>
                  <a:lnTo>
                    <a:pt x="3760470" y="40640"/>
                  </a:lnTo>
                  <a:lnTo>
                    <a:pt x="3972560" y="40640"/>
                  </a:lnTo>
                  <a:lnTo>
                    <a:pt x="3972560" y="34290"/>
                  </a:lnTo>
                  <a:lnTo>
                    <a:pt x="4201160" y="34290"/>
                  </a:lnTo>
                  <a:lnTo>
                    <a:pt x="4201160" y="40640"/>
                  </a:lnTo>
                  <a:lnTo>
                    <a:pt x="4414520" y="40640"/>
                  </a:lnTo>
                  <a:lnTo>
                    <a:pt x="4414520" y="34290"/>
                  </a:lnTo>
                  <a:lnTo>
                    <a:pt x="4643120" y="34290"/>
                  </a:lnTo>
                  <a:lnTo>
                    <a:pt x="4643120" y="40640"/>
                  </a:lnTo>
                  <a:lnTo>
                    <a:pt x="4855210" y="40640"/>
                  </a:lnTo>
                  <a:lnTo>
                    <a:pt x="4855210" y="34290"/>
                  </a:lnTo>
                  <a:lnTo>
                    <a:pt x="5083810" y="34290"/>
                  </a:lnTo>
                  <a:lnTo>
                    <a:pt x="5083810" y="40640"/>
                  </a:lnTo>
                  <a:lnTo>
                    <a:pt x="5295900" y="40640"/>
                  </a:lnTo>
                  <a:lnTo>
                    <a:pt x="5295900" y="34290"/>
                  </a:lnTo>
                  <a:lnTo>
                    <a:pt x="5524500" y="34290"/>
                  </a:lnTo>
                  <a:lnTo>
                    <a:pt x="5524500" y="40640"/>
                  </a:lnTo>
                  <a:lnTo>
                    <a:pt x="5737860" y="40640"/>
                  </a:lnTo>
                  <a:lnTo>
                    <a:pt x="5737860" y="34290"/>
                  </a:lnTo>
                  <a:lnTo>
                    <a:pt x="5966460" y="34290"/>
                  </a:lnTo>
                  <a:lnTo>
                    <a:pt x="5966460" y="40640"/>
                  </a:lnTo>
                  <a:lnTo>
                    <a:pt x="6178550" y="40640"/>
                  </a:lnTo>
                  <a:lnTo>
                    <a:pt x="6178550" y="34290"/>
                  </a:lnTo>
                  <a:lnTo>
                    <a:pt x="6407150" y="34290"/>
                  </a:lnTo>
                  <a:lnTo>
                    <a:pt x="6407150" y="40640"/>
                  </a:lnTo>
                  <a:lnTo>
                    <a:pt x="6620510" y="40640"/>
                  </a:lnTo>
                  <a:lnTo>
                    <a:pt x="6620510" y="34290"/>
                  </a:lnTo>
                  <a:lnTo>
                    <a:pt x="6849110" y="34290"/>
                  </a:lnTo>
                  <a:lnTo>
                    <a:pt x="6849110" y="40640"/>
                  </a:lnTo>
                  <a:lnTo>
                    <a:pt x="7063740" y="40640"/>
                  </a:lnTo>
                  <a:lnTo>
                    <a:pt x="7063740" y="34290"/>
                  </a:lnTo>
                  <a:lnTo>
                    <a:pt x="7292340" y="34290"/>
                  </a:lnTo>
                  <a:lnTo>
                    <a:pt x="7292340" y="40640"/>
                  </a:lnTo>
                  <a:lnTo>
                    <a:pt x="7369797" y="40640"/>
                  </a:lnTo>
                  <a:lnTo>
                    <a:pt x="7369797" y="34290"/>
                  </a:lnTo>
                  <a:lnTo>
                    <a:pt x="7369797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4C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04060" y="1187449"/>
              <a:ext cx="7141209" cy="21590"/>
            </a:xfrm>
            <a:custGeom>
              <a:avLst/>
              <a:gdLst/>
              <a:ahLst/>
              <a:cxnLst/>
              <a:rect l="l" t="t" r="r" b="b"/>
              <a:pathLst>
                <a:path w="7141209" h="21590">
                  <a:moveTo>
                    <a:pt x="21336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13360" y="21590"/>
                  </a:lnTo>
                  <a:lnTo>
                    <a:pt x="213360" y="0"/>
                  </a:lnTo>
                  <a:close/>
                </a:path>
                <a:path w="7141209" h="21590">
                  <a:moveTo>
                    <a:pt x="654050" y="0"/>
                  </a:moveTo>
                  <a:lnTo>
                    <a:pt x="441960" y="0"/>
                  </a:lnTo>
                  <a:lnTo>
                    <a:pt x="441960" y="21590"/>
                  </a:lnTo>
                  <a:lnTo>
                    <a:pt x="654050" y="21590"/>
                  </a:lnTo>
                  <a:lnTo>
                    <a:pt x="654050" y="0"/>
                  </a:lnTo>
                  <a:close/>
                </a:path>
                <a:path w="7141209" h="21590">
                  <a:moveTo>
                    <a:pt x="1096010" y="0"/>
                  </a:moveTo>
                  <a:lnTo>
                    <a:pt x="882650" y="0"/>
                  </a:lnTo>
                  <a:lnTo>
                    <a:pt x="882650" y="21590"/>
                  </a:lnTo>
                  <a:lnTo>
                    <a:pt x="1096010" y="21590"/>
                  </a:lnTo>
                  <a:lnTo>
                    <a:pt x="1096010" y="0"/>
                  </a:lnTo>
                  <a:close/>
                </a:path>
                <a:path w="7141209" h="21590">
                  <a:moveTo>
                    <a:pt x="1536700" y="0"/>
                  </a:moveTo>
                  <a:lnTo>
                    <a:pt x="1324610" y="0"/>
                  </a:lnTo>
                  <a:lnTo>
                    <a:pt x="1324610" y="21590"/>
                  </a:lnTo>
                  <a:lnTo>
                    <a:pt x="1536700" y="21590"/>
                  </a:lnTo>
                  <a:lnTo>
                    <a:pt x="1536700" y="0"/>
                  </a:lnTo>
                  <a:close/>
                </a:path>
                <a:path w="7141209" h="21590">
                  <a:moveTo>
                    <a:pt x="1978660" y="0"/>
                  </a:moveTo>
                  <a:lnTo>
                    <a:pt x="1765300" y="0"/>
                  </a:lnTo>
                  <a:lnTo>
                    <a:pt x="1765300" y="21590"/>
                  </a:lnTo>
                  <a:lnTo>
                    <a:pt x="1978660" y="21590"/>
                  </a:lnTo>
                  <a:lnTo>
                    <a:pt x="1978660" y="0"/>
                  </a:lnTo>
                  <a:close/>
                </a:path>
                <a:path w="7141209" h="21590">
                  <a:moveTo>
                    <a:pt x="2419350" y="0"/>
                  </a:moveTo>
                  <a:lnTo>
                    <a:pt x="2207260" y="0"/>
                  </a:lnTo>
                  <a:lnTo>
                    <a:pt x="2207260" y="21590"/>
                  </a:lnTo>
                  <a:lnTo>
                    <a:pt x="2419350" y="21590"/>
                  </a:lnTo>
                  <a:lnTo>
                    <a:pt x="2419350" y="0"/>
                  </a:lnTo>
                  <a:close/>
                </a:path>
                <a:path w="7141209" h="21590">
                  <a:moveTo>
                    <a:pt x="2861310" y="0"/>
                  </a:moveTo>
                  <a:lnTo>
                    <a:pt x="2647950" y="0"/>
                  </a:lnTo>
                  <a:lnTo>
                    <a:pt x="2647950" y="21590"/>
                  </a:lnTo>
                  <a:lnTo>
                    <a:pt x="2861310" y="21590"/>
                  </a:lnTo>
                  <a:lnTo>
                    <a:pt x="2861310" y="0"/>
                  </a:lnTo>
                  <a:close/>
                </a:path>
                <a:path w="7141209" h="21590">
                  <a:moveTo>
                    <a:pt x="3303270" y="0"/>
                  </a:moveTo>
                  <a:lnTo>
                    <a:pt x="3089910" y="0"/>
                  </a:lnTo>
                  <a:lnTo>
                    <a:pt x="3089910" y="21590"/>
                  </a:lnTo>
                  <a:lnTo>
                    <a:pt x="3303270" y="21590"/>
                  </a:lnTo>
                  <a:lnTo>
                    <a:pt x="3303270" y="0"/>
                  </a:lnTo>
                  <a:close/>
                </a:path>
                <a:path w="7141209" h="21590">
                  <a:moveTo>
                    <a:pt x="3743960" y="0"/>
                  </a:moveTo>
                  <a:lnTo>
                    <a:pt x="3531870" y="0"/>
                  </a:lnTo>
                  <a:lnTo>
                    <a:pt x="3531870" y="21590"/>
                  </a:lnTo>
                  <a:lnTo>
                    <a:pt x="3743960" y="21590"/>
                  </a:lnTo>
                  <a:lnTo>
                    <a:pt x="3743960" y="0"/>
                  </a:lnTo>
                  <a:close/>
                </a:path>
                <a:path w="7141209" h="21590">
                  <a:moveTo>
                    <a:pt x="4185920" y="0"/>
                  </a:moveTo>
                  <a:lnTo>
                    <a:pt x="3972560" y="0"/>
                  </a:lnTo>
                  <a:lnTo>
                    <a:pt x="3972560" y="21590"/>
                  </a:lnTo>
                  <a:lnTo>
                    <a:pt x="4185920" y="21590"/>
                  </a:lnTo>
                  <a:lnTo>
                    <a:pt x="4185920" y="0"/>
                  </a:lnTo>
                  <a:close/>
                </a:path>
                <a:path w="7141209" h="21590">
                  <a:moveTo>
                    <a:pt x="4626610" y="0"/>
                  </a:moveTo>
                  <a:lnTo>
                    <a:pt x="4414520" y="0"/>
                  </a:lnTo>
                  <a:lnTo>
                    <a:pt x="4414520" y="21590"/>
                  </a:lnTo>
                  <a:lnTo>
                    <a:pt x="4626610" y="21590"/>
                  </a:lnTo>
                  <a:lnTo>
                    <a:pt x="4626610" y="0"/>
                  </a:lnTo>
                  <a:close/>
                </a:path>
                <a:path w="7141209" h="21590">
                  <a:moveTo>
                    <a:pt x="5067300" y="0"/>
                  </a:moveTo>
                  <a:lnTo>
                    <a:pt x="4855210" y="0"/>
                  </a:lnTo>
                  <a:lnTo>
                    <a:pt x="4855210" y="21590"/>
                  </a:lnTo>
                  <a:lnTo>
                    <a:pt x="5067300" y="21590"/>
                  </a:lnTo>
                  <a:lnTo>
                    <a:pt x="5067300" y="0"/>
                  </a:lnTo>
                  <a:close/>
                </a:path>
                <a:path w="7141209" h="21590">
                  <a:moveTo>
                    <a:pt x="5509260" y="0"/>
                  </a:moveTo>
                  <a:lnTo>
                    <a:pt x="5295900" y="0"/>
                  </a:lnTo>
                  <a:lnTo>
                    <a:pt x="5295900" y="21590"/>
                  </a:lnTo>
                  <a:lnTo>
                    <a:pt x="5509260" y="21590"/>
                  </a:lnTo>
                  <a:lnTo>
                    <a:pt x="5509260" y="0"/>
                  </a:lnTo>
                  <a:close/>
                </a:path>
                <a:path w="7141209" h="21590">
                  <a:moveTo>
                    <a:pt x="5949950" y="0"/>
                  </a:moveTo>
                  <a:lnTo>
                    <a:pt x="5737860" y="0"/>
                  </a:lnTo>
                  <a:lnTo>
                    <a:pt x="5737860" y="21590"/>
                  </a:lnTo>
                  <a:lnTo>
                    <a:pt x="5949950" y="21590"/>
                  </a:lnTo>
                  <a:lnTo>
                    <a:pt x="5949950" y="0"/>
                  </a:lnTo>
                  <a:close/>
                </a:path>
                <a:path w="7141209" h="21590">
                  <a:moveTo>
                    <a:pt x="6391910" y="0"/>
                  </a:moveTo>
                  <a:lnTo>
                    <a:pt x="6178550" y="0"/>
                  </a:lnTo>
                  <a:lnTo>
                    <a:pt x="6178550" y="21590"/>
                  </a:lnTo>
                  <a:lnTo>
                    <a:pt x="6391910" y="21590"/>
                  </a:lnTo>
                  <a:lnTo>
                    <a:pt x="6391910" y="0"/>
                  </a:lnTo>
                  <a:close/>
                </a:path>
                <a:path w="7141209" h="21590">
                  <a:moveTo>
                    <a:pt x="6835140" y="0"/>
                  </a:moveTo>
                  <a:lnTo>
                    <a:pt x="6620510" y="0"/>
                  </a:lnTo>
                  <a:lnTo>
                    <a:pt x="6620510" y="21590"/>
                  </a:lnTo>
                  <a:lnTo>
                    <a:pt x="6835140" y="21590"/>
                  </a:lnTo>
                  <a:lnTo>
                    <a:pt x="6835140" y="0"/>
                  </a:lnTo>
                  <a:close/>
                </a:path>
                <a:path w="7141209" h="21590">
                  <a:moveTo>
                    <a:pt x="7141197" y="0"/>
                  </a:moveTo>
                  <a:lnTo>
                    <a:pt x="7063740" y="0"/>
                  </a:lnTo>
                  <a:lnTo>
                    <a:pt x="7063740" y="21590"/>
                  </a:lnTo>
                  <a:lnTo>
                    <a:pt x="7141197" y="2159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3C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04060" y="120903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2C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04060" y="122935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1C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04060" y="124967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0C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04060" y="126999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F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04060" y="129031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E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004060" y="1310639"/>
              <a:ext cx="7141209" cy="21590"/>
            </a:xfrm>
            <a:custGeom>
              <a:avLst/>
              <a:gdLst/>
              <a:ahLst/>
              <a:cxnLst/>
              <a:rect l="l" t="t" r="r" b="b"/>
              <a:pathLst>
                <a:path w="7141209" h="21590">
                  <a:moveTo>
                    <a:pt x="21336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13360" y="21590"/>
                  </a:lnTo>
                  <a:lnTo>
                    <a:pt x="213360" y="0"/>
                  </a:lnTo>
                  <a:close/>
                </a:path>
                <a:path w="7141209" h="21590">
                  <a:moveTo>
                    <a:pt x="654050" y="0"/>
                  </a:moveTo>
                  <a:lnTo>
                    <a:pt x="441960" y="0"/>
                  </a:lnTo>
                  <a:lnTo>
                    <a:pt x="441960" y="21590"/>
                  </a:lnTo>
                  <a:lnTo>
                    <a:pt x="654050" y="21590"/>
                  </a:lnTo>
                  <a:lnTo>
                    <a:pt x="654050" y="0"/>
                  </a:lnTo>
                  <a:close/>
                </a:path>
                <a:path w="7141209" h="21590">
                  <a:moveTo>
                    <a:pt x="1096010" y="0"/>
                  </a:moveTo>
                  <a:lnTo>
                    <a:pt x="882650" y="0"/>
                  </a:lnTo>
                  <a:lnTo>
                    <a:pt x="882650" y="21590"/>
                  </a:lnTo>
                  <a:lnTo>
                    <a:pt x="1096010" y="21590"/>
                  </a:lnTo>
                  <a:lnTo>
                    <a:pt x="1096010" y="0"/>
                  </a:lnTo>
                  <a:close/>
                </a:path>
                <a:path w="7141209" h="21590">
                  <a:moveTo>
                    <a:pt x="1536700" y="0"/>
                  </a:moveTo>
                  <a:lnTo>
                    <a:pt x="1324610" y="0"/>
                  </a:lnTo>
                  <a:lnTo>
                    <a:pt x="1324610" y="21590"/>
                  </a:lnTo>
                  <a:lnTo>
                    <a:pt x="1536700" y="21590"/>
                  </a:lnTo>
                  <a:lnTo>
                    <a:pt x="1536700" y="0"/>
                  </a:lnTo>
                  <a:close/>
                </a:path>
                <a:path w="7141209" h="21590">
                  <a:moveTo>
                    <a:pt x="1978660" y="0"/>
                  </a:moveTo>
                  <a:lnTo>
                    <a:pt x="1765300" y="0"/>
                  </a:lnTo>
                  <a:lnTo>
                    <a:pt x="1765300" y="21590"/>
                  </a:lnTo>
                  <a:lnTo>
                    <a:pt x="1978660" y="21590"/>
                  </a:lnTo>
                  <a:lnTo>
                    <a:pt x="1978660" y="0"/>
                  </a:lnTo>
                  <a:close/>
                </a:path>
                <a:path w="7141209" h="21590">
                  <a:moveTo>
                    <a:pt x="2419350" y="0"/>
                  </a:moveTo>
                  <a:lnTo>
                    <a:pt x="2207260" y="0"/>
                  </a:lnTo>
                  <a:lnTo>
                    <a:pt x="2207260" y="21590"/>
                  </a:lnTo>
                  <a:lnTo>
                    <a:pt x="2419350" y="21590"/>
                  </a:lnTo>
                  <a:lnTo>
                    <a:pt x="2419350" y="0"/>
                  </a:lnTo>
                  <a:close/>
                </a:path>
                <a:path w="7141209" h="21590">
                  <a:moveTo>
                    <a:pt x="2861310" y="0"/>
                  </a:moveTo>
                  <a:lnTo>
                    <a:pt x="2647950" y="0"/>
                  </a:lnTo>
                  <a:lnTo>
                    <a:pt x="2647950" y="21590"/>
                  </a:lnTo>
                  <a:lnTo>
                    <a:pt x="2861310" y="21590"/>
                  </a:lnTo>
                  <a:lnTo>
                    <a:pt x="2861310" y="0"/>
                  </a:lnTo>
                  <a:close/>
                </a:path>
                <a:path w="7141209" h="21590">
                  <a:moveTo>
                    <a:pt x="3303270" y="0"/>
                  </a:moveTo>
                  <a:lnTo>
                    <a:pt x="3089910" y="0"/>
                  </a:lnTo>
                  <a:lnTo>
                    <a:pt x="3089910" y="21590"/>
                  </a:lnTo>
                  <a:lnTo>
                    <a:pt x="3303270" y="21590"/>
                  </a:lnTo>
                  <a:lnTo>
                    <a:pt x="3303270" y="0"/>
                  </a:lnTo>
                  <a:close/>
                </a:path>
                <a:path w="7141209" h="21590">
                  <a:moveTo>
                    <a:pt x="3743960" y="0"/>
                  </a:moveTo>
                  <a:lnTo>
                    <a:pt x="3531870" y="0"/>
                  </a:lnTo>
                  <a:lnTo>
                    <a:pt x="3531870" y="21590"/>
                  </a:lnTo>
                  <a:lnTo>
                    <a:pt x="3743960" y="21590"/>
                  </a:lnTo>
                  <a:lnTo>
                    <a:pt x="3743960" y="0"/>
                  </a:lnTo>
                  <a:close/>
                </a:path>
                <a:path w="7141209" h="21590">
                  <a:moveTo>
                    <a:pt x="4185920" y="0"/>
                  </a:moveTo>
                  <a:lnTo>
                    <a:pt x="3972560" y="0"/>
                  </a:lnTo>
                  <a:lnTo>
                    <a:pt x="3972560" y="21590"/>
                  </a:lnTo>
                  <a:lnTo>
                    <a:pt x="4185920" y="21590"/>
                  </a:lnTo>
                  <a:lnTo>
                    <a:pt x="4185920" y="0"/>
                  </a:lnTo>
                  <a:close/>
                </a:path>
                <a:path w="7141209" h="21590">
                  <a:moveTo>
                    <a:pt x="4626610" y="0"/>
                  </a:moveTo>
                  <a:lnTo>
                    <a:pt x="4414520" y="0"/>
                  </a:lnTo>
                  <a:lnTo>
                    <a:pt x="4414520" y="21590"/>
                  </a:lnTo>
                  <a:lnTo>
                    <a:pt x="4626610" y="21590"/>
                  </a:lnTo>
                  <a:lnTo>
                    <a:pt x="4626610" y="0"/>
                  </a:lnTo>
                  <a:close/>
                </a:path>
                <a:path w="7141209" h="21590">
                  <a:moveTo>
                    <a:pt x="5067300" y="0"/>
                  </a:moveTo>
                  <a:lnTo>
                    <a:pt x="4855210" y="0"/>
                  </a:lnTo>
                  <a:lnTo>
                    <a:pt x="4855210" y="21590"/>
                  </a:lnTo>
                  <a:lnTo>
                    <a:pt x="5067300" y="21590"/>
                  </a:lnTo>
                  <a:lnTo>
                    <a:pt x="5067300" y="0"/>
                  </a:lnTo>
                  <a:close/>
                </a:path>
                <a:path w="7141209" h="21590">
                  <a:moveTo>
                    <a:pt x="5509260" y="0"/>
                  </a:moveTo>
                  <a:lnTo>
                    <a:pt x="5295900" y="0"/>
                  </a:lnTo>
                  <a:lnTo>
                    <a:pt x="5295900" y="21590"/>
                  </a:lnTo>
                  <a:lnTo>
                    <a:pt x="5509260" y="21590"/>
                  </a:lnTo>
                  <a:lnTo>
                    <a:pt x="5509260" y="0"/>
                  </a:lnTo>
                  <a:close/>
                </a:path>
                <a:path w="7141209" h="21590">
                  <a:moveTo>
                    <a:pt x="5949950" y="0"/>
                  </a:moveTo>
                  <a:lnTo>
                    <a:pt x="5737860" y="0"/>
                  </a:lnTo>
                  <a:lnTo>
                    <a:pt x="5737860" y="21590"/>
                  </a:lnTo>
                  <a:lnTo>
                    <a:pt x="5949950" y="21590"/>
                  </a:lnTo>
                  <a:lnTo>
                    <a:pt x="5949950" y="0"/>
                  </a:lnTo>
                  <a:close/>
                </a:path>
                <a:path w="7141209" h="21590">
                  <a:moveTo>
                    <a:pt x="6391910" y="0"/>
                  </a:moveTo>
                  <a:lnTo>
                    <a:pt x="6178550" y="0"/>
                  </a:lnTo>
                  <a:lnTo>
                    <a:pt x="6178550" y="21590"/>
                  </a:lnTo>
                  <a:lnTo>
                    <a:pt x="6391910" y="21590"/>
                  </a:lnTo>
                  <a:lnTo>
                    <a:pt x="6391910" y="0"/>
                  </a:lnTo>
                  <a:close/>
                </a:path>
                <a:path w="7141209" h="21590">
                  <a:moveTo>
                    <a:pt x="6835140" y="0"/>
                  </a:moveTo>
                  <a:lnTo>
                    <a:pt x="6620510" y="0"/>
                  </a:lnTo>
                  <a:lnTo>
                    <a:pt x="6620510" y="21590"/>
                  </a:lnTo>
                  <a:lnTo>
                    <a:pt x="6835140" y="21590"/>
                  </a:lnTo>
                  <a:lnTo>
                    <a:pt x="6835140" y="0"/>
                  </a:lnTo>
                  <a:close/>
                </a:path>
                <a:path w="7141209" h="21590">
                  <a:moveTo>
                    <a:pt x="7141197" y="0"/>
                  </a:moveTo>
                  <a:lnTo>
                    <a:pt x="7063740" y="0"/>
                  </a:lnTo>
                  <a:lnTo>
                    <a:pt x="7063740" y="21590"/>
                  </a:lnTo>
                  <a:lnTo>
                    <a:pt x="7141197" y="2159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DB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04060" y="133222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CB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04060" y="135254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B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2044700" y="306070"/>
            <a:ext cx="6831330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8060">
              <a:lnSpc>
                <a:spcPct val="100000"/>
              </a:lnSpc>
            </a:pPr>
            <a:r>
              <a:rPr lang="en-IN" sz="3100" b="1" spc="-5" dirty="0" smtClean="0">
                <a:latin typeface="Rockwell"/>
                <a:cs typeface="Rockwell"/>
              </a:rPr>
              <a:t>Trade Based </a:t>
            </a:r>
            <a:r>
              <a:rPr lang="en-IN" sz="3100" b="1" dirty="0" smtClean="0">
                <a:latin typeface="Rockwell"/>
                <a:cs typeface="Rockwell"/>
              </a:rPr>
              <a:t>on </a:t>
            </a:r>
            <a:r>
              <a:rPr lang="en-IN" sz="3100" b="1" spc="-10" dirty="0" smtClean="0">
                <a:latin typeface="Rockwell"/>
                <a:cs typeface="Rockwell"/>
              </a:rPr>
              <a:t>Product</a:t>
            </a:r>
            <a:r>
              <a:rPr lang="en-IN" sz="3100" b="1" spc="20" dirty="0" smtClean="0">
                <a:latin typeface="Rockwell"/>
                <a:cs typeface="Rockwell"/>
              </a:rPr>
              <a:t> </a:t>
            </a:r>
            <a:r>
              <a:rPr lang="en-IN" sz="3100" b="1" spc="-10" dirty="0" smtClean="0">
                <a:latin typeface="Rockwell"/>
                <a:cs typeface="Rockwell"/>
              </a:rPr>
              <a:t>Differentiation</a:t>
            </a:r>
            <a:endParaRPr lang="en-IN" sz="3100" dirty="0">
              <a:latin typeface="Rockwell"/>
              <a:cs typeface="Rockwell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29</a:t>
            </a:fld>
            <a:endParaRPr dirty="0"/>
          </a:p>
        </p:txBody>
      </p:sp>
      <p:sp>
        <p:nvSpPr>
          <p:cNvPr id="79" name="Rectangle 78"/>
          <p:cNvSpPr/>
          <p:nvPr/>
        </p:nvSpPr>
        <p:spPr>
          <a:xfrm>
            <a:off x="533400" y="2133600"/>
            <a:ext cx="8077200" cy="4413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670" marR="436880" indent="-342900">
              <a:lnSpc>
                <a:spcPct val="100000"/>
              </a:lnSpc>
              <a:buClr>
                <a:srgbClr val="000000"/>
              </a:buClr>
              <a:buSzPct val="75000"/>
              <a:buFont typeface="Wingdings"/>
              <a:buChar char=""/>
              <a:tabLst>
                <a:tab pos="661035" algn="l"/>
                <a:tab pos="661670" algn="l"/>
              </a:tabLst>
            </a:pP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A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large portion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of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output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of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modern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economies 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today is differentiated rather than homogeneous  products.</a:t>
            </a:r>
            <a:endParaRPr lang="en-IN" sz="2400" dirty="0" smtClean="0">
              <a:latin typeface="Tahoma"/>
              <a:cs typeface="Tahoma"/>
            </a:endParaRPr>
          </a:p>
          <a:p>
            <a:pPr marL="661035" marR="212725" indent="-342900" algn="just">
              <a:lnSpc>
                <a:spcPts val="3360"/>
              </a:lnSpc>
              <a:spcBef>
                <a:spcPts val="80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661670" algn="l"/>
              </a:tabLst>
            </a:pP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As a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result,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a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great deal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of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international trade can  </a:t>
            </a:r>
            <a:r>
              <a:rPr lang="en-IN" sz="2400" spc="-10" dirty="0" smtClean="0">
                <a:solidFill>
                  <a:srgbClr val="660066"/>
                </a:solidFill>
                <a:latin typeface="Tahoma"/>
                <a:cs typeface="Tahoma"/>
              </a:rPr>
              <a:t>and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does involve the exchange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of</a:t>
            </a:r>
            <a:r>
              <a:rPr lang="en-IN" sz="2400" dirty="0" smtClean="0">
                <a:solidFill>
                  <a:srgbClr val="9898CC"/>
                </a:solidFill>
                <a:latin typeface="Tahoma"/>
                <a:cs typeface="Tahoma"/>
              </a:rPr>
              <a:t> </a:t>
            </a:r>
            <a:r>
              <a:rPr lang="en-IN" sz="2400" b="1" i="1" spc="-55" dirty="0" smtClean="0">
                <a:solidFill>
                  <a:srgbClr val="9898CC"/>
                </a:solidFill>
                <a:latin typeface="Tahoma"/>
                <a:cs typeface="Tahoma"/>
              </a:rPr>
              <a:t>differentiated  </a:t>
            </a:r>
            <a:r>
              <a:rPr lang="en-IN" sz="2400" b="1" i="1" spc="-60" dirty="0" smtClean="0">
                <a:solidFill>
                  <a:srgbClr val="9898CC"/>
                </a:solidFill>
                <a:latin typeface="Tahoma"/>
                <a:cs typeface="Tahoma"/>
              </a:rPr>
              <a:t>products</a:t>
            </a:r>
            <a:r>
              <a:rPr lang="en-IN" sz="2400" b="1" i="1" spc="-60" dirty="0" smtClean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of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the same</a:t>
            </a:r>
            <a:r>
              <a:rPr lang="en-IN" sz="2400" spc="70" dirty="0" smtClean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industry.</a:t>
            </a:r>
            <a:endParaRPr lang="en-IN" sz="2400" dirty="0" smtClean="0">
              <a:latin typeface="Tahoma"/>
              <a:cs typeface="Tahoma"/>
            </a:endParaRPr>
          </a:p>
          <a:p>
            <a:pPr marL="661035" marR="17780" indent="-342900">
              <a:lnSpc>
                <a:spcPts val="3360"/>
              </a:lnSpc>
              <a:spcBef>
                <a:spcPts val="70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661035" algn="l"/>
                <a:tab pos="661670" algn="l"/>
              </a:tabLst>
            </a:pPr>
            <a:r>
              <a:rPr lang="en-IN" sz="2400" spc="-10" dirty="0" smtClean="0">
                <a:solidFill>
                  <a:srgbClr val="660066"/>
                </a:solidFill>
                <a:latin typeface="Tahoma"/>
                <a:cs typeface="Tahoma"/>
              </a:rPr>
              <a:t>That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is,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a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great deal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of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international trade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is </a:t>
            </a:r>
            <a:r>
              <a:rPr lang="en-IN" sz="2400" b="1" i="1" spc="-55" dirty="0" smtClean="0">
                <a:solidFill>
                  <a:srgbClr val="660066"/>
                </a:solidFill>
                <a:latin typeface="Tahoma"/>
                <a:cs typeface="Tahoma"/>
              </a:rPr>
              <a:t>intra-  </a:t>
            </a:r>
            <a:r>
              <a:rPr lang="en-IN" sz="2400" b="1" i="1" spc="-60" dirty="0" smtClean="0">
                <a:solidFill>
                  <a:srgbClr val="660066"/>
                </a:solidFill>
                <a:latin typeface="Tahoma"/>
                <a:cs typeface="Tahoma"/>
              </a:rPr>
              <a:t>industry trade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in differentiated products </a:t>
            </a:r>
            <a:r>
              <a:rPr lang="en-IN" sz="2400" spc="-10" dirty="0" smtClean="0">
                <a:solidFill>
                  <a:srgbClr val="660066"/>
                </a:solidFill>
                <a:latin typeface="Tahoma"/>
                <a:cs typeface="Tahoma"/>
              </a:rPr>
              <a:t>as 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opposed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to</a:t>
            </a:r>
            <a:r>
              <a:rPr lang="en-IN" sz="2400" dirty="0" smtClean="0">
                <a:solidFill>
                  <a:srgbClr val="9898CC"/>
                </a:solidFill>
                <a:latin typeface="Tahoma"/>
                <a:cs typeface="Tahoma"/>
              </a:rPr>
              <a:t> </a:t>
            </a:r>
            <a:r>
              <a:rPr lang="en-IN" sz="2400" b="1" i="1" spc="-55" dirty="0" smtClean="0">
                <a:solidFill>
                  <a:srgbClr val="9898CC"/>
                </a:solidFill>
                <a:latin typeface="Tahoma"/>
                <a:cs typeface="Tahoma"/>
              </a:rPr>
              <a:t>inter-industry </a:t>
            </a:r>
            <a:r>
              <a:rPr lang="en-IN" sz="2400" b="1" i="1" spc="-60" dirty="0" smtClean="0">
                <a:solidFill>
                  <a:srgbClr val="9898CC"/>
                </a:solidFill>
                <a:latin typeface="Tahoma"/>
                <a:cs typeface="Tahoma"/>
              </a:rPr>
              <a:t>trade</a:t>
            </a:r>
            <a:r>
              <a:rPr lang="en-IN" sz="2400" b="1" i="1" spc="-60" dirty="0" smtClean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lang="en-IN" sz="2400" dirty="0" smtClean="0">
                <a:solidFill>
                  <a:srgbClr val="660066"/>
                </a:solidFill>
                <a:latin typeface="Tahoma"/>
                <a:cs typeface="Tahoma"/>
              </a:rPr>
              <a:t>in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completely  different</a:t>
            </a:r>
            <a:r>
              <a:rPr lang="en-IN" sz="2400" spc="-10" dirty="0" smtClean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lang="en-IN" sz="2400" spc="-5" dirty="0" smtClean="0">
                <a:solidFill>
                  <a:srgbClr val="660066"/>
                </a:solidFill>
                <a:latin typeface="Tahoma"/>
                <a:cs typeface="Tahoma"/>
              </a:rPr>
              <a:t>products</a:t>
            </a:r>
            <a:endParaRPr lang="en-I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6879" y="67309"/>
            <a:ext cx="4966970" cy="1004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575" marR="5080" indent="-16510">
              <a:lnSpc>
                <a:spcPct val="100800"/>
              </a:lnSpc>
              <a:spcBef>
                <a:spcPts val="70"/>
              </a:spcBef>
            </a:pPr>
            <a:r>
              <a:rPr b="1" dirty="0">
                <a:latin typeface="Tahoma"/>
                <a:cs typeface="Tahoma"/>
              </a:rPr>
              <a:t>Factor Endowments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and  Heckscher-Ohlin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Theory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9469" y="155447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2369" y="1520190"/>
            <a:ext cx="7230109" cy="18046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5560">
              <a:lnSpc>
                <a:spcPct val="100699"/>
              </a:lnSpc>
              <a:spcBef>
                <a:spcPts val="80"/>
              </a:spcBef>
            </a:pPr>
            <a:r>
              <a:rPr sz="2400" spc="-5" dirty="0">
                <a:latin typeface="Tahoma"/>
                <a:cs typeface="Tahoma"/>
              </a:rPr>
              <a:t>Heckscher-Ohlin Theory addressed two </a:t>
            </a:r>
            <a:r>
              <a:rPr sz="2400" dirty="0">
                <a:latin typeface="Tahoma"/>
                <a:cs typeface="Tahoma"/>
              </a:rPr>
              <a:t>questions left  </a:t>
            </a:r>
            <a:r>
              <a:rPr sz="2400" spc="-5" dirty="0">
                <a:latin typeface="Tahoma"/>
                <a:cs typeface="Tahoma"/>
              </a:rPr>
              <a:t>largely </a:t>
            </a:r>
            <a:r>
              <a:rPr sz="2400" dirty="0">
                <a:latin typeface="Tahoma"/>
                <a:cs typeface="Tahoma"/>
              </a:rPr>
              <a:t>unexplained by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Ricardo:</a:t>
            </a:r>
            <a:endParaRPr sz="2400">
              <a:latin typeface="Tahoma"/>
              <a:cs typeface="Tahoma"/>
            </a:endParaRPr>
          </a:p>
          <a:p>
            <a:pPr marL="412750" indent="-285750">
              <a:lnSpc>
                <a:spcPct val="100000"/>
              </a:lnSpc>
              <a:spcBef>
                <a:spcPts val="530"/>
              </a:spcBef>
              <a:buClr>
                <a:srgbClr val="9898CC"/>
              </a:buClr>
              <a:buSzPct val="120000"/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sz="2000" dirty="0">
                <a:latin typeface="Tahoma"/>
                <a:cs typeface="Tahoma"/>
              </a:rPr>
              <a:t>What </a:t>
            </a:r>
            <a:r>
              <a:rPr sz="2000" spc="-5" dirty="0">
                <a:latin typeface="Tahoma"/>
                <a:cs typeface="Tahoma"/>
              </a:rPr>
              <a:t>determines comparative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advantage?</a:t>
            </a:r>
            <a:endParaRPr sz="2000">
              <a:latin typeface="Tahoma"/>
              <a:cs typeface="Tahoma"/>
            </a:endParaRPr>
          </a:p>
          <a:p>
            <a:pPr marL="412750" marR="5080" indent="-285750">
              <a:lnSpc>
                <a:spcPts val="2390"/>
              </a:lnSpc>
              <a:spcBef>
                <a:spcPts val="595"/>
              </a:spcBef>
              <a:buClr>
                <a:srgbClr val="9898CC"/>
              </a:buClr>
              <a:buSzPct val="120000"/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sz="2000" dirty="0">
                <a:latin typeface="Tahoma"/>
                <a:cs typeface="Tahoma"/>
              </a:rPr>
              <a:t>What </a:t>
            </a:r>
            <a:r>
              <a:rPr sz="2000" spc="-5" dirty="0">
                <a:latin typeface="Tahoma"/>
                <a:cs typeface="Tahoma"/>
              </a:rPr>
              <a:t>effect does international trade </a:t>
            </a:r>
            <a:r>
              <a:rPr sz="2000" dirty="0">
                <a:latin typeface="Tahoma"/>
                <a:cs typeface="Tahoma"/>
              </a:rPr>
              <a:t>have on the </a:t>
            </a:r>
            <a:r>
              <a:rPr sz="2000" spc="-5" dirty="0">
                <a:latin typeface="Tahoma"/>
                <a:cs typeface="Tahoma"/>
              </a:rPr>
              <a:t>earnings </a:t>
            </a:r>
            <a:r>
              <a:rPr sz="2000" dirty="0">
                <a:latin typeface="Tahoma"/>
                <a:cs typeface="Tahoma"/>
              </a:rPr>
              <a:t>of  </a:t>
            </a:r>
            <a:r>
              <a:rPr sz="2000" spc="-5" dirty="0">
                <a:latin typeface="Tahoma"/>
                <a:cs typeface="Tahoma"/>
              </a:rPr>
              <a:t>various </a:t>
            </a:r>
            <a:r>
              <a:rPr sz="2000" dirty="0">
                <a:latin typeface="Tahoma"/>
                <a:cs typeface="Tahoma"/>
              </a:rPr>
              <a:t>factors of </a:t>
            </a:r>
            <a:r>
              <a:rPr sz="2000" spc="-5" dirty="0">
                <a:latin typeface="Tahoma"/>
                <a:cs typeface="Tahoma"/>
              </a:rPr>
              <a:t>production </a:t>
            </a:r>
            <a:r>
              <a:rPr sz="2000" dirty="0">
                <a:latin typeface="Tahoma"/>
                <a:cs typeface="Tahoma"/>
              </a:rPr>
              <a:t>in </a:t>
            </a:r>
            <a:r>
              <a:rPr sz="2000" spc="-5" dirty="0">
                <a:latin typeface="Tahoma"/>
                <a:cs typeface="Tahoma"/>
              </a:rPr>
              <a:t>trading </a:t>
            </a:r>
            <a:r>
              <a:rPr sz="2000" dirty="0">
                <a:latin typeface="Tahoma"/>
                <a:cs typeface="Tahoma"/>
              </a:rPr>
              <a:t>nations?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469" y="378079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2369" y="3746500"/>
            <a:ext cx="7289800" cy="18618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sz="2400" spc="-5" dirty="0">
                <a:latin typeface="Tahoma"/>
                <a:cs typeface="Tahoma"/>
              </a:rPr>
              <a:t>Because Heckcher </a:t>
            </a:r>
            <a:r>
              <a:rPr sz="2400" dirty="0">
                <a:latin typeface="Tahoma"/>
                <a:cs typeface="Tahoma"/>
              </a:rPr>
              <a:t>Ohlin maintained that </a:t>
            </a:r>
            <a:r>
              <a:rPr sz="2400" spc="-5" dirty="0">
                <a:latin typeface="Tahoma"/>
                <a:cs typeface="Tahoma"/>
              </a:rPr>
              <a:t>factor  (resource) </a:t>
            </a:r>
            <a:r>
              <a:rPr sz="2400" dirty="0">
                <a:latin typeface="Tahoma"/>
                <a:cs typeface="Tahoma"/>
              </a:rPr>
              <a:t>endowments underlie a nation’s  </a:t>
            </a:r>
            <a:r>
              <a:rPr sz="2400" spc="-5" dirty="0">
                <a:latin typeface="Tahoma"/>
                <a:cs typeface="Tahoma"/>
              </a:rPr>
              <a:t>comparative </a:t>
            </a:r>
            <a:r>
              <a:rPr sz="2400" dirty="0">
                <a:latin typeface="Tahoma"/>
                <a:cs typeface="Tahoma"/>
              </a:rPr>
              <a:t>advantage, their theory </a:t>
            </a:r>
            <a:r>
              <a:rPr sz="2400" spc="-5" dirty="0">
                <a:latin typeface="Tahoma"/>
                <a:cs typeface="Tahoma"/>
              </a:rPr>
              <a:t>become known  </a:t>
            </a:r>
            <a:r>
              <a:rPr sz="2400" dirty="0">
                <a:latin typeface="Tahoma"/>
                <a:cs typeface="Tahoma"/>
              </a:rPr>
              <a:t>as the </a:t>
            </a:r>
            <a:r>
              <a:rPr sz="2400" b="1" spc="-5" dirty="0">
                <a:solidFill>
                  <a:srgbClr val="980033"/>
                </a:solidFill>
                <a:latin typeface="Tahoma"/>
                <a:cs typeface="Tahoma"/>
              </a:rPr>
              <a:t>Factor Endowment Theory</a:t>
            </a:r>
            <a:r>
              <a:rPr sz="2400" b="1" spc="-5" dirty="0">
                <a:latin typeface="Tahoma"/>
                <a:cs typeface="Tahoma"/>
              </a:rPr>
              <a:t>. </a:t>
            </a:r>
            <a:r>
              <a:rPr sz="2400" dirty="0">
                <a:latin typeface="Tahoma"/>
                <a:cs typeface="Tahoma"/>
              </a:rPr>
              <a:t>It is </a:t>
            </a:r>
            <a:r>
              <a:rPr sz="2400" spc="-5" dirty="0">
                <a:latin typeface="Tahoma"/>
                <a:cs typeface="Tahoma"/>
              </a:rPr>
              <a:t>also known  </a:t>
            </a:r>
            <a:r>
              <a:rPr sz="2400" dirty="0">
                <a:latin typeface="Tahoma"/>
                <a:cs typeface="Tahoma"/>
              </a:rPr>
              <a:t>as </a:t>
            </a:r>
            <a:r>
              <a:rPr sz="2400" b="1" spc="-5" dirty="0">
                <a:solidFill>
                  <a:srgbClr val="980033"/>
                </a:solidFill>
                <a:latin typeface="Tahoma"/>
                <a:cs typeface="Tahoma"/>
              </a:rPr>
              <a:t>Heckscher-Ohlin</a:t>
            </a:r>
            <a:r>
              <a:rPr sz="2400" b="1" spc="-60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980033"/>
                </a:solidFill>
                <a:latin typeface="Tahoma"/>
                <a:cs typeface="Tahoma"/>
              </a:rPr>
              <a:t>Theory</a:t>
            </a:r>
            <a:r>
              <a:rPr sz="2400" b="1" spc="-5" dirty="0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3560" y="283209"/>
            <a:ext cx="4096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Intra-industry</a:t>
            </a:r>
            <a:r>
              <a:rPr sz="3600" spc="-70" dirty="0"/>
              <a:t> </a:t>
            </a:r>
            <a:r>
              <a:rPr sz="3600" spc="-5" dirty="0"/>
              <a:t>Trade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30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4830" y="1863090"/>
            <a:ext cx="8428990" cy="35394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0" marR="30480" indent="-342900">
              <a:lnSpc>
                <a:spcPct val="100400"/>
              </a:lnSpc>
              <a:spcBef>
                <a:spcPts val="85"/>
              </a:spcBef>
              <a:buSzPct val="75000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Tahoma"/>
                <a:cs typeface="Tahoma"/>
              </a:rPr>
              <a:t>Intra-industry trade </a:t>
            </a:r>
            <a:r>
              <a:rPr sz="2800" dirty="0">
                <a:latin typeface="Tahoma"/>
                <a:cs typeface="Tahoma"/>
              </a:rPr>
              <a:t>occurs </a:t>
            </a:r>
            <a:r>
              <a:rPr sz="2800" spc="-5" dirty="0">
                <a:latin typeface="Tahoma"/>
                <a:cs typeface="Tahoma"/>
              </a:rPr>
              <a:t>when </a:t>
            </a:r>
            <a:r>
              <a:rPr sz="2800" dirty="0">
                <a:latin typeface="Tahoma"/>
                <a:cs typeface="Tahoma"/>
              </a:rPr>
              <a:t>a </a:t>
            </a:r>
            <a:r>
              <a:rPr sz="2800" spc="-5" dirty="0">
                <a:latin typeface="Tahoma"/>
                <a:cs typeface="Tahoma"/>
              </a:rPr>
              <a:t>country exports  </a:t>
            </a:r>
            <a:r>
              <a:rPr sz="2800" spc="-10" dirty="0">
                <a:latin typeface="Tahoma"/>
                <a:cs typeface="Tahoma"/>
              </a:rPr>
              <a:t>and </a:t>
            </a:r>
            <a:r>
              <a:rPr sz="2800" spc="-5" dirty="0">
                <a:latin typeface="Tahoma"/>
                <a:cs typeface="Tahoma"/>
              </a:rPr>
              <a:t>imports </a:t>
            </a:r>
            <a:r>
              <a:rPr sz="2800" dirty="0">
                <a:latin typeface="Tahoma"/>
                <a:cs typeface="Tahoma"/>
              </a:rPr>
              <a:t>goods </a:t>
            </a:r>
            <a:r>
              <a:rPr sz="2800" spc="-5" dirty="0">
                <a:latin typeface="Tahoma"/>
                <a:cs typeface="Tahoma"/>
              </a:rPr>
              <a:t>within the same industry </a:t>
            </a:r>
            <a:r>
              <a:rPr sz="2800" dirty="0">
                <a:latin typeface="Tahoma"/>
                <a:cs typeface="Tahoma"/>
              </a:rPr>
              <a:t>or  </a:t>
            </a:r>
            <a:r>
              <a:rPr sz="2800" spc="-5" dirty="0">
                <a:latin typeface="Tahoma"/>
                <a:cs typeface="Tahoma"/>
              </a:rPr>
              <a:t>product group such </a:t>
            </a:r>
            <a:r>
              <a:rPr sz="2800" spc="-10" dirty="0">
                <a:latin typeface="Tahoma"/>
                <a:cs typeface="Tahoma"/>
              </a:rPr>
              <a:t>as </a:t>
            </a:r>
            <a:r>
              <a:rPr sz="2800" spc="-5" dirty="0">
                <a:latin typeface="Tahoma"/>
                <a:cs typeface="Tahoma"/>
              </a:rPr>
              <a:t>exporting autos </a:t>
            </a:r>
            <a:r>
              <a:rPr sz="2800" spc="-10" dirty="0">
                <a:latin typeface="Tahoma"/>
                <a:cs typeface="Tahoma"/>
              </a:rPr>
              <a:t>and  </a:t>
            </a:r>
            <a:r>
              <a:rPr sz="2800" spc="-5" dirty="0">
                <a:latin typeface="Tahoma"/>
                <a:cs typeface="Tahoma"/>
              </a:rPr>
              <a:t>importing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autos.</a:t>
            </a:r>
            <a:endParaRPr sz="2800">
              <a:latin typeface="Tahoma"/>
              <a:cs typeface="Tahoma"/>
            </a:endParaRPr>
          </a:p>
          <a:p>
            <a:pPr marL="381000" marR="600710" indent="-342900">
              <a:lnSpc>
                <a:spcPct val="100400"/>
              </a:lnSpc>
              <a:spcBef>
                <a:spcPts val="695"/>
              </a:spcBef>
              <a:buSzPct val="75000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Tahoma"/>
                <a:cs typeface="Tahoma"/>
              </a:rPr>
              <a:t>In contrast, inter-industry trade occurs </a:t>
            </a:r>
            <a:r>
              <a:rPr sz="2800" dirty="0">
                <a:latin typeface="Tahoma"/>
                <a:cs typeface="Tahoma"/>
              </a:rPr>
              <a:t>when a  </a:t>
            </a:r>
            <a:r>
              <a:rPr sz="2800" spc="-5" dirty="0">
                <a:latin typeface="Tahoma"/>
                <a:cs typeface="Tahoma"/>
              </a:rPr>
              <a:t>country exports </a:t>
            </a:r>
            <a:r>
              <a:rPr sz="2800" spc="-10" dirty="0">
                <a:latin typeface="Tahoma"/>
                <a:cs typeface="Tahoma"/>
              </a:rPr>
              <a:t>and </a:t>
            </a:r>
            <a:r>
              <a:rPr sz="2800" spc="-5" dirty="0">
                <a:latin typeface="Tahoma"/>
                <a:cs typeface="Tahoma"/>
              </a:rPr>
              <a:t>imports </a:t>
            </a:r>
            <a:r>
              <a:rPr sz="2800" dirty="0">
                <a:latin typeface="Tahoma"/>
                <a:cs typeface="Tahoma"/>
              </a:rPr>
              <a:t>goods </a:t>
            </a:r>
            <a:r>
              <a:rPr sz="2800" spc="-5" dirty="0">
                <a:latin typeface="Tahoma"/>
                <a:cs typeface="Tahoma"/>
              </a:rPr>
              <a:t>produced </a:t>
            </a:r>
            <a:r>
              <a:rPr sz="2800" dirty="0">
                <a:latin typeface="Tahoma"/>
                <a:cs typeface="Tahoma"/>
              </a:rPr>
              <a:t>in  </a:t>
            </a:r>
            <a:r>
              <a:rPr sz="2800" spc="-5" dirty="0">
                <a:latin typeface="Tahoma"/>
                <a:cs typeface="Tahoma"/>
              </a:rPr>
              <a:t>quite different industries such </a:t>
            </a:r>
            <a:r>
              <a:rPr sz="2800" dirty="0">
                <a:latin typeface="Tahoma"/>
                <a:cs typeface="Tahoma"/>
              </a:rPr>
              <a:t>as </a:t>
            </a:r>
            <a:r>
              <a:rPr sz="2800" spc="-5" dirty="0">
                <a:latin typeface="Tahoma"/>
                <a:cs typeface="Tahoma"/>
              </a:rPr>
              <a:t>exporting  machines and importing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textiles.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6900" y="407670"/>
            <a:ext cx="7181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Intraindustry Versus Interindustry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Trade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31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80670" y="1518920"/>
            <a:ext cx="8293100" cy="26835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0" marR="396875" indent="-342900">
              <a:lnSpc>
                <a:spcPct val="100600"/>
              </a:lnSpc>
              <a:spcBef>
                <a:spcPts val="80"/>
              </a:spcBef>
              <a:buSzPct val="75000"/>
              <a:buFont typeface="Wingdings"/>
              <a:buChar char=""/>
              <a:tabLst>
                <a:tab pos="380365" algn="l"/>
                <a:tab pos="381000" algn="l"/>
                <a:tab pos="5313045" algn="l"/>
              </a:tabLst>
            </a:pPr>
            <a:r>
              <a:rPr sz="2800" spc="-5" dirty="0">
                <a:latin typeface="Tahoma"/>
                <a:cs typeface="Tahoma"/>
              </a:rPr>
              <a:t>The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Factor-proportions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theory	does not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explain  intra-industry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trade.</a:t>
            </a:r>
            <a:endParaRPr sz="2800">
              <a:latin typeface="Tahoma"/>
              <a:cs typeface="Tahoma"/>
            </a:endParaRPr>
          </a:p>
          <a:p>
            <a:pPr marL="381000" marR="30480" indent="-342900">
              <a:lnSpc>
                <a:spcPct val="100400"/>
              </a:lnSpc>
              <a:spcBef>
                <a:spcPts val="695"/>
              </a:spcBef>
              <a:buSzPct val="75000"/>
              <a:buFont typeface="Wingdings"/>
              <a:buChar char=""/>
              <a:tabLst>
                <a:tab pos="380365" algn="l"/>
                <a:tab pos="381000" algn="l"/>
                <a:tab pos="3356610" algn="l"/>
              </a:tabLst>
            </a:pPr>
            <a:r>
              <a:rPr sz="2800" spc="-10" dirty="0">
                <a:latin typeface="Tahoma"/>
                <a:cs typeface="Tahoma"/>
              </a:rPr>
              <a:t>Why? </a:t>
            </a:r>
            <a:r>
              <a:rPr sz="2800" spc="-5" dirty="0">
                <a:latin typeface="Tahoma"/>
                <a:cs typeface="Tahoma"/>
              </a:rPr>
              <a:t>Intra-industry trade suggests that </a:t>
            </a:r>
            <a:r>
              <a:rPr sz="2800" dirty="0">
                <a:latin typeface="Tahoma"/>
                <a:cs typeface="Tahoma"/>
              </a:rPr>
              <a:t>a </a:t>
            </a:r>
            <a:r>
              <a:rPr sz="2800" spc="-5" dirty="0">
                <a:latin typeface="Tahoma"/>
                <a:cs typeface="Tahoma"/>
              </a:rPr>
              <a:t>country  </a:t>
            </a:r>
            <a:r>
              <a:rPr sz="2800" spc="-10" dirty="0">
                <a:latin typeface="Tahoma"/>
                <a:cs typeface="Tahoma"/>
              </a:rPr>
              <a:t>has </a:t>
            </a:r>
            <a:r>
              <a:rPr sz="2800" dirty="0">
                <a:latin typeface="Tahoma"/>
                <a:cs typeface="Tahoma"/>
              </a:rPr>
              <a:t>a </a:t>
            </a:r>
            <a:r>
              <a:rPr sz="2800" spc="-5" dirty="0">
                <a:latin typeface="Tahoma"/>
                <a:cs typeface="Tahoma"/>
              </a:rPr>
              <a:t>comparative </a:t>
            </a:r>
            <a:r>
              <a:rPr sz="2800" spc="-10" dirty="0">
                <a:latin typeface="Tahoma"/>
                <a:cs typeface="Tahoma"/>
              </a:rPr>
              <a:t>advantage </a:t>
            </a:r>
            <a:r>
              <a:rPr sz="2800" spc="-5" dirty="0">
                <a:latin typeface="Tahoma"/>
                <a:cs typeface="Tahoma"/>
              </a:rPr>
              <a:t>and disadvantage </a:t>
            </a:r>
            <a:r>
              <a:rPr sz="2800" dirty="0">
                <a:latin typeface="Tahoma"/>
                <a:cs typeface="Tahoma"/>
              </a:rPr>
              <a:t>in  </a:t>
            </a:r>
            <a:r>
              <a:rPr sz="2800" spc="-5" dirty="0">
                <a:latin typeface="Tahoma"/>
                <a:cs typeface="Tahoma"/>
              </a:rPr>
              <a:t>the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same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product	(since </a:t>
            </a:r>
            <a:r>
              <a:rPr sz="2800" dirty="0">
                <a:latin typeface="Tahoma"/>
                <a:cs typeface="Tahoma"/>
              </a:rPr>
              <a:t>it both </a:t>
            </a:r>
            <a:r>
              <a:rPr sz="2800" spc="-5" dirty="0">
                <a:latin typeface="Tahoma"/>
                <a:cs typeface="Tahoma"/>
              </a:rPr>
              <a:t>exports </a:t>
            </a:r>
            <a:r>
              <a:rPr sz="2800" spc="-10" dirty="0">
                <a:latin typeface="Tahoma"/>
                <a:cs typeface="Tahoma"/>
              </a:rPr>
              <a:t>and  </a:t>
            </a:r>
            <a:r>
              <a:rPr sz="2800" spc="-5" dirty="0">
                <a:latin typeface="Tahoma"/>
                <a:cs typeface="Tahoma"/>
              </a:rPr>
              <a:t>imports the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product).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9100" y="283209"/>
            <a:ext cx="4999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Measuring</a:t>
            </a:r>
            <a:r>
              <a:rPr sz="3600" spc="-60" dirty="0"/>
              <a:t> </a:t>
            </a:r>
            <a:r>
              <a:rPr sz="3600" spc="-5" dirty="0"/>
              <a:t>Intra-industry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32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67970" y="1427480"/>
            <a:ext cx="7906384" cy="24371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820"/>
              </a:spcBef>
              <a:buSzPct val="75000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latin typeface="Tahoma"/>
                <a:cs typeface="Tahoma"/>
              </a:rPr>
              <a:t>Intraindustry trade </a:t>
            </a:r>
            <a:r>
              <a:rPr sz="2800" dirty="0">
                <a:latin typeface="Tahoma"/>
                <a:cs typeface="Tahoma"/>
              </a:rPr>
              <a:t>is </a:t>
            </a:r>
            <a:r>
              <a:rPr sz="2800" spc="-5" dirty="0">
                <a:latin typeface="Tahoma"/>
                <a:cs typeface="Tahoma"/>
              </a:rPr>
              <a:t>difficult </a:t>
            </a:r>
            <a:r>
              <a:rPr sz="2800" dirty="0">
                <a:latin typeface="Tahoma"/>
                <a:cs typeface="Tahoma"/>
              </a:rPr>
              <a:t>to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measure.</a:t>
            </a:r>
            <a:endParaRPr sz="2800">
              <a:latin typeface="Tahoma"/>
              <a:cs typeface="Tahoma"/>
            </a:endParaRPr>
          </a:p>
          <a:p>
            <a:pPr marL="393700" marR="163195" indent="-342900">
              <a:lnSpc>
                <a:spcPct val="100299"/>
              </a:lnSpc>
              <a:spcBef>
                <a:spcPts val="710"/>
              </a:spcBef>
              <a:buSzPct val="75000"/>
              <a:buFont typeface="Wingdings"/>
              <a:buChar char=""/>
              <a:tabLst>
                <a:tab pos="393065" algn="l"/>
                <a:tab pos="393700" algn="l"/>
                <a:tab pos="1477645" algn="l"/>
              </a:tabLst>
            </a:pPr>
            <a:r>
              <a:rPr sz="2800" spc="-10" dirty="0">
                <a:latin typeface="Tahoma"/>
                <a:cs typeface="Tahoma"/>
              </a:rPr>
              <a:t>Why?	</a:t>
            </a:r>
            <a:r>
              <a:rPr sz="2800" spc="-5" dirty="0">
                <a:latin typeface="Tahoma"/>
                <a:cs typeface="Tahoma"/>
              </a:rPr>
              <a:t>The broader the industrial classification,  the </a:t>
            </a:r>
            <a:r>
              <a:rPr sz="2800" dirty="0">
                <a:latin typeface="Tahoma"/>
                <a:cs typeface="Tahoma"/>
              </a:rPr>
              <a:t>more </a:t>
            </a:r>
            <a:r>
              <a:rPr sz="2800" spc="-5" dirty="0">
                <a:latin typeface="Tahoma"/>
                <a:cs typeface="Tahoma"/>
              </a:rPr>
              <a:t>likely is intra-industry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trade.</a:t>
            </a:r>
            <a:endParaRPr sz="2800">
              <a:latin typeface="Tahoma"/>
              <a:cs typeface="Tahoma"/>
            </a:endParaRPr>
          </a:p>
          <a:p>
            <a:pPr marL="393700" marR="30480" indent="-342900">
              <a:lnSpc>
                <a:spcPts val="3370"/>
              </a:lnSpc>
              <a:spcBef>
                <a:spcPts val="810"/>
              </a:spcBef>
              <a:buSzPct val="75000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2800" spc="-5" dirty="0">
                <a:latin typeface="Tahoma"/>
                <a:cs typeface="Tahoma"/>
              </a:rPr>
              <a:t>The level </a:t>
            </a:r>
            <a:r>
              <a:rPr sz="2800" dirty="0">
                <a:latin typeface="Tahoma"/>
                <a:cs typeface="Tahoma"/>
              </a:rPr>
              <a:t>of </a:t>
            </a:r>
            <a:r>
              <a:rPr sz="2800" spc="-5" dirty="0">
                <a:latin typeface="Tahoma"/>
                <a:cs typeface="Tahoma"/>
              </a:rPr>
              <a:t>intra-industry trade can </a:t>
            </a:r>
            <a:r>
              <a:rPr sz="2800" dirty="0">
                <a:latin typeface="Tahoma"/>
                <a:cs typeface="Tahoma"/>
              </a:rPr>
              <a:t>be  </a:t>
            </a:r>
            <a:r>
              <a:rPr sz="2800" spc="-5" dirty="0">
                <a:latin typeface="Tahoma"/>
                <a:cs typeface="Tahoma"/>
              </a:rPr>
              <a:t>measured by the </a:t>
            </a:r>
            <a:r>
              <a:rPr sz="2900" b="1" i="1" spc="-60" dirty="0">
                <a:solidFill>
                  <a:srgbClr val="980033"/>
                </a:solidFill>
                <a:latin typeface="Tahoma"/>
                <a:cs typeface="Tahoma"/>
              </a:rPr>
              <a:t>intra-industry trade</a:t>
            </a:r>
            <a:r>
              <a:rPr sz="2900" b="1" i="1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2900" b="1" i="1" spc="-55" dirty="0">
                <a:solidFill>
                  <a:srgbClr val="980033"/>
                </a:solidFill>
                <a:latin typeface="Tahoma"/>
                <a:cs typeface="Tahoma"/>
              </a:rPr>
              <a:t>index</a:t>
            </a:r>
            <a:r>
              <a:rPr sz="2900" b="1" i="1" spc="-55" dirty="0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0479" y="252729"/>
            <a:ext cx="57823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Intra-industry trade</a:t>
            </a:r>
            <a:r>
              <a:rPr sz="4000" spc="-45" dirty="0"/>
              <a:t> </a:t>
            </a:r>
            <a:r>
              <a:rPr sz="4000" spc="-5" dirty="0"/>
              <a:t>index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138669" y="2313939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61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6719" y="2313939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61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5490" y="2934970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59">
                <a:moveTo>
                  <a:pt x="0" y="0"/>
                </a:moveTo>
                <a:lnTo>
                  <a:pt x="1000759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1080" y="2566669"/>
            <a:ext cx="704786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2758440" algn="l"/>
                <a:tab pos="4109085" algn="l"/>
              </a:tabLst>
            </a:pPr>
            <a:r>
              <a:rPr sz="3700" spc="-175" dirty="0">
                <a:latin typeface="Tahoma"/>
                <a:cs typeface="Tahoma"/>
              </a:rPr>
              <a:t>Intraindustry	</a:t>
            </a:r>
            <a:r>
              <a:rPr sz="3700" spc="-210" dirty="0">
                <a:latin typeface="Tahoma"/>
                <a:cs typeface="Tahoma"/>
              </a:rPr>
              <a:t>Trade	</a:t>
            </a:r>
            <a:r>
              <a:rPr sz="3700" spc="-200" dirty="0">
                <a:latin typeface="Tahoma"/>
                <a:cs typeface="Tahoma"/>
              </a:rPr>
              <a:t>Index</a:t>
            </a:r>
            <a:r>
              <a:rPr sz="3700" spc="-535" dirty="0">
                <a:latin typeface="Tahoma"/>
                <a:cs typeface="Tahoma"/>
              </a:rPr>
              <a:t> </a:t>
            </a:r>
            <a:r>
              <a:rPr sz="3700" spc="-40" dirty="0">
                <a:latin typeface="Tahoma"/>
                <a:cs typeface="Tahoma"/>
              </a:rPr>
              <a:t>=1-</a:t>
            </a:r>
            <a:r>
              <a:rPr sz="3700" spc="200" dirty="0">
                <a:latin typeface="Tahoma"/>
                <a:cs typeface="Tahoma"/>
              </a:rPr>
              <a:t> </a:t>
            </a:r>
            <a:r>
              <a:rPr sz="5550" spc="-352" baseline="40540" dirty="0">
                <a:latin typeface="Tahoma"/>
                <a:cs typeface="Tahoma"/>
              </a:rPr>
              <a:t>X</a:t>
            </a:r>
            <a:r>
              <a:rPr sz="5550" spc="-914" baseline="40540" dirty="0">
                <a:latin typeface="Tahoma"/>
                <a:cs typeface="Tahoma"/>
              </a:rPr>
              <a:t> </a:t>
            </a:r>
            <a:r>
              <a:rPr sz="5550" spc="-225" baseline="40540" dirty="0">
                <a:latin typeface="Tahoma"/>
                <a:cs typeface="Tahoma"/>
              </a:rPr>
              <a:t>-</a:t>
            </a:r>
            <a:r>
              <a:rPr sz="5550" spc="-1214" baseline="40540" dirty="0">
                <a:latin typeface="Tahoma"/>
                <a:cs typeface="Tahoma"/>
              </a:rPr>
              <a:t> </a:t>
            </a:r>
            <a:r>
              <a:rPr sz="5550" spc="-465" baseline="40540" dirty="0">
                <a:latin typeface="Tahoma"/>
                <a:cs typeface="Tahoma"/>
              </a:rPr>
              <a:t>M</a:t>
            </a:r>
            <a:endParaRPr sz="5550" baseline="4054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33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120890" y="2936239"/>
            <a:ext cx="984250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spc="-235" dirty="0">
                <a:latin typeface="Tahoma"/>
                <a:cs typeface="Tahoma"/>
              </a:rPr>
              <a:t>X</a:t>
            </a:r>
            <a:r>
              <a:rPr sz="3700" spc="-775" dirty="0">
                <a:latin typeface="Tahoma"/>
                <a:cs typeface="Tahoma"/>
              </a:rPr>
              <a:t> </a:t>
            </a:r>
            <a:r>
              <a:rPr sz="3700" spc="-190" dirty="0">
                <a:latin typeface="Tahoma"/>
                <a:cs typeface="Tahoma"/>
              </a:rPr>
              <a:t>+M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9069" y="407923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CCCCE5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6570" y="3895089"/>
            <a:ext cx="4237355" cy="17919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latin typeface="Tahoma"/>
                <a:cs typeface="Tahoma"/>
              </a:rPr>
              <a:t>Where</a:t>
            </a:r>
            <a:endParaRPr sz="3200">
              <a:latin typeface="Tahoma"/>
              <a:cs typeface="Tahoma"/>
            </a:endParaRPr>
          </a:p>
          <a:p>
            <a:pPr marL="438150" indent="-285750">
              <a:lnSpc>
                <a:spcPct val="100000"/>
              </a:lnSpc>
              <a:spcBef>
                <a:spcPts val="800"/>
              </a:spcBef>
              <a:buClr>
                <a:srgbClr val="CCCCE5"/>
              </a:buClr>
              <a:buSzPct val="59375"/>
              <a:buFont typeface="Wingdings"/>
              <a:buChar char=""/>
              <a:tabLst>
                <a:tab pos="438150" algn="l"/>
              </a:tabLst>
            </a:pPr>
            <a:r>
              <a:rPr sz="3200" dirty="0">
                <a:latin typeface="Tahoma"/>
                <a:cs typeface="Tahoma"/>
              </a:rPr>
              <a:t>X = </a:t>
            </a:r>
            <a:r>
              <a:rPr sz="3200" spc="-5" dirty="0">
                <a:latin typeface="Tahoma"/>
                <a:cs typeface="Tahoma"/>
              </a:rPr>
              <a:t>value </a:t>
            </a:r>
            <a:r>
              <a:rPr sz="3200" dirty="0">
                <a:latin typeface="Tahoma"/>
                <a:cs typeface="Tahoma"/>
              </a:rPr>
              <a:t>of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exports</a:t>
            </a:r>
            <a:endParaRPr sz="3200">
              <a:latin typeface="Tahoma"/>
              <a:cs typeface="Tahoma"/>
            </a:endParaRPr>
          </a:p>
          <a:p>
            <a:pPr marL="438150" indent="-285750">
              <a:lnSpc>
                <a:spcPct val="100000"/>
              </a:lnSpc>
              <a:spcBef>
                <a:spcPts val="790"/>
              </a:spcBef>
              <a:buClr>
                <a:srgbClr val="CCCCE5"/>
              </a:buClr>
              <a:buSzPct val="59375"/>
              <a:buFont typeface="Wingdings"/>
              <a:buChar char=""/>
              <a:tabLst>
                <a:tab pos="438150" algn="l"/>
              </a:tabLst>
            </a:pPr>
            <a:r>
              <a:rPr sz="3200" dirty="0">
                <a:latin typeface="Tahoma"/>
                <a:cs typeface="Tahoma"/>
              </a:rPr>
              <a:t>M = </a:t>
            </a:r>
            <a:r>
              <a:rPr sz="3200" spc="-5" dirty="0">
                <a:latin typeface="Tahoma"/>
                <a:cs typeface="Tahoma"/>
              </a:rPr>
              <a:t>value </a:t>
            </a:r>
            <a:r>
              <a:rPr sz="3200" dirty="0">
                <a:latin typeface="Tahoma"/>
                <a:cs typeface="Tahoma"/>
              </a:rPr>
              <a:t>of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imports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6070" y="1518920"/>
            <a:ext cx="8341995" cy="79502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5080" indent="-342900">
              <a:lnSpc>
                <a:spcPts val="2700"/>
              </a:lnSpc>
              <a:spcBef>
                <a:spcPts val="740"/>
              </a:spcBef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Example </a:t>
            </a:r>
            <a:r>
              <a:rPr sz="2800" dirty="0">
                <a:latin typeface="Tahoma"/>
                <a:cs typeface="Tahoma"/>
              </a:rPr>
              <a:t>US </a:t>
            </a:r>
            <a:r>
              <a:rPr sz="2800" spc="-5" dirty="0">
                <a:latin typeface="Tahoma"/>
                <a:cs typeface="Tahoma"/>
              </a:rPr>
              <a:t>imports $150,000 </a:t>
            </a:r>
            <a:r>
              <a:rPr sz="2800" dirty="0">
                <a:latin typeface="Tahoma"/>
                <a:cs typeface="Tahoma"/>
              </a:rPr>
              <a:t>of </a:t>
            </a:r>
            <a:r>
              <a:rPr sz="2800" spc="-5" dirty="0">
                <a:latin typeface="Tahoma"/>
                <a:cs typeface="Tahoma"/>
              </a:rPr>
              <a:t>cloth and exports  no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cloth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0870" y="2933700"/>
            <a:ext cx="869950" cy="477520"/>
          </a:xfrm>
          <a:custGeom>
            <a:avLst/>
            <a:gdLst/>
            <a:ahLst/>
            <a:cxnLst/>
            <a:rect l="l" t="t" r="r" b="b"/>
            <a:pathLst>
              <a:path w="869950" h="477520">
                <a:moveTo>
                  <a:pt x="36829" y="0"/>
                </a:moveTo>
                <a:lnTo>
                  <a:pt x="36829" y="433070"/>
                </a:lnTo>
              </a:path>
              <a:path w="869950" h="477520">
                <a:moveTo>
                  <a:pt x="826769" y="0"/>
                </a:moveTo>
                <a:lnTo>
                  <a:pt x="826769" y="433070"/>
                </a:lnTo>
              </a:path>
              <a:path w="869950" h="477520">
                <a:moveTo>
                  <a:pt x="0" y="477520"/>
                </a:moveTo>
                <a:lnTo>
                  <a:pt x="869950" y="47752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3300" y="3411220"/>
            <a:ext cx="1334770" cy="0"/>
          </a:xfrm>
          <a:custGeom>
            <a:avLst/>
            <a:gdLst/>
            <a:ahLst/>
            <a:cxnLst/>
            <a:rect l="l" t="t" r="r" b="b"/>
            <a:pathLst>
              <a:path w="1334770">
                <a:moveTo>
                  <a:pt x="0" y="0"/>
                </a:moveTo>
                <a:lnTo>
                  <a:pt x="133477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0769" y="3125469"/>
            <a:ext cx="7187565" cy="20599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81380">
              <a:lnSpc>
                <a:spcPts val="2830"/>
              </a:lnSpc>
              <a:spcBef>
                <a:spcPts val="120"/>
              </a:spcBef>
              <a:tabLst>
                <a:tab pos="1628775" algn="l"/>
              </a:tabLst>
            </a:pPr>
            <a:r>
              <a:rPr sz="2850" spc="15" dirty="0">
                <a:latin typeface="Tahoma"/>
                <a:cs typeface="Tahoma"/>
              </a:rPr>
              <a:t>IIT	</a:t>
            </a:r>
            <a:r>
              <a:rPr sz="2850" spc="10" dirty="0">
                <a:latin typeface="Tahoma"/>
                <a:cs typeface="Tahoma"/>
              </a:rPr>
              <a:t>Index</a:t>
            </a:r>
            <a:r>
              <a:rPr sz="2850" spc="-350" dirty="0">
                <a:latin typeface="Tahoma"/>
                <a:cs typeface="Tahoma"/>
              </a:rPr>
              <a:t> </a:t>
            </a:r>
            <a:r>
              <a:rPr sz="2850" spc="110" dirty="0">
                <a:latin typeface="Tahoma"/>
                <a:cs typeface="Tahoma"/>
              </a:rPr>
              <a:t>=1</a:t>
            </a:r>
            <a:r>
              <a:rPr sz="2850" spc="-620" dirty="0">
                <a:latin typeface="Tahoma"/>
                <a:cs typeface="Tahoma"/>
              </a:rPr>
              <a:t> </a:t>
            </a:r>
            <a:r>
              <a:rPr sz="2850" spc="5" dirty="0">
                <a:latin typeface="Tahoma"/>
                <a:cs typeface="Tahoma"/>
              </a:rPr>
              <a:t>-</a:t>
            </a:r>
            <a:r>
              <a:rPr sz="2850" spc="320" dirty="0">
                <a:latin typeface="Tahoma"/>
                <a:cs typeface="Tahoma"/>
              </a:rPr>
              <a:t> </a:t>
            </a:r>
            <a:r>
              <a:rPr sz="4275" spc="22" baseline="39961" dirty="0">
                <a:latin typeface="Tahoma"/>
                <a:cs typeface="Tahoma"/>
              </a:rPr>
              <a:t>X</a:t>
            </a:r>
            <a:r>
              <a:rPr sz="4275" spc="-607" baseline="39961" dirty="0">
                <a:latin typeface="Tahoma"/>
                <a:cs typeface="Tahoma"/>
              </a:rPr>
              <a:t> </a:t>
            </a:r>
            <a:r>
              <a:rPr sz="4275" spc="7" baseline="39961" dirty="0">
                <a:latin typeface="Tahoma"/>
                <a:cs typeface="Tahoma"/>
              </a:rPr>
              <a:t>-</a:t>
            </a:r>
            <a:r>
              <a:rPr sz="4275" spc="-885" baseline="39961" dirty="0">
                <a:latin typeface="Tahoma"/>
                <a:cs typeface="Tahoma"/>
              </a:rPr>
              <a:t> </a:t>
            </a:r>
            <a:r>
              <a:rPr sz="4275" spc="30" baseline="39961" dirty="0">
                <a:latin typeface="Tahoma"/>
                <a:cs typeface="Tahoma"/>
              </a:rPr>
              <a:t>M</a:t>
            </a:r>
            <a:r>
              <a:rPr sz="4275" spc="135" baseline="39961" dirty="0">
                <a:latin typeface="Tahoma"/>
                <a:cs typeface="Tahoma"/>
              </a:rPr>
              <a:t> </a:t>
            </a:r>
            <a:r>
              <a:rPr sz="2850" spc="110" dirty="0">
                <a:latin typeface="Tahoma"/>
                <a:cs typeface="Tahoma"/>
              </a:rPr>
              <a:t>=1</a:t>
            </a:r>
            <a:r>
              <a:rPr sz="2850" spc="-625" dirty="0">
                <a:latin typeface="Tahoma"/>
                <a:cs typeface="Tahoma"/>
              </a:rPr>
              <a:t> </a:t>
            </a:r>
            <a:r>
              <a:rPr sz="2850" spc="5" dirty="0">
                <a:latin typeface="Tahoma"/>
                <a:cs typeface="Tahoma"/>
              </a:rPr>
              <a:t>-</a:t>
            </a:r>
            <a:r>
              <a:rPr sz="2850" spc="-500" dirty="0">
                <a:latin typeface="Tahoma"/>
                <a:cs typeface="Tahoma"/>
              </a:rPr>
              <a:t> </a:t>
            </a:r>
            <a:r>
              <a:rPr sz="4275" spc="60" baseline="35087" dirty="0">
                <a:latin typeface="Tahoma"/>
                <a:cs typeface="Tahoma"/>
              </a:rPr>
              <a:t>150,000</a:t>
            </a:r>
            <a:r>
              <a:rPr sz="4275" spc="-322" baseline="35087" dirty="0">
                <a:latin typeface="Tahoma"/>
                <a:cs typeface="Tahoma"/>
              </a:rPr>
              <a:t> </a:t>
            </a:r>
            <a:r>
              <a:rPr sz="2850" spc="15" dirty="0">
                <a:latin typeface="Tahoma"/>
                <a:cs typeface="Tahoma"/>
              </a:rPr>
              <a:t>=</a:t>
            </a:r>
            <a:r>
              <a:rPr sz="2850" spc="-475" dirty="0">
                <a:latin typeface="Tahoma"/>
                <a:cs typeface="Tahoma"/>
              </a:rPr>
              <a:t> </a:t>
            </a:r>
            <a:r>
              <a:rPr sz="2850" spc="10" dirty="0">
                <a:latin typeface="Tahoma"/>
                <a:cs typeface="Tahoma"/>
              </a:rPr>
              <a:t>0</a:t>
            </a:r>
            <a:endParaRPr sz="2850">
              <a:latin typeface="Tahoma"/>
              <a:cs typeface="Tahoma"/>
            </a:endParaRPr>
          </a:p>
          <a:p>
            <a:pPr marL="3373120">
              <a:lnSpc>
                <a:spcPts val="2830"/>
              </a:lnSpc>
              <a:tabLst>
                <a:tab pos="4985385" algn="l"/>
              </a:tabLst>
            </a:pPr>
            <a:r>
              <a:rPr sz="2850" spc="15" dirty="0">
                <a:latin typeface="Tahoma"/>
                <a:cs typeface="Tahoma"/>
              </a:rPr>
              <a:t>X</a:t>
            </a:r>
            <a:r>
              <a:rPr sz="2850" spc="-505" dirty="0">
                <a:latin typeface="Tahoma"/>
                <a:cs typeface="Tahoma"/>
              </a:rPr>
              <a:t> </a:t>
            </a:r>
            <a:r>
              <a:rPr sz="2850" spc="114" dirty="0">
                <a:latin typeface="Tahoma"/>
                <a:cs typeface="Tahoma"/>
              </a:rPr>
              <a:t>+M	</a:t>
            </a:r>
            <a:r>
              <a:rPr sz="2850" spc="40" dirty="0">
                <a:latin typeface="Tahoma"/>
                <a:cs typeface="Tahoma"/>
              </a:rPr>
              <a:t>150,000</a:t>
            </a:r>
            <a:endParaRPr sz="2850">
              <a:latin typeface="Tahoma"/>
              <a:cs typeface="Tahoma"/>
            </a:endParaRPr>
          </a:p>
          <a:p>
            <a:pPr marL="38100" marR="30480">
              <a:lnSpc>
                <a:spcPct val="100000"/>
              </a:lnSpc>
              <a:spcBef>
                <a:spcPts val="2660"/>
              </a:spcBef>
            </a:pPr>
            <a:r>
              <a:rPr sz="3200" dirty="0">
                <a:latin typeface="Tahoma"/>
                <a:cs typeface="Tahoma"/>
              </a:rPr>
              <a:t>IIT Index = 0 </a:t>
            </a:r>
            <a:r>
              <a:rPr sz="3200" spc="-5" dirty="0">
                <a:latin typeface="Tahoma"/>
                <a:cs typeface="Tahoma"/>
              </a:rPr>
              <a:t>indicates </a:t>
            </a:r>
            <a:r>
              <a:rPr sz="3200" dirty="0">
                <a:latin typeface="Tahoma"/>
                <a:cs typeface="Tahoma"/>
              </a:rPr>
              <a:t>no </a:t>
            </a:r>
            <a:r>
              <a:rPr sz="3200" spc="-5" dirty="0">
                <a:latin typeface="Tahoma"/>
                <a:cs typeface="Tahoma"/>
              </a:rPr>
              <a:t>intraindustry  trade in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cloth.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34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63269" y="426720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CCCCE5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939665" marR="5080" indent="-2518410">
              <a:lnSpc>
                <a:spcPct val="100800"/>
              </a:lnSpc>
              <a:spcBef>
                <a:spcPts val="70"/>
              </a:spcBef>
            </a:pPr>
            <a:r>
              <a:rPr spc="-5" dirty="0"/>
              <a:t>Intraindustry </a:t>
            </a:r>
            <a:r>
              <a:rPr dirty="0"/>
              <a:t>Versus </a:t>
            </a:r>
            <a:r>
              <a:rPr spc="-5" dirty="0"/>
              <a:t>Interindustry  </a:t>
            </a:r>
            <a:r>
              <a:rPr dirty="0"/>
              <a:t>Trade</a:t>
            </a: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8469" y="2167890"/>
            <a:ext cx="7542530" cy="1004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4965" marR="5080" indent="-342900">
              <a:lnSpc>
                <a:spcPct val="100800"/>
              </a:lnSpc>
              <a:spcBef>
                <a:spcPts val="70"/>
              </a:spcBef>
              <a:buSzPct val="75000"/>
              <a:buFont typeface="Wingdings"/>
              <a:buChar char=""/>
              <a:tabLst>
                <a:tab pos="355600" algn="l"/>
                <a:tab pos="6863715" algn="l"/>
              </a:tabLst>
            </a:pPr>
            <a:r>
              <a:rPr sz="3200" dirty="0">
                <a:latin typeface="Tahoma"/>
                <a:cs typeface="Tahoma"/>
              </a:rPr>
              <a:t>US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i</a:t>
            </a:r>
            <a:r>
              <a:rPr sz="3200" dirty="0">
                <a:latin typeface="Tahoma"/>
                <a:cs typeface="Tahoma"/>
              </a:rPr>
              <a:t>m</a:t>
            </a:r>
            <a:r>
              <a:rPr sz="3200" spc="10" dirty="0">
                <a:latin typeface="Tahoma"/>
                <a:cs typeface="Tahoma"/>
              </a:rPr>
              <a:t>p</a:t>
            </a:r>
            <a:r>
              <a:rPr sz="3200" dirty="0">
                <a:latin typeface="Tahoma"/>
                <a:cs typeface="Tahoma"/>
              </a:rPr>
              <a:t>o</a:t>
            </a:r>
            <a:r>
              <a:rPr sz="3200" spc="-5" dirty="0">
                <a:latin typeface="Tahoma"/>
                <a:cs typeface="Tahoma"/>
              </a:rPr>
              <a:t>rt</a:t>
            </a:r>
            <a:r>
              <a:rPr sz="3200" dirty="0">
                <a:latin typeface="Tahoma"/>
                <a:cs typeface="Tahoma"/>
              </a:rPr>
              <a:t>s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$</a:t>
            </a:r>
            <a:r>
              <a:rPr sz="3200" spc="10" dirty="0">
                <a:latin typeface="Tahoma"/>
                <a:cs typeface="Tahoma"/>
              </a:rPr>
              <a:t>1</a:t>
            </a:r>
            <a:r>
              <a:rPr sz="3200" dirty="0">
                <a:latin typeface="Tahoma"/>
                <a:cs typeface="Tahoma"/>
              </a:rPr>
              <a:t>50,0</a:t>
            </a:r>
            <a:r>
              <a:rPr sz="3200" spc="10" dirty="0">
                <a:latin typeface="Tahoma"/>
                <a:cs typeface="Tahoma"/>
              </a:rPr>
              <a:t>0</a:t>
            </a:r>
            <a:r>
              <a:rPr sz="3200" dirty="0">
                <a:latin typeface="Tahoma"/>
                <a:cs typeface="Tahoma"/>
              </a:rPr>
              <a:t>0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of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c</a:t>
            </a:r>
            <a:r>
              <a:rPr sz="3200" dirty="0">
                <a:latin typeface="Tahoma"/>
                <a:cs typeface="Tahoma"/>
              </a:rPr>
              <a:t>ompu</a:t>
            </a:r>
            <a:r>
              <a:rPr sz="3200" spc="-5" dirty="0">
                <a:latin typeface="Tahoma"/>
                <a:cs typeface="Tahoma"/>
              </a:rPr>
              <a:t>t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5" dirty="0">
                <a:latin typeface="Tahoma"/>
                <a:cs typeface="Tahoma"/>
              </a:rPr>
              <a:t>r</a:t>
            </a:r>
            <a:r>
              <a:rPr sz="3200" dirty="0">
                <a:latin typeface="Tahoma"/>
                <a:cs typeface="Tahoma"/>
              </a:rPr>
              <a:t>s	and  exports $150,000 </a:t>
            </a:r>
            <a:r>
              <a:rPr sz="3200" spc="-5" dirty="0">
                <a:latin typeface="Tahoma"/>
                <a:cs typeface="Tahoma"/>
              </a:rPr>
              <a:t>computers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1039" y="3756659"/>
            <a:ext cx="835660" cy="414020"/>
          </a:xfrm>
          <a:custGeom>
            <a:avLst/>
            <a:gdLst/>
            <a:ahLst/>
            <a:cxnLst/>
            <a:rect l="l" t="t" r="r" b="b"/>
            <a:pathLst>
              <a:path w="835660" h="414020">
                <a:moveTo>
                  <a:pt x="35560" y="0"/>
                </a:moveTo>
                <a:lnTo>
                  <a:pt x="35560" y="374650"/>
                </a:lnTo>
              </a:path>
              <a:path w="835660" h="414020">
                <a:moveTo>
                  <a:pt x="795020" y="0"/>
                </a:moveTo>
                <a:lnTo>
                  <a:pt x="795020" y="374650"/>
                </a:lnTo>
              </a:path>
              <a:path w="835660" h="414020">
                <a:moveTo>
                  <a:pt x="0" y="414019"/>
                </a:moveTo>
                <a:lnTo>
                  <a:pt x="835660" y="41401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8700" y="3756659"/>
            <a:ext cx="2872740" cy="414020"/>
          </a:xfrm>
          <a:custGeom>
            <a:avLst/>
            <a:gdLst/>
            <a:ahLst/>
            <a:cxnLst/>
            <a:rect l="l" t="t" r="r" b="b"/>
            <a:pathLst>
              <a:path w="2872740" h="414020">
                <a:moveTo>
                  <a:pt x="35560" y="0"/>
                </a:moveTo>
                <a:lnTo>
                  <a:pt x="35560" y="374650"/>
                </a:lnTo>
              </a:path>
              <a:path w="2872740" h="414020">
                <a:moveTo>
                  <a:pt x="2832100" y="0"/>
                </a:moveTo>
                <a:lnTo>
                  <a:pt x="2832100" y="374650"/>
                </a:lnTo>
              </a:path>
              <a:path w="2872740" h="414020">
                <a:moveTo>
                  <a:pt x="0" y="414019"/>
                </a:moveTo>
                <a:lnTo>
                  <a:pt x="2872740" y="41401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6883" y="3602228"/>
            <a:ext cx="6751955" cy="96011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94"/>
              </a:spcBef>
              <a:tabLst>
                <a:tab pos="1777364" algn="l"/>
              </a:tabLst>
            </a:pPr>
            <a:r>
              <a:rPr sz="3600" spc="270" baseline="-41666" dirty="0">
                <a:latin typeface="Tahoma"/>
                <a:cs typeface="Tahoma"/>
              </a:rPr>
              <a:t>Index</a:t>
            </a:r>
            <a:r>
              <a:rPr sz="3600" spc="-330" baseline="-41666" dirty="0">
                <a:latin typeface="Tahoma"/>
                <a:cs typeface="Tahoma"/>
              </a:rPr>
              <a:t> </a:t>
            </a:r>
            <a:r>
              <a:rPr sz="3600" spc="480" baseline="-41666" dirty="0">
                <a:latin typeface="Tahoma"/>
                <a:cs typeface="Tahoma"/>
              </a:rPr>
              <a:t>=1</a:t>
            </a:r>
            <a:r>
              <a:rPr sz="3600" spc="-727" baseline="-41666" dirty="0">
                <a:latin typeface="Tahoma"/>
                <a:cs typeface="Tahoma"/>
              </a:rPr>
              <a:t> </a:t>
            </a:r>
            <a:r>
              <a:rPr sz="3600" spc="187" baseline="-41666" dirty="0">
                <a:latin typeface="Tahoma"/>
                <a:cs typeface="Tahoma"/>
              </a:rPr>
              <a:t>-	</a:t>
            </a:r>
            <a:r>
              <a:rPr sz="2400" spc="204" dirty="0">
                <a:latin typeface="Tahoma"/>
                <a:cs typeface="Tahoma"/>
              </a:rPr>
              <a:t>X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-</a:t>
            </a:r>
            <a:r>
              <a:rPr sz="2400" spc="-470" dirty="0">
                <a:latin typeface="Tahoma"/>
                <a:cs typeface="Tahoma"/>
              </a:rPr>
              <a:t> </a:t>
            </a:r>
            <a:r>
              <a:rPr sz="2400" spc="270" dirty="0">
                <a:latin typeface="Tahoma"/>
                <a:cs typeface="Tahoma"/>
              </a:rPr>
              <a:t>M</a:t>
            </a:r>
            <a:r>
              <a:rPr sz="2400" spc="200" dirty="0">
                <a:latin typeface="Tahoma"/>
                <a:cs typeface="Tahoma"/>
              </a:rPr>
              <a:t> </a:t>
            </a:r>
            <a:r>
              <a:rPr sz="3600" spc="480" baseline="-41666" dirty="0">
                <a:latin typeface="Tahoma"/>
                <a:cs typeface="Tahoma"/>
              </a:rPr>
              <a:t>=1</a:t>
            </a:r>
            <a:r>
              <a:rPr sz="3600" spc="-742" baseline="-41666" dirty="0">
                <a:latin typeface="Tahoma"/>
                <a:cs typeface="Tahoma"/>
              </a:rPr>
              <a:t> </a:t>
            </a:r>
            <a:r>
              <a:rPr sz="3600" spc="187" baseline="-41666" dirty="0">
                <a:latin typeface="Tahoma"/>
                <a:cs typeface="Tahoma"/>
              </a:rPr>
              <a:t>-</a:t>
            </a:r>
            <a:r>
              <a:rPr sz="3600" spc="89" baseline="-41666" dirty="0">
                <a:latin typeface="Tahoma"/>
                <a:cs typeface="Tahoma"/>
              </a:rPr>
              <a:t> </a:t>
            </a:r>
            <a:r>
              <a:rPr sz="2400" spc="210" dirty="0">
                <a:latin typeface="Tahoma"/>
                <a:cs typeface="Tahoma"/>
              </a:rPr>
              <a:t>150,000</a:t>
            </a:r>
            <a:r>
              <a:rPr sz="2400" spc="-365" dirty="0">
                <a:latin typeface="Tahoma"/>
                <a:cs typeface="Tahoma"/>
              </a:rPr>
              <a:t> </a:t>
            </a:r>
            <a:r>
              <a:rPr sz="2400" spc="220" dirty="0">
                <a:latin typeface="Tahoma"/>
                <a:cs typeface="Tahoma"/>
              </a:rPr>
              <a:t>-150,000</a:t>
            </a:r>
            <a:r>
              <a:rPr sz="2400" spc="335" dirty="0">
                <a:latin typeface="Tahoma"/>
                <a:cs typeface="Tahoma"/>
              </a:rPr>
              <a:t> </a:t>
            </a:r>
            <a:r>
              <a:rPr sz="3600" spc="480" baseline="-41666" dirty="0">
                <a:latin typeface="Tahoma"/>
                <a:cs typeface="Tahoma"/>
              </a:rPr>
              <a:t>=1</a:t>
            </a:r>
            <a:endParaRPr sz="3600" baseline="-41666">
              <a:latin typeface="Tahoma"/>
              <a:cs typeface="Tahoma"/>
            </a:endParaRPr>
          </a:p>
          <a:p>
            <a:pPr marL="1725295">
              <a:lnSpc>
                <a:spcPct val="100000"/>
              </a:lnSpc>
              <a:spcBef>
                <a:spcPts val="800"/>
              </a:spcBef>
              <a:tabLst>
                <a:tab pos="3278504" algn="l"/>
              </a:tabLst>
            </a:pPr>
            <a:r>
              <a:rPr sz="2400" spc="204" dirty="0">
                <a:latin typeface="Tahoma"/>
                <a:cs typeface="Tahoma"/>
              </a:rPr>
              <a:t>X</a:t>
            </a:r>
            <a:r>
              <a:rPr sz="2400" spc="-375" dirty="0">
                <a:latin typeface="Tahoma"/>
                <a:cs typeface="Tahoma"/>
              </a:rPr>
              <a:t> </a:t>
            </a:r>
            <a:r>
              <a:rPr sz="2400" spc="360" dirty="0">
                <a:latin typeface="Tahoma"/>
                <a:cs typeface="Tahoma"/>
              </a:rPr>
              <a:t>+M	</a:t>
            </a:r>
            <a:r>
              <a:rPr sz="2400" spc="210" dirty="0">
                <a:latin typeface="Tahoma"/>
                <a:cs typeface="Tahoma"/>
              </a:rPr>
              <a:t>150,000</a:t>
            </a:r>
            <a:r>
              <a:rPr sz="2400" spc="-450" dirty="0">
                <a:latin typeface="Tahoma"/>
                <a:cs typeface="Tahoma"/>
              </a:rPr>
              <a:t> </a:t>
            </a:r>
            <a:r>
              <a:rPr sz="2400" spc="225" dirty="0">
                <a:latin typeface="Tahoma"/>
                <a:cs typeface="Tahoma"/>
              </a:rPr>
              <a:t>+150,000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35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67410" y="3926839"/>
            <a:ext cx="492759" cy="394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140" dirty="0">
                <a:latin typeface="Tahoma"/>
                <a:cs typeface="Tahoma"/>
              </a:rPr>
              <a:t>I</a:t>
            </a:r>
            <a:r>
              <a:rPr sz="2400" spc="170" dirty="0">
                <a:latin typeface="Tahoma"/>
                <a:cs typeface="Tahoma"/>
              </a:rPr>
              <a:t>IT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499364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CCCCE5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569" y="4911090"/>
            <a:ext cx="79971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ahoma"/>
                <a:cs typeface="Tahoma"/>
              </a:rPr>
              <a:t>IIT = 1 </a:t>
            </a:r>
            <a:r>
              <a:rPr sz="3200" spc="-5" dirty="0">
                <a:latin typeface="Tahoma"/>
                <a:cs typeface="Tahoma"/>
              </a:rPr>
              <a:t>indicates that all </a:t>
            </a:r>
            <a:r>
              <a:rPr sz="3200" dirty="0">
                <a:latin typeface="Tahoma"/>
                <a:cs typeface="Tahoma"/>
              </a:rPr>
              <a:t>trade </a:t>
            </a:r>
            <a:r>
              <a:rPr sz="3200" spc="-5" dirty="0">
                <a:latin typeface="Tahoma"/>
                <a:cs typeface="Tahoma"/>
              </a:rPr>
              <a:t>in computers  is intraindustry trade </a:t>
            </a:r>
            <a:r>
              <a:rPr sz="3200" dirty="0">
                <a:latin typeface="Tahoma"/>
                <a:cs typeface="Tahoma"/>
              </a:rPr>
              <a:t>or </a:t>
            </a:r>
            <a:r>
              <a:rPr sz="3200" spc="-5" dirty="0">
                <a:latin typeface="Tahoma"/>
                <a:cs typeface="Tahoma"/>
              </a:rPr>
              <a:t>alternatively exports  </a:t>
            </a:r>
            <a:r>
              <a:rPr sz="3200" dirty="0">
                <a:latin typeface="Tahoma"/>
                <a:cs typeface="Tahoma"/>
              </a:rPr>
              <a:t>of </a:t>
            </a:r>
            <a:r>
              <a:rPr sz="3200" spc="-5" dirty="0">
                <a:latin typeface="Tahoma"/>
                <a:cs typeface="Tahoma"/>
              </a:rPr>
              <a:t>computers </a:t>
            </a:r>
            <a:r>
              <a:rPr sz="3200" dirty="0">
                <a:latin typeface="Tahoma"/>
                <a:cs typeface="Tahoma"/>
              </a:rPr>
              <a:t>= </a:t>
            </a:r>
            <a:r>
              <a:rPr sz="3200" spc="-5" dirty="0">
                <a:latin typeface="Tahoma"/>
                <a:cs typeface="Tahoma"/>
              </a:rPr>
              <a:t>imports </a:t>
            </a:r>
            <a:r>
              <a:rPr sz="3200" dirty="0">
                <a:latin typeface="Tahoma"/>
                <a:cs typeface="Tahoma"/>
              </a:rPr>
              <a:t>of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computers.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939665" marR="5080" indent="-2518410">
              <a:lnSpc>
                <a:spcPct val="100800"/>
              </a:lnSpc>
              <a:spcBef>
                <a:spcPts val="70"/>
              </a:spcBef>
            </a:pPr>
            <a:r>
              <a:rPr spc="-5" dirty="0"/>
              <a:t>Intraindustry </a:t>
            </a:r>
            <a:r>
              <a:rPr dirty="0"/>
              <a:t>Versus </a:t>
            </a:r>
            <a:r>
              <a:rPr spc="-5" dirty="0"/>
              <a:t>Interindustry  </a:t>
            </a:r>
            <a:r>
              <a:rPr dirty="0"/>
              <a:t>Trade</a:t>
            </a: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0670" y="1518920"/>
            <a:ext cx="8542655" cy="25577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81000" marR="30480" indent="-342900">
              <a:lnSpc>
                <a:spcPts val="3040"/>
              </a:lnSpc>
              <a:spcBef>
                <a:spcPts val="465"/>
              </a:spcBef>
              <a:buSzPct val="75000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Tahoma"/>
                <a:cs typeface="Tahoma"/>
              </a:rPr>
              <a:t>IIT ranges from </a:t>
            </a:r>
            <a:r>
              <a:rPr sz="2800" dirty="0">
                <a:latin typeface="Tahoma"/>
                <a:cs typeface="Tahoma"/>
              </a:rPr>
              <a:t>0 </a:t>
            </a:r>
            <a:r>
              <a:rPr sz="2800" spc="-5" dirty="0">
                <a:latin typeface="Tahoma"/>
                <a:cs typeface="Tahoma"/>
              </a:rPr>
              <a:t>(no intraindustry trade) </a:t>
            </a:r>
            <a:r>
              <a:rPr sz="2800" dirty="0">
                <a:latin typeface="Tahoma"/>
                <a:cs typeface="Tahoma"/>
              </a:rPr>
              <a:t>to 1 </a:t>
            </a:r>
            <a:r>
              <a:rPr sz="2800" spc="-10" dirty="0">
                <a:latin typeface="Tahoma"/>
                <a:cs typeface="Tahoma"/>
              </a:rPr>
              <a:t>(100  </a:t>
            </a:r>
            <a:r>
              <a:rPr sz="2800" spc="-5" dirty="0">
                <a:latin typeface="Tahoma"/>
                <a:cs typeface="Tahoma"/>
              </a:rPr>
              <a:t>percent intraindustry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trade).</a:t>
            </a:r>
            <a:endParaRPr sz="2800">
              <a:latin typeface="Tahoma"/>
              <a:cs typeface="Tahoma"/>
            </a:endParaRPr>
          </a:p>
          <a:p>
            <a:pPr marL="381000" marR="123825" indent="-342900">
              <a:lnSpc>
                <a:spcPts val="3040"/>
              </a:lnSpc>
              <a:spcBef>
                <a:spcPts val="690"/>
              </a:spcBef>
              <a:buSzPct val="75000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Tahoma"/>
                <a:cs typeface="Tahoma"/>
              </a:rPr>
              <a:t>The closer to 0, the less intraindustry trade relative  to interindustry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trade.</a:t>
            </a:r>
            <a:endParaRPr sz="2800">
              <a:latin typeface="Tahoma"/>
              <a:cs typeface="Tahoma"/>
            </a:endParaRPr>
          </a:p>
          <a:p>
            <a:pPr marL="381000" marR="1158875" indent="-342900">
              <a:lnSpc>
                <a:spcPts val="3040"/>
              </a:lnSpc>
              <a:spcBef>
                <a:spcPts val="690"/>
              </a:spcBef>
              <a:buSzPct val="75000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Tahoma"/>
                <a:cs typeface="Tahoma"/>
              </a:rPr>
              <a:t>The closer to 1, the </a:t>
            </a:r>
            <a:r>
              <a:rPr sz="2800" dirty="0">
                <a:latin typeface="Tahoma"/>
                <a:cs typeface="Tahoma"/>
              </a:rPr>
              <a:t>more </a:t>
            </a:r>
            <a:r>
              <a:rPr sz="2800" spc="-5" dirty="0">
                <a:latin typeface="Tahoma"/>
                <a:cs typeface="Tahoma"/>
              </a:rPr>
              <a:t>intraindustry trade  relative to interindustry trade.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36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939665" marR="5080" indent="-2518410">
              <a:lnSpc>
                <a:spcPct val="100800"/>
              </a:lnSpc>
              <a:spcBef>
                <a:spcPts val="70"/>
              </a:spcBef>
            </a:pPr>
            <a:r>
              <a:rPr spc="-5" dirty="0"/>
              <a:t>Intraindustry </a:t>
            </a:r>
            <a:r>
              <a:rPr dirty="0"/>
              <a:t>Versus </a:t>
            </a:r>
            <a:r>
              <a:rPr spc="-5" dirty="0"/>
              <a:t>Interindustry  </a:t>
            </a:r>
            <a:r>
              <a:rPr dirty="0"/>
              <a:t>Trade</a:t>
            </a: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1579" y="193040"/>
            <a:ext cx="3260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IIT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continued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37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6070" y="1546859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869" y="1412421"/>
            <a:ext cx="7700009" cy="36258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200" spc="-5" dirty="0">
                <a:latin typeface="Arial"/>
                <a:cs typeface="Arial"/>
              </a:rPr>
              <a:t>Problems</a:t>
            </a:r>
            <a:endParaRPr sz="3200">
              <a:latin typeface="Arial"/>
              <a:cs typeface="Arial"/>
            </a:endParaRPr>
          </a:p>
          <a:p>
            <a:pPr marL="317500" marR="5080">
              <a:lnSpc>
                <a:spcPts val="3120"/>
              </a:lnSpc>
              <a:spcBef>
                <a:spcPts val="785"/>
              </a:spcBef>
              <a:tabLst>
                <a:tab pos="1859914" algn="l"/>
              </a:tabLst>
            </a:pPr>
            <a:r>
              <a:rPr sz="2800" spc="-5" dirty="0">
                <a:latin typeface="Arial"/>
                <a:cs typeface="Arial"/>
              </a:rPr>
              <a:t>Values of </a:t>
            </a:r>
            <a:r>
              <a:rPr sz="2800" dirty="0">
                <a:latin typeface="Arial"/>
                <a:cs typeface="Arial"/>
              </a:rPr>
              <a:t>intra-industry </a:t>
            </a:r>
            <a:r>
              <a:rPr sz="2800" spc="-5" dirty="0">
                <a:latin typeface="Arial"/>
                <a:cs typeface="Arial"/>
              </a:rPr>
              <a:t>trade depend on how  narrowly	</a:t>
            </a:r>
            <a:r>
              <a:rPr sz="2800" dirty="0">
                <a:latin typeface="Arial"/>
                <a:cs typeface="Arial"/>
              </a:rPr>
              <a:t>a particular industry </a:t>
            </a:r>
            <a:r>
              <a:rPr sz="2800" spc="-5" dirty="0">
                <a:latin typeface="Arial"/>
                <a:cs typeface="Arial"/>
              </a:rPr>
              <a:t>or </a:t>
            </a:r>
            <a:r>
              <a:rPr sz="2800" dirty="0">
                <a:latin typeface="Arial"/>
                <a:cs typeface="Arial"/>
              </a:rPr>
              <a:t>product group 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defined.</a:t>
            </a:r>
            <a:endParaRPr sz="2800">
              <a:latin typeface="Arial"/>
              <a:cs typeface="Arial"/>
            </a:endParaRPr>
          </a:p>
          <a:p>
            <a:pPr marL="317500" marR="407034">
              <a:lnSpc>
                <a:spcPts val="312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More </a:t>
            </a:r>
            <a:r>
              <a:rPr sz="2800" dirty="0">
                <a:latin typeface="Arial"/>
                <a:cs typeface="Arial"/>
              </a:rPr>
              <a:t>broadly defined </a:t>
            </a:r>
            <a:r>
              <a:rPr sz="2800" spc="-5" dirty="0">
                <a:latin typeface="Arial"/>
                <a:cs typeface="Arial"/>
              </a:rPr>
              <a:t>groups will </a:t>
            </a:r>
            <a:r>
              <a:rPr sz="2800" dirty="0">
                <a:latin typeface="Arial"/>
                <a:cs typeface="Arial"/>
              </a:rPr>
              <a:t>show </a:t>
            </a:r>
            <a:r>
              <a:rPr sz="2800" spc="-5" dirty="0">
                <a:latin typeface="Arial"/>
                <a:cs typeface="Arial"/>
              </a:rPr>
              <a:t>more  </a:t>
            </a:r>
            <a:r>
              <a:rPr sz="2800" dirty="0">
                <a:latin typeface="Arial"/>
                <a:cs typeface="Arial"/>
              </a:rPr>
              <a:t>intraindustry trade, e.g., </a:t>
            </a:r>
            <a:r>
              <a:rPr sz="2800" spc="-5" dirty="0">
                <a:latin typeface="Arial"/>
                <a:cs typeface="Arial"/>
              </a:rPr>
              <a:t>Motor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vehicles</a:t>
            </a:r>
            <a:endParaRPr sz="2800">
              <a:latin typeface="Arial"/>
              <a:cs typeface="Arial"/>
            </a:endParaRPr>
          </a:p>
          <a:p>
            <a:pPr marL="317500" marR="407670">
              <a:lnSpc>
                <a:spcPts val="312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More narrowly defined </a:t>
            </a:r>
            <a:r>
              <a:rPr sz="2800" dirty="0">
                <a:latin typeface="Arial"/>
                <a:cs typeface="Arial"/>
              </a:rPr>
              <a:t>groups </a:t>
            </a:r>
            <a:r>
              <a:rPr sz="2800" spc="-5" dirty="0">
                <a:latin typeface="Arial"/>
                <a:cs typeface="Arial"/>
              </a:rPr>
              <a:t>will </a:t>
            </a:r>
            <a:r>
              <a:rPr sz="2800" dirty="0">
                <a:latin typeface="Arial"/>
                <a:cs typeface="Arial"/>
              </a:rPr>
              <a:t>show less  intraindustry trade, eg., pickup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trucks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269" y="1982470"/>
            <a:ext cx="220979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solidFill>
                  <a:srgbClr val="9898CC"/>
                </a:solidFill>
                <a:latin typeface="Wingdings"/>
                <a:cs typeface="Wingdings"/>
              </a:rPr>
              <a:t></a:t>
            </a:r>
            <a:endParaRPr sz="33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260090"/>
            <a:ext cx="220979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solidFill>
                  <a:srgbClr val="9898CC"/>
                </a:solidFill>
                <a:latin typeface="Wingdings"/>
                <a:cs typeface="Wingdings"/>
              </a:rPr>
              <a:t></a:t>
            </a:r>
            <a:endParaRPr sz="33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69" y="4141470"/>
            <a:ext cx="220979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solidFill>
                  <a:srgbClr val="9898CC"/>
                </a:solidFill>
                <a:latin typeface="Wingdings"/>
                <a:cs typeface="Wingdings"/>
              </a:rPr>
              <a:t></a:t>
            </a:r>
            <a:endParaRPr sz="3350">
              <a:latin typeface="Wingdings"/>
              <a:cs typeface="Wingdings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83234" marR="5080" indent="-471170">
              <a:lnSpc>
                <a:spcPct val="100800"/>
              </a:lnSpc>
              <a:spcBef>
                <a:spcPts val="70"/>
              </a:spcBef>
            </a:pPr>
            <a:r>
              <a:rPr dirty="0"/>
              <a:t>The Increasing </a:t>
            </a:r>
            <a:r>
              <a:rPr spc="-5" dirty="0"/>
              <a:t>Importance  </a:t>
            </a:r>
            <a:r>
              <a:rPr dirty="0"/>
              <a:t>on </a:t>
            </a:r>
            <a:r>
              <a:rPr spc="-5" dirty="0"/>
              <a:t>Intraindustry</a:t>
            </a:r>
            <a:r>
              <a:rPr spc="-40" dirty="0"/>
              <a:t> </a:t>
            </a:r>
            <a:r>
              <a:rPr dirty="0"/>
              <a:t>Trade</a:t>
            </a:r>
          </a:p>
        </p:txBody>
      </p:sp>
      <p:sp>
        <p:nvSpPr>
          <p:cNvPr id="5" name="object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1776730" h="1371600">
                <a:moveTo>
                  <a:pt x="1776730" y="0"/>
                </a:moveTo>
                <a:lnTo>
                  <a:pt x="0" y="0"/>
                </a:lnTo>
                <a:lnTo>
                  <a:pt x="0" y="1371600"/>
                </a:lnTo>
                <a:lnTo>
                  <a:pt x="1776730" y="137160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pPr marL="3164840" marR="660400" indent="-469900">
              <a:lnSpc>
                <a:spcPct val="100800"/>
              </a:lnSpc>
              <a:spcBef>
                <a:spcPts val="70"/>
              </a:spcBef>
            </a:pPr>
            <a:endParaRPr lang="en-IN" dirty="0" smtClean="0">
              <a:solidFill>
                <a:srgbClr val="940445"/>
              </a:solidFill>
              <a:latin typeface="Tahoma"/>
              <a:cs typeface="Tahoma"/>
            </a:endParaRPr>
          </a:p>
          <a:p>
            <a:pPr marL="3164840" marR="660400" indent="-469900">
              <a:lnSpc>
                <a:spcPct val="100800"/>
              </a:lnSpc>
              <a:spcBef>
                <a:spcPts val="70"/>
              </a:spcBef>
            </a:pPr>
            <a:endParaRPr lang="en-IN" dirty="0">
              <a:solidFill>
                <a:srgbClr val="940445"/>
              </a:solidFill>
              <a:latin typeface="Tahoma"/>
              <a:cs typeface="Tahoma"/>
            </a:endParaRPr>
          </a:p>
          <a:p>
            <a:pPr marL="3164840" marR="660400" indent="-469900">
              <a:lnSpc>
                <a:spcPct val="100800"/>
              </a:lnSpc>
              <a:spcBef>
                <a:spcPts val="70"/>
              </a:spcBef>
            </a:pPr>
            <a:r>
              <a:rPr lang="en-IN" sz="2800" dirty="0" smtClean="0">
                <a:solidFill>
                  <a:srgbClr val="940445"/>
                </a:solidFill>
                <a:latin typeface="Tahoma"/>
                <a:cs typeface="Tahoma"/>
              </a:rPr>
              <a:t>The Increasing</a:t>
            </a:r>
            <a:r>
              <a:rPr lang="en-IN" sz="2800" spc="-95" dirty="0" smtClean="0">
                <a:solidFill>
                  <a:srgbClr val="940445"/>
                </a:solidFill>
                <a:latin typeface="Tahoma"/>
                <a:cs typeface="Tahoma"/>
              </a:rPr>
              <a:t> </a:t>
            </a:r>
            <a:r>
              <a:rPr lang="en-IN" sz="2800" dirty="0" smtClean="0">
                <a:solidFill>
                  <a:srgbClr val="940445"/>
                </a:solidFill>
                <a:latin typeface="Tahoma"/>
                <a:cs typeface="Tahoma"/>
              </a:rPr>
              <a:t>Importance  on </a:t>
            </a:r>
            <a:r>
              <a:rPr lang="en-IN" sz="2800" spc="-5" dirty="0" err="1" smtClean="0">
                <a:solidFill>
                  <a:srgbClr val="940445"/>
                </a:solidFill>
                <a:latin typeface="Tahoma"/>
                <a:cs typeface="Tahoma"/>
              </a:rPr>
              <a:t>Intraindustry</a:t>
            </a:r>
            <a:r>
              <a:rPr lang="en-IN" sz="2800" spc="-25" dirty="0" smtClean="0">
                <a:solidFill>
                  <a:srgbClr val="940445"/>
                </a:solidFill>
                <a:latin typeface="Tahoma"/>
                <a:cs typeface="Tahoma"/>
              </a:rPr>
              <a:t> </a:t>
            </a:r>
            <a:r>
              <a:rPr lang="en-IN" sz="2800" dirty="0" smtClean="0">
                <a:solidFill>
                  <a:srgbClr val="940445"/>
                </a:solidFill>
                <a:latin typeface="Tahoma"/>
                <a:cs typeface="Tahoma"/>
              </a:rPr>
              <a:t>Trade</a:t>
            </a:r>
            <a:endParaRPr lang="en-IN" sz="2800" dirty="0" smtClean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9203" y="6691403"/>
            <a:ext cx="8015605" cy="180975"/>
            <a:chOff x="519203" y="6691403"/>
            <a:chExt cx="8015605" cy="180975"/>
          </a:xfrm>
        </p:grpSpPr>
        <p:sp>
          <p:nvSpPr>
            <p:cNvPr id="4" name="object 4"/>
            <p:cNvSpPr/>
            <p:nvPr/>
          </p:nvSpPr>
          <p:spPr>
            <a:xfrm>
              <a:off x="685799" y="6705599"/>
              <a:ext cx="7848600" cy="0"/>
            </a:xfrm>
            <a:custGeom>
              <a:avLst/>
              <a:gdLst/>
              <a:ahLst/>
              <a:cxnLst/>
              <a:rect l="l" t="t" r="r" b="b"/>
              <a:pathLst>
                <a:path w="7848600">
                  <a:moveTo>
                    <a:pt x="78486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399" y="67055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0" y="1524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2003" y="6248400"/>
            <a:ext cx="9082405" cy="624205"/>
            <a:chOff x="62003" y="6248400"/>
            <a:chExt cx="9082405" cy="624205"/>
          </a:xfrm>
        </p:grpSpPr>
        <p:sp>
          <p:nvSpPr>
            <p:cNvPr id="7" name="object 7"/>
            <p:cNvSpPr/>
            <p:nvPr/>
          </p:nvSpPr>
          <p:spPr>
            <a:xfrm>
              <a:off x="76200" y="6553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3048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799" y="6629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2286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999" y="6553200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83820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6629400"/>
              <a:ext cx="8153400" cy="0"/>
            </a:xfrm>
            <a:custGeom>
              <a:avLst/>
              <a:gdLst/>
              <a:ahLst/>
              <a:cxnLst/>
              <a:rect l="l" t="t" r="r" b="b"/>
              <a:pathLst>
                <a:path w="8153400">
                  <a:moveTo>
                    <a:pt x="81534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34400" y="6248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571500" y="0"/>
                  </a:moveTo>
                  <a:lnTo>
                    <a:pt x="522103" y="1957"/>
                  </a:lnTo>
                  <a:lnTo>
                    <a:pt x="473890" y="7723"/>
                  </a:lnTo>
                  <a:lnTo>
                    <a:pt x="427031" y="17137"/>
                  </a:lnTo>
                  <a:lnTo>
                    <a:pt x="381694" y="30040"/>
                  </a:lnTo>
                  <a:lnTo>
                    <a:pt x="338050" y="46271"/>
                  </a:lnTo>
                  <a:lnTo>
                    <a:pt x="296270" y="65670"/>
                  </a:lnTo>
                  <a:lnTo>
                    <a:pt x="256522" y="88078"/>
                  </a:lnTo>
                  <a:lnTo>
                    <a:pt x="218978" y="113334"/>
                  </a:lnTo>
                  <a:lnTo>
                    <a:pt x="183806" y="141279"/>
                  </a:lnTo>
                  <a:lnTo>
                    <a:pt x="151177" y="171752"/>
                  </a:lnTo>
                  <a:lnTo>
                    <a:pt x="121262" y="204594"/>
                  </a:lnTo>
                  <a:lnTo>
                    <a:pt x="94229" y="239645"/>
                  </a:lnTo>
                  <a:lnTo>
                    <a:pt x="70249" y="276744"/>
                  </a:lnTo>
                  <a:lnTo>
                    <a:pt x="49492" y="315731"/>
                  </a:lnTo>
                  <a:lnTo>
                    <a:pt x="32128" y="356448"/>
                  </a:lnTo>
                  <a:lnTo>
                    <a:pt x="18327" y="398732"/>
                  </a:lnTo>
                  <a:lnTo>
                    <a:pt x="8258" y="442426"/>
                  </a:lnTo>
                  <a:lnTo>
                    <a:pt x="2093" y="487368"/>
                  </a:lnTo>
                  <a:lnTo>
                    <a:pt x="0" y="533400"/>
                  </a:lnTo>
                  <a:lnTo>
                    <a:pt x="2093" y="579431"/>
                  </a:lnTo>
                  <a:lnTo>
                    <a:pt x="6231" y="609600"/>
                  </a:lnTo>
                  <a:lnTo>
                    <a:pt x="609600" y="609600"/>
                  </a:lnTo>
                  <a:lnTo>
                    <a:pt x="609600" y="1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E3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39</a:t>
            </a:fld>
            <a:endParaRPr dirty="0"/>
          </a:p>
        </p:txBody>
      </p:sp>
      <p:sp>
        <p:nvSpPr>
          <p:cNvPr id="80" name="object 2"/>
          <p:cNvSpPr txBox="1"/>
          <p:nvPr/>
        </p:nvSpPr>
        <p:spPr>
          <a:xfrm>
            <a:off x="304800" y="1752600"/>
            <a:ext cx="8192770" cy="256551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Tahoma"/>
              <a:cs typeface="Tahoma"/>
            </a:endParaRPr>
          </a:p>
          <a:p>
            <a:pPr marL="393700" marR="43180" indent="-342900">
              <a:lnSpc>
                <a:spcPct val="100699"/>
              </a:lnSpc>
              <a:buSzPct val="75000"/>
              <a:buFont typeface="Wingdings"/>
              <a:buChar char=""/>
              <a:tabLst>
                <a:tab pos="393700" algn="l"/>
              </a:tabLst>
            </a:pPr>
            <a:r>
              <a:rPr sz="3200" dirty="0">
                <a:latin typeface="Tahoma"/>
                <a:cs typeface="Tahoma"/>
              </a:rPr>
              <a:t>Given problems of </a:t>
            </a:r>
            <a:r>
              <a:rPr sz="3200" spc="-5" dirty="0">
                <a:latin typeface="Tahoma"/>
                <a:cs typeface="Tahoma"/>
              </a:rPr>
              <a:t>measuring intra-industry  trade, </a:t>
            </a:r>
            <a:r>
              <a:rPr sz="3200" dirty="0">
                <a:latin typeface="Tahoma"/>
                <a:cs typeface="Tahoma"/>
              </a:rPr>
              <a:t>a best guess </a:t>
            </a:r>
            <a:r>
              <a:rPr sz="3200" spc="-5" dirty="0">
                <a:latin typeface="Tahoma"/>
                <a:cs typeface="Tahoma"/>
              </a:rPr>
              <a:t>is that </a:t>
            </a:r>
            <a:r>
              <a:rPr sz="3200" dirty="0">
                <a:latin typeface="Tahoma"/>
                <a:cs typeface="Tahoma"/>
              </a:rPr>
              <a:t>it now </a:t>
            </a:r>
            <a:r>
              <a:rPr sz="3200" spc="-5" dirty="0">
                <a:latin typeface="Tahoma"/>
                <a:cs typeface="Tahoma"/>
              </a:rPr>
              <a:t>accounts  </a:t>
            </a:r>
            <a:r>
              <a:rPr sz="3200" dirty="0">
                <a:latin typeface="Tahoma"/>
                <a:cs typeface="Tahoma"/>
              </a:rPr>
              <a:t>for about 50% of US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trade</a:t>
            </a:r>
            <a:endParaRPr sz="3200">
              <a:latin typeface="Tahoma"/>
              <a:cs typeface="Tahoma"/>
            </a:endParaRPr>
          </a:p>
          <a:p>
            <a:pPr marL="393700" indent="-342900">
              <a:lnSpc>
                <a:spcPct val="100000"/>
              </a:lnSpc>
              <a:spcBef>
                <a:spcPts val="819"/>
              </a:spcBef>
              <a:buSzPct val="75000"/>
              <a:buFont typeface="Wingdings"/>
              <a:buChar char=""/>
              <a:tabLst>
                <a:tab pos="393700" algn="l"/>
              </a:tabLst>
            </a:pPr>
            <a:r>
              <a:rPr sz="3200" spc="-5" dirty="0">
                <a:latin typeface="Tahoma"/>
                <a:cs typeface="Tahoma"/>
              </a:rPr>
              <a:t>Versus </a:t>
            </a:r>
            <a:r>
              <a:rPr sz="3200" dirty="0">
                <a:latin typeface="Tahoma"/>
                <a:cs typeface="Tahoma"/>
              </a:rPr>
              <a:t>perhaps 25% </a:t>
            </a:r>
            <a:r>
              <a:rPr sz="3200" spc="-5" dirty="0">
                <a:latin typeface="Tahoma"/>
                <a:cs typeface="Tahoma"/>
              </a:rPr>
              <a:t>in </a:t>
            </a:r>
            <a:r>
              <a:rPr sz="3200" dirty="0">
                <a:latin typeface="Tahoma"/>
                <a:cs typeface="Tahoma"/>
              </a:rPr>
              <a:t>1970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8479" y="321309"/>
            <a:ext cx="476313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Heckscher-Ohlin</a:t>
            </a:r>
            <a:r>
              <a:rPr sz="3100" b="1" spc="-80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Theory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9469" y="155575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73735" marR="5080">
              <a:lnSpc>
                <a:spcPct val="100699"/>
              </a:lnSpc>
              <a:spcBef>
                <a:spcPts val="80"/>
              </a:spcBef>
            </a:pPr>
            <a:r>
              <a:rPr spc="-5" dirty="0">
                <a:latin typeface="Times New Roman"/>
                <a:cs typeface="Times New Roman"/>
              </a:rPr>
              <a:t>The </a:t>
            </a:r>
            <a:r>
              <a:rPr spc="-5" dirty="0"/>
              <a:t>Heckscher-Ohlin theory focuses </a:t>
            </a:r>
            <a:r>
              <a:rPr dirty="0"/>
              <a:t>on the </a:t>
            </a:r>
            <a:r>
              <a:rPr spc="-5" dirty="0"/>
              <a:t>differences  </a:t>
            </a:r>
            <a:r>
              <a:rPr dirty="0"/>
              <a:t>in the </a:t>
            </a:r>
            <a:r>
              <a:rPr spc="-5" dirty="0"/>
              <a:t>relative </a:t>
            </a:r>
            <a:r>
              <a:rPr dirty="0"/>
              <a:t>abundance of factors of production in  various nations as the most </a:t>
            </a:r>
            <a:r>
              <a:rPr spc="-5" dirty="0"/>
              <a:t>important determinant </a:t>
            </a:r>
            <a:r>
              <a:rPr dirty="0"/>
              <a:t>of  the </a:t>
            </a:r>
            <a:r>
              <a:rPr spc="-5" dirty="0"/>
              <a:t>difference </a:t>
            </a:r>
            <a:r>
              <a:rPr dirty="0"/>
              <a:t>in </a:t>
            </a:r>
            <a:r>
              <a:rPr spc="-5" dirty="0"/>
              <a:t>relative </a:t>
            </a:r>
            <a:r>
              <a:rPr dirty="0"/>
              <a:t>commodity </a:t>
            </a:r>
            <a:r>
              <a:rPr spc="-5" dirty="0"/>
              <a:t>prices </a:t>
            </a:r>
            <a:r>
              <a:rPr dirty="0"/>
              <a:t>and  </a:t>
            </a:r>
            <a:r>
              <a:rPr spc="-5" dirty="0"/>
              <a:t>comaratuive</a:t>
            </a:r>
            <a:r>
              <a:rPr dirty="0"/>
              <a:t> advantage.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9469" y="391414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2369" y="3879850"/>
            <a:ext cx="7172959" cy="1494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20"/>
              </a:spcBef>
              <a:tabLst>
                <a:tab pos="3950970" algn="l"/>
              </a:tabLst>
            </a:pPr>
            <a:r>
              <a:rPr sz="2400" spc="-5" dirty="0">
                <a:latin typeface="Tahoma"/>
                <a:cs typeface="Tahoma"/>
              </a:rPr>
              <a:t>The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Heckscher-Ohlin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theory	can </a:t>
            </a:r>
            <a:r>
              <a:rPr sz="2400" dirty="0">
                <a:latin typeface="Tahoma"/>
                <a:cs typeface="Tahoma"/>
              </a:rPr>
              <a:t>be </a:t>
            </a:r>
            <a:r>
              <a:rPr sz="2400" spc="-5" dirty="0">
                <a:latin typeface="Tahoma"/>
                <a:cs typeface="Tahoma"/>
              </a:rPr>
              <a:t>expressed </a:t>
            </a:r>
            <a:r>
              <a:rPr sz="2400" dirty="0">
                <a:latin typeface="Tahoma"/>
                <a:cs typeface="Tahoma"/>
              </a:rPr>
              <a:t>in the  form of </a:t>
            </a:r>
            <a:r>
              <a:rPr sz="2400" spc="-5" dirty="0">
                <a:latin typeface="Tahoma"/>
                <a:cs typeface="Tahoma"/>
              </a:rPr>
              <a:t>two theorems: the so-called </a:t>
            </a:r>
            <a:r>
              <a:rPr sz="2450" b="1" i="1" spc="-30" dirty="0">
                <a:solidFill>
                  <a:srgbClr val="980033"/>
                </a:solidFill>
                <a:latin typeface="Tahoma"/>
                <a:cs typeface="Tahoma"/>
              </a:rPr>
              <a:t>Heckscher-  </a:t>
            </a:r>
            <a:r>
              <a:rPr sz="2450" b="1" i="1" spc="-35" dirty="0">
                <a:solidFill>
                  <a:srgbClr val="980033"/>
                </a:solidFill>
                <a:latin typeface="Tahoma"/>
                <a:cs typeface="Tahoma"/>
              </a:rPr>
              <a:t>Ohlin theorem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the </a:t>
            </a:r>
            <a:r>
              <a:rPr sz="2400" b="1" spc="-10" dirty="0">
                <a:solidFill>
                  <a:srgbClr val="980033"/>
                </a:solidFill>
                <a:latin typeface="Tahoma"/>
                <a:cs typeface="Tahoma"/>
              </a:rPr>
              <a:t>factor </a:t>
            </a:r>
            <a:r>
              <a:rPr sz="2400" b="1" spc="-5" dirty="0">
                <a:solidFill>
                  <a:srgbClr val="980033"/>
                </a:solidFill>
                <a:latin typeface="Tahoma"/>
                <a:cs typeface="Tahoma"/>
              </a:rPr>
              <a:t>price equalization  theorem</a:t>
            </a:r>
            <a:r>
              <a:rPr sz="2400" spc="-5" dirty="0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34730" y="6399529"/>
            <a:ext cx="43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6698"/>
                </a:solidFill>
                <a:latin typeface="Arial Black"/>
                <a:cs typeface="Arial Black"/>
              </a:rPr>
              <a:t>41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49450" y="193040"/>
            <a:ext cx="7021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Types of Intraindustry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Trade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8919" y="1998979"/>
            <a:ext cx="618363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Types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Intraindustry Trade </a:t>
            </a:r>
            <a:r>
              <a:rPr sz="2000" dirty="0">
                <a:latin typeface="Tahoma"/>
                <a:cs typeface="Tahoma"/>
              </a:rPr>
              <a:t>and Associated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Processes</a:t>
            </a:r>
            <a:endParaRPr sz="2000">
              <a:latin typeface="Tahoma"/>
              <a:cs typeface="Tahoma"/>
            </a:endParaRPr>
          </a:p>
          <a:p>
            <a:pPr marR="5080" algn="ctr">
              <a:lnSpc>
                <a:spcPct val="100000"/>
              </a:lnSpc>
              <a:spcBef>
                <a:spcPts val="1320"/>
              </a:spcBef>
            </a:pPr>
            <a:r>
              <a:rPr sz="1600" b="1" spc="-5" dirty="0">
                <a:latin typeface="Tahoma"/>
                <a:cs typeface="Tahoma"/>
              </a:rPr>
              <a:t>Intraindustry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Trade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790" y="3539490"/>
            <a:ext cx="23863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045" marR="478155" indent="-254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ahoma"/>
                <a:cs typeface="Tahoma"/>
              </a:rPr>
              <a:t>Same </a:t>
            </a:r>
            <a:r>
              <a:rPr sz="1400" dirty="0">
                <a:latin typeface="Tahoma"/>
                <a:cs typeface="Tahoma"/>
              </a:rPr>
              <a:t>Price  </a:t>
            </a:r>
            <a:r>
              <a:rPr sz="1400" spc="-5" dirty="0">
                <a:latin typeface="Tahoma"/>
                <a:cs typeface="Tahoma"/>
              </a:rPr>
              <a:t>Identical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Products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(Wheat, Concrete,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Petroleum)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6400" y="3571240"/>
            <a:ext cx="1950720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894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ahoma"/>
                <a:cs typeface="Tahoma"/>
              </a:rPr>
              <a:t>Varying </a:t>
            </a:r>
            <a:r>
              <a:rPr sz="1400" dirty="0">
                <a:latin typeface="Tahoma"/>
                <a:cs typeface="Tahoma"/>
              </a:rPr>
              <a:t>Prices  </a:t>
            </a:r>
            <a:r>
              <a:rPr sz="1400" spc="5" dirty="0">
                <a:latin typeface="Tahoma"/>
                <a:cs typeface="Tahoma"/>
              </a:rPr>
              <a:t>Widely </a:t>
            </a:r>
            <a:r>
              <a:rPr sz="1400" spc="-5" dirty="0">
                <a:latin typeface="Tahoma"/>
                <a:cs typeface="Tahoma"/>
              </a:rPr>
              <a:t>Different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Product</a:t>
            </a:r>
            <a:endParaRPr sz="1400">
              <a:latin typeface="Tahoma"/>
              <a:cs typeface="Tahoma"/>
            </a:endParaRPr>
          </a:p>
          <a:p>
            <a:pPr marL="34925" marR="26670" indent="370840">
              <a:lnSpc>
                <a:spcPts val="1670"/>
              </a:lnSpc>
              <a:spcBef>
                <a:spcPts val="65"/>
              </a:spcBef>
            </a:pPr>
            <a:r>
              <a:rPr sz="1400" spc="-5" dirty="0">
                <a:latin typeface="Tahoma"/>
                <a:cs typeface="Tahoma"/>
              </a:rPr>
              <a:t>Characteristics  </a:t>
            </a:r>
            <a:r>
              <a:rPr sz="1400" dirty="0">
                <a:latin typeface="Tahoma"/>
                <a:cs typeface="Tahoma"/>
              </a:rPr>
              <a:t>(Automobiles,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Watches)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280" y="4559300"/>
            <a:ext cx="1838960" cy="30734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dirty="0">
                <a:latin typeface="Tahoma"/>
                <a:cs typeface="Tahoma"/>
              </a:rPr>
              <a:t>Associated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Processes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71600" y="4191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94959" y="4559300"/>
            <a:ext cx="1838960" cy="30734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latin typeface="Tahoma"/>
                <a:cs typeface="Tahoma"/>
              </a:rPr>
              <a:t>Associated </a:t>
            </a:r>
            <a:r>
              <a:rPr sz="1400" dirty="0">
                <a:latin typeface="Tahoma"/>
                <a:cs typeface="Tahoma"/>
              </a:rPr>
              <a:t>Processes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53000" y="44196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0"/>
                </a:moveTo>
                <a:lnTo>
                  <a:pt x="457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9000" y="44958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600" y="2819400"/>
            <a:ext cx="6477000" cy="152400"/>
          </a:xfrm>
          <a:custGeom>
            <a:avLst/>
            <a:gdLst/>
            <a:ahLst/>
            <a:cxnLst/>
            <a:rect l="l" t="t" r="r" b="b"/>
            <a:pathLst>
              <a:path w="6477000" h="152400">
                <a:moveTo>
                  <a:pt x="0" y="0"/>
                </a:moveTo>
                <a:lnTo>
                  <a:pt x="6477000" y="0"/>
                </a:lnTo>
              </a:path>
              <a:path w="6477000" h="152400">
                <a:moveTo>
                  <a:pt x="0" y="0"/>
                </a:moveTo>
                <a:lnTo>
                  <a:pt x="0" y="152400"/>
                </a:lnTo>
              </a:path>
              <a:path w="6477000" h="152400">
                <a:moveTo>
                  <a:pt x="3276600" y="0"/>
                </a:moveTo>
                <a:lnTo>
                  <a:pt x="3276600" y="152400"/>
                </a:lnTo>
              </a:path>
              <a:path w="6477000" h="152400">
                <a:moveTo>
                  <a:pt x="6477000" y="0"/>
                </a:moveTo>
                <a:lnTo>
                  <a:pt x="64770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3709" y="2928620"/>
            <a:ext cx="1889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Homogeneous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Products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5509" y="2957829"/>
            <a:ext cx="2475230" cy="145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 marR="203200" indent="-6858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Horizontally </a:t>
            </a:r>
            <a:r>
              <a:rPr sz="1400" spc="-5" dirty="0">
                <a:latin typeface="Tahoma"/>
                <a:cs typeface="Tahoma"/>
              </a:rPr>
              <a:t>Differentiated  </a:t>
            </a:r>
            <a:r>
              <a:rPr sz="1400" dirty="0">
                <a:latin typeface="Tahoma"/>
                <a:cs typeface="Tahoma"/>
              </a:rPr>
              <a:t>Products</a:t>
            </a:r>
            <a:endParaRPr sz="1400">
              <a:latin typeface="Tahoma"/>
              <a:cs typeface="Tahoma"/>
            </a:endParaRPr>
          </a:p>
          <a:p>
            <a:pPr marL="254000" marR="245745" indent="461009">
              <a:lnSpc>
                <a:spcPct val="100000"/>
              </a:lnSpc>
              <a:spcBef>
                <a:spcPts val="1220"/>
              </a:spcBef>
            </a:pPr>
            <a:r>
              <a:rPr sz="1400" spc="-5" dirty="0">
                <a:latin typeface="Tahoma"/>
                <a:cs typeface="Tahoma"/>
              </a:rPr>
              <a:t>Similar </a:t>
            </a:r>
            <a:r>
              <a:rPr sz="1400" dirty="0">
                <a:latin typeface="Tahoma"/>
                <a:cs typeface="Tahoma"/>
              </a:rPr>
              <a:t>Prices  Slightly </a:t>
            </a:r>
            <a:r>
              <a:rPr sz="1400" spc="-5" dirty="0">
                <a:latin typeface="Tahoma"/>
                <a:cs typeface="Tahoma"/>
              </a:rPr>
              <a:t>Different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Product</a:t>
            </a:r>
            <a:endParaRPr sz="1400">
              <a:latin typeface="Tahoma"/>
              <a:cs typeface="Tahoma"/>
            </a:endParaRPr>
          </a:p>
          <a:p>
            <a:pPr marL="12700" marR="5080" indent="655320">
              <a:lnSpc>
                <a:spcPts val="1670"/>
              </a:lnSpc>
              <a:spcBef>
                <a:spcPts val="65"/>
              </a:spcBef>
            </a:pPr>
            <a:r>
              <a:rPr sz="1400" spc="-5" dirty="0">
                <a:latin typeface="Tahoma"/>
                <a:cs typeface="Tahoma"/>
              </a:rPr>
              <a:t>Characteristics  (Gasoline, Chocolate,</a:t>
            </a:r>
            <a:r>
              <a:rPr sz="1400" dirty="0">
                <a:latin typeface="Tahoma"/>
                <a:cs typeface="Tahoma"/>
              </a:rPr>
              <a:t> Perfume)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18959" y="2928620"/>
            <a:ext cx="18669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360" marR="5080" indent="-58166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Vertically </a:t>
            </a:r>
            <a:r>
              <a:rPr sz="1400" spc="-5" dirty="0">
                <a:latin typeface="Tahoma"/>
                <a:cs typeface="Tahoma"/>
              </a:rPr>
              <a:t>Differentiated  Products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48200" y="342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48600" y="342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1600" y="3200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0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1600" y="487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1600" y="5257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24790" y="4913629"/>
            <a:ext cx="3401695" cy="166751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indent="46990">
              <a:lnSpc>
                <a:spcPct val="100000"/>
              </a:lnSpc>
              <a:spcBef>
                <a:spcPts val="1050"/>
              </a:spcBef>
            </a:pP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Reduction of 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Transportation </a:t>
            </a: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Costs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0"/>
              </a:spcBef>
            </a:pP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Provision of Homogeneous Services  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(Insurance, </a:t>
            </a: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Shipping, 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Financing Associated  </a:t>
            </a: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with 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International</a:t>
            </a:r>
            <a:r>
              <a:rPr sz="1400" spc="5" dirty="0">
                <a:solidFill>
                  <a:srgbClr val="000098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Trade)</a:t>
            </a:r>
            <a:endParaRPr sz="1400">
              <a:latin typeface="Tahoma"/>
              <a:cs typeface="Tahoma"/>
            </a:endParaRPr>
          </a:p>
          <a:p>
            <a:pPr marL="13970" marR="770255">
              <a:lnSpc>
                <a:spcPct val="100000"/>
              </a:lnSpc>
              <a:spcBef>
                <a:spcPts val="950"/>
              </a:spcBef>
            </a:pP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Provision of Uninterrupted Flow  of 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Seasonal </a:t>
            </a: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Products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 (Tomatoes)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71600" y="601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97070" y="5139690"/>
            <a:ext cx="8674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Ec</a:t>
            </a:r>
            <a:r>
              <a:rPr sz="1400" spc="5" dirty="0">
                <a:solidFill>
                  <a:srgbClr val="000098"/>
                </a:solidFill>
                <a:latin typeface="Tahoma"/>
                <a:cs typeface="Tahoma"/>
              </a:rPr>
              <a:t>o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n</a:t>
            </a:r>
            <a:r>
              <a:rPr sz="1400" spc="10" dirty="0">
                <a:solidFill>
                  <a:srgbClr val="000098"/>
                </a:solidFill>
                <a:latin typeface="Tahoma"/>
                <a:cs typeface="Tahoma"/>
              </a:rPr>
              <a:t>o</a:t>
            </a:r>
            <a:r>
              <a:rPr sz="1400" spc="-10" dirty="0">
                <a:solidFill>
                  <a:srgbClr val="000098"/>
                </a:solidFill>
                <a:latin typeface="Tahoma"/>
                <a:cs typeface="Tahoma"/>
              </a:rPr>
              <a:t>m</a:t>
            </a:r>
            <a:r>
              <a:rPr sz="1400" spc="10" dirty="0">
                <a:solidFill>
                  <a:srgbClr val="000098"/>
                </a:solidFill>
                <a:latin typeface="Tahoma"/>
                <a:cs typeface="Tahoma"/>
              </a:rPr>
              <a:t>i</a:t>
            </a: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es  of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Scale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76800" y="48768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228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90590" y="5139690"/>
            <a:ext cx="626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398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000098"/>
                </a:solidFill>
                <a:latin typeface="Tahoma"/>
                <a:cs typeface="Tahoma"/>
              </a:rPr>
              <a:t>Prod</a:t>
            </a:r>
            <a:r>
              <a:rPr sz="1400" spc="-15" dirty="0">
                <a:solidFill>
                  <a:srgbClr val="000098"/>
                </a:solidFill>
                <a:latin typeface="Tahoma"/>
                <a:cs typeface="Tahoma"/>
              </a:rPr>
              <a:t>u</a:t>
            </a: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ct  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Cycle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24600" y="4876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04380" y="5139690"/>
            <a:ext cx="9709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5080" indent="-10541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000098"/>
                </a:solidFill>
                <a:latin typeface="Tahoma"/>
                <a:cs typeface="Tahoma"/>
              </a:rPr>
              <a:t>O</a:t>
            </a: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ve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r</a:t>
            </a:r>
            <a:r>
              <a:rPr sz="1400" spc="10" dirty="0">
                <a:solidFill>
                  <a:srgbClr val="000098"/>
                </a:solidFill>
                <a:latin typeface="Tahoma"/>
                <a:cs typeface="Tahoma"/>
              </a:rPr>
              <a:t>l</a:t>
            </a:r>
            <a:r>
              <a:rPr sz="1400" spc="-10" dirty="0">
                <a:solidFill>
                  <a:srgbClr val="000098"/>
                </a:solidFill>
                <a:latin typeface="Tahoma"/>
                <a:cs typeface="Tahoma"/>
              </a:rPr>
              <a:t>a</a:t>
            </a:r>
            <a:r>
              <a:rPr sz="1400" spc="5" dirty="0">
                <a:solidFill>
                  <a:srgbClr val="000098"/>
                </a:solidFill>
                <a:latin typeface="Tahoma"/>
                <a:cs typeface="Tahoma"/>
              </a:rPr>
              <a:t>pp</a:t>
            </a: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i</a:t>
            </a:r>
            <a:r>
              <a:rPr sz="1400" spc="5" dirty="0">
                <a:solidFill>
                  <a:srgbClr val="000098"/>
                </a:solidFill>
                <a:latin typeface="Tahoma"/>
                <a:cs typeface="Tahoma"/>
              </a:rPr>
              <a:t>n</a:t>
            </a:r>
            <a:r>
              <a:rPr sz="1400" dirty="0">
                <a:solidFill>
                  <a:srgbClr val="000098"/>
                </a:solidFill>
                <a:latin typeface="Tahoma"/>
                <a:cs typeface="Tahoma"/>
              </a:rPr>
              <a:t>g  </a:t>
            </a:r>
            <a:r>
              <a:rPr sz="1400" spc="-5" dirty="0">
                <a:solidFill>
                  <a:srgbClr val="000098"/>
                </a:solidFill>
                <a:latin typeface="Tahoma"/>
                <a:cs typeface="Tahoma"/>
              </a:rPr>
              <a:t>Demands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39000" y="4876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228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20128"/>
          </a:xfrm>
        </p:spPr>
        <p:txBody>
          <a:bodyPr/>
          <a:lstStyle/>
          <a:p>
            <a:pPr algn="ctr"/>
            <a:r>
              <a:rPr lang="en-IN" b="1" spc="-5" dirty="0" smtClean="0">
                <a:latin typeface="Rockwell"/>
                <a:cs typeface="Rockwell"/>
              </a:rPr>
              <a:t>TECHNOLOGY GAP AND </a:t>
            </a:r>
            <a:r>
              <a:rPr lang="en-IN" b="1" spc="-15" dirty="0" smtClean="0">
                <a:latin typeface="Rockwell"/>
                <a:cs typeface="Rockwell"/>
              </a:rPr>
              <a:t>PRODUCT  </a:t>
            </a:r>
            <a:r>
              <a:rPr lang="en-IN" b="1" spc="-5" dirty="0" smtClean="0">
                <a:latin typeface="Rockwell"/>
                <a:cs typeface="Rockwell"/>
              </a:rPr>
              <a:t>CYCLE MODELS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789430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"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140460">
              <a:lnSpc>
                <a:spcPct val="100000"/>
              </a:lnSpc>
            </a:pPr>
            <a:r>
              <a:rPr dirty="0"/>
              <a:t>T</a:t>
            </a:r>
            <a:r>
              <a:rPr spc="10" dirty="0"/>
              <a:t>e</a:t>
            </a:r>
            <a:r>
              <a:rPr dirty="0"/>
              <a:t>c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42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767433" y="542290"/>
            <a:ext cx="70104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940445"/>
                </a:solidFill>
                <a:latin typeface="Tahoma"/>
                <a:cs typeface="Tahoma"/>
              </a:rPr>
              <a:t>hnology Gap and </a:t>
            </a:r>
            <a:r>
              <a:rPr sz="3200" spc="-5" dirty="0">
                <a:solidFill>
                  <a:srgbClr val="940445"/>
                </a:solidFill>
                <a:latin typeface="Tahoma"/>
                <a:cs typeface="Tahoma"/>
              </a:rPr>
              <a:t>Product Cycle</a:t>
            </a:r>
            <a:r>
              <a:rPr sz="3200" spc="-55" dirty="0">
                <a:solidFill>
                  <a:srgbClr val="940445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940445"/>
                </a:solidFill>
                <a:latin typeface="Tahoma"/>
                <a:cs typeface="Tahoma"/>
              </a:rPr>
              <a:t>Models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" y="1559559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83234" marR="5080">
              <a:lnSpc>
                <a:spcPts val="2700"/>
              </a:lnSpc>
              <a:spcBef>
                <a:spcPts val="740"/>
              </a:spcBef>
            </a:pPr>
            <a:r>
              <a:rPr sz="2800" spc="-5" dirty="0"/>
              <a:t>Apart from differences in the relative availability  </a:t>
            </a:r>
            <a:r>
              <a:rPr sz="2800" dirty="0"/>
              <a:t>of </a:t>
            </a:r>
            <a:r>
              <a:rPr sz="2800" spc="-5" dirty="0"/>
              <a:t>labor, capital, and </a:t>
            </a:r>
            <a:r>
              <a:rPr sz="2800" spc="-10" dirty="0"/>
              <a:t>natural </a:t>
            </a:r>
            <a:r>
              <a:rPr sz="2800" spc="-5" dirty="0"/>
              <a:t>resources (stressed  </a:t>
            </a:r>
            <a:r>
              <a:rPr sz="2800" dirty="0"/>
              <a:t>by </a:t>
            </a:r>
            <a:r>
              <a:rPr sz="2800" spc="-5" dirty="0"/>
              <a:t>H-O theory) </a:t>
            </a:r>
            <a:r>
              <a:rPr sz="2800" spc="-10" dirty="0"/>
              <a:t>and </a:t>
            </a:r>
            <a:r>
              <a:rPr sz="2800" spc="-5" dirty="0"/>
              <a:t>existence </a:t>
            </a:r>
            <a:r>
              <a:rPr sz="2800" dirty="0"/>
              <a:t>of </a:t>
            </a:r>
            <a:r>
              <a:rPr sz="2800" spc="-5" dirty="0"/>
              <a:t>economies </a:t>
            </a:r>
            <a:r>
              <a:rPr sz="2800" dirty="0"/>
              <a:t>of  </a:t>
            </a:r>
            <a:r>
              <a:rPr sz="2800" spc="-5" dirty="0"/>
              <a:t>scale and </a:t>
            </a:r>
            <a:r>
              <a:rPr sz="2800" dirty="0"/>
              <a:t>product </a:t>
            </a:r>
            <a:r>
              <a:rPr sz="2800" spc="-5" dirty="0"/>
              <a:t>differentiation, dynamic  changes in technology among nations can </a:t>
            </a:r>
            <a:r>
              <a:rPr sz="2800" dirty="0"/>
              <a:t>be a  </a:t>
            </a:r>
            <a:r>
              <a:rPr sz="2800" spc="-5" dirty="0"/>
              <a:t>separate determinant </a:t>
            </a:r>
            <a:r>
              <a:rPr sz="2800" dirty="0"/>
              <a:t>of </a:t>
            </a:r>
            <a:r>
              <a:rPr sz="2800" spc="-5" dirty="0"/>
              <a:t>international</a:t>
            </a:r>
            <a:r>
              <a:rPr sz="2800" spc="-20" dirty="0"/>
              <a:t> </a:t>
            </a:r>
            <a:r>
              <a:rPr sz="2800" spc="-5" dirty="0"/>
              <a:t>trade.</a:t>
            </a:r>
            <a:endParaRPr sz="2800"/>
          </a:p>
          <a:p>
            <a:pPr marL="483234" marR="744220">
              <a:lnSpc>
                <a:spcPts val="2700"/>
              </a:lnSpc>
              <a:spcBef>
                <a:spcPts val="690"/>
              </a:spcBef>
            </a:pPr>
            <a:r>
              <a:rPr sz="2800" spc="-5" dirty="0"/>
              <a:t>These are examined </a:t>
            </a:r>
            <a:r>
              <a:rPr sz="2800" dirty="0"/>
              <a:t>by </a:t>
            </a:r>
            <a:r>
              <a:rPr sz="2800" spc="-5" dirty="0"/>
              <a:t>technology gap </a:t>
            </a:r>
            <a:r>
              <a:rPr sz="2800" spc="-10" dirty="0"/>
              <a:t>and  </a:t>
            </a:r>
            <a:r>
              <a:rPr sz="2800" spc="-5" dirty="0"/>
              <a:t>product cycle</a:t>
            </a:r>
            <a:r>
              <a:rPr sz="2800" spc="5" dirty="0"/>
              <a:t> </a:t>
            </a:r>
            <a:r>
              <a:rPr sz="2800" spc="-5" dirty="0"/>
              <a:t>models.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06070" y="3704590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43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06070" y="1559559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1506376"/>
            <a:ext cx="7745095" cy="363855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19685">
              <a:lnSpc>
                <a:spcPct val="79500"/>
              </a:lnSpc>
              <a:spcBef>
                <a:spcPts val="810"/>
              </a:spcBef>
            </a:pPr>
            <a:r>
              <a:rPr sz="2800" spc="-5" dirty="0">
                <a:latin typeface="Tahoma"/>
                <a:cs typeface="Tahoma"/>
              </a:rPr>
              <a:t>According </a:t>
            </a:r>
            <a:r>
              <a:rPr sz="2800" dirty="0">
                <a:latin typeface="Tahoma"/>
                <a:cs typeface="Tahoma"/>
              </a:rPr>
              <a:t>to </a:t>
            </a:r>
            <a:r>
              <a:rPr sz="2800" spc="-5" dirty="0">
                <a:latin typeface="Tahoma"/>
                <a:cs typeface="Tahoma"/>
              </a:rPr>
              <a:t>the </a:t>
            </a:r>
            <a:r>
              <a:rPr sz="2900" b="1" i="1" spc="-60" dirty="0">
                <a:solidFill>
                  <a:srgbClr val="9898CC"/>
                </a:solidFill>
                <a:latin typeface="Tahoma"/>
                <a:cs typeface="Tahoma"/>
              </a:rPr>
              <a:t>technology </a:t>
            </a:r>
            <a:r>
              <a:rPr sz="2900" b="1" i="1" spc="-70" dirty="0">
                <a:solidFill>
                  <a:srgbClr val="9898CC"/>
                </a:solidFill>
                <a:latin typeface="Tahoma"/>
                <a:cs typeface="Tahoma"/>
              </a:rPr>
              <a:t>gap model  </a:t>
            </a:r>
            <a:r>
              <a:rPr sz="2800" spc="-5" dirty="0">
                <a:latin typeface="Tahoma"/>
                <a:cs typeface="Tahoma"/>
              </a:rPr>
              <a:t>sketched </a:t>
            </a:r>
            <a:r>
              <a:rPr sz="2800" dirty="0">
                <a:latin typeface="Tahoma"/>
                <a:cs typeface="Tahoma"/>
              </a:rPr>
              <a:t>by </a:t>
            </a:r>
            <a:r>
              <a:rPr sz="2900" i="1" spc="-55" dirty="0">
                <a:solidFill>
                  <a:srgbClr val="9898CC"/>
                </a:solidFill>
                <a:latin typeface="Tahoma"/>
                <a:cs typeface="Tahoma"/>
              </a:rPr>
              <a:t>M.V.Posner </a:t>
            </a:r>
            <a:r>
              <a:rPr sz="2800" dirty="0">
                <a:latin typeface="Tahoma"/>
                <a:cs typeface="Tahoma"/>
              </a:rPr>
              <a:t>in </a:t>
            </a:r>
            <a:r>
              <a:rPr sz="2800" spc="-10" dirty="0">
                <a:latin typeface="Tahoma"/>
                <a:cs typeface="Tahoma"/>
              </a:rPr>
              <a:t>1961, </a:t>
            </a:r>
            <a:r>
              <a:rPr sz="2800" dirty="0">
                <a:latin typeface="Tahoma"/>
                <a:cs typeface="Tahoma"/>
              </a:rPr>
              <a:t>a </a:t>
            </a:r>
            <a:r>
              <a:rPr sz="2800" spc="-5" dirty="0">
                <a:latin typeface="Tahoma"/>
                <a:cs typeface="Tahoma"/>
              </a:rPr>
              <a:t>great deal </a:t>
            </a:r>
            <a:r>
              <a:rPr sz="2800" dirty="0">
                <a:latin typeface="Tahoma"/>
                <a:cs typeface="Tahoma"/>
              </a:rPr>
              <a:t>of  </a:t>
            </a:r>
            <a:r>
              <a:rPr sz="2800" spc="-5" dirty="0">
                <a:latin typeface="Tahoma"/>
                <a:cs typeface="Tahoma"/>
              </a:rPr>
              <a:t>the trade </a:t>
            </a:r>
            <a:r>
              <a:rPr sz="2800" dirty="0">
                <a:latin typeface="Tahoma"/>
                <a:cs typeface="Tahoma"/>
              </a:rPr>
              <a:t>among </a:t>
            </a:r>
            <a:r>
              <a:rPr sz="2800" spc="-5" dirty="0">
                <a:latin typeface="Tahoma"/>
                <a:cs typeface="Tahoma"/>
              </a:rPr>
              <a:t>industrialized countries </a:t>
            </a:r>
            <a:r>
              <a:rPr sz="2800" dirty="0">
                <a:latin typeface="Tahoma"/>
                <a:cs typeface="Tahoma"/>
              </a:rPr>
              <a:t>is </a:t>
            </a:r>
            <a:r>
              <a:rPr sz="2800" spc="-5" dirty="0">
                <a:latin typeface="Tahoma"/>
                <a:cs typeface="Tahoma"/>
              </a:rPr>
              <a:t>based  </a:t>
            </a:r>
            <a:r>
              <a:rPr sz="2800" dirty="0">
                <a:latin typeface="Tahoma"/>
                <a:cs typeface="Tahoma"/>
              </a:rPr>
              <a:t>on </a:t>
            </a:r>
            <a:r>
              <a:rPr sz="2800" spc="-5" dirty="0">
                <a:latin typeface="Tahoma"/>
                <a:cs typeface="Tahoma"/>
              </a:rPr>
              <a:t>the introduction </a:t>
            </a:r>
            <a:r>
              <a:rPr sz="2800" dirty="0">
                <a:latin typeface="Tahoma"/>
                <a:cs typeface="Tahoma"/>
              </a:rPr>
              <a:t>of </a:t>
            </a:r>
            <a:r>
              <a:rPr sz="2800" spc="-5" dirty="0">
                <a:latin typeface="Tahoma"/>
                <a:cs typeface="Tahoma"/>
              </a:rPr>
              <a:t>new products </a:t>
            </a:r>
            <a:r>
              <a:rPr sz="2800" spc="-10" dirty="0">
                <a:latin typeface="Tahoma"/>
                <a:cs typeface="Tahoma"/>
              </a:rPr>
              <a:t>and </a:t>
            </a:r>
            <a:r>
              <a:rPr sz="2800" dirty="0">
                <a:latin typeface="Tahoma"/>
                <a:cs typeface="Tahoma"/>
              </a:rPr>
              <a:t>new  </a:t>
            </a:r>
            <a:r>
              <a:rPr sz="2800" spc="-5" dirty="0">
                <a:latin typeface="Tahoma"/>
                <a:cs typeface="Tahoma"/>
              </a:rPr>
              <a:t>production processes.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80300"/>
              </a:lnSpc>
              <a:spcBef>
                <a:spcPts val="705"/>
              </a:spcBef>
            </a:pPr>
            <a:r>
              <a:rPr sz="2800" spc="-5" dirty="0">
                <a:latin typeface="Tahoma"/>
                <a:cs typeface="Tahoma"/>
              </a:rPr>
              <a:t>This give the </a:t>
            </a:r>
            <a:r>
              <a:rPr sz="2800" spc="-10" dirty="0">
                <a:latin typeface="Tahoma"/>
                <a:cs typeface="Tahoma"/>
              </a:rPr>
              <a:t>innovating </a:t>
            </a:r>
            <a:r>
              <a:rPr sz="2800" spc="-5" dirty="0">
                <a:latin typeface="Tahoma"/>
                <a:cs typeface="Tahoma"/>
              </a:rPr>
              <a:t>firm </a:t>
            </a:r>
            <a:r>
              <a:rPr sz="2800" spc="-10" dirty="0">
                <a:latin typeface="Tahoma"/>
                <a:cs typeface="Tahoma"/>
              </a:rPr>
              <a:t>and </a:t>
            </a:r>
            <a:r>
              <a:rPr sz="2800" spc="-5" dirty="0">
                <a:latin typeface="Tahoma"/>
                <a:cs typeface="Tahoma"/>
              </a:rPr>
              <a:t>the nation </a:t>
            </a:r>
            <a:r>
              <a:rPr sz="2800" dirty="0">
                <a:latin typeface="Tahoma"/>
                <a:cs typeface="Tahoma"/>
              </a:rPr>
              <a:t>a  </a:t>
            </a:r>
            <a:r>
              <a:rPr sz="2800" spc="-5" dirty="0">
                <a:latin typeface="Tahoma"/>
                <a:cs typeface="Tahoma"/>
              </a:rPr>
              <a:t>temporary </a:t>
            </a:r>
            <a:r>
              <a:rPr sz="2800" dirty="0">
                <a:latin typeface="Tahoma"/>
                <a:cs typeface="Tahoma"/>
              </a:rPr>
              <a:t>monopoly </a:t>
            </a:r>
            <a:r>
              <a:rPr sz="2800" spc="-5" dirty="0">
                <a:latin typeface="Tahoma"/>
                <a:cs typeface="Tahoma"/>
              </a:rPr>
              <a:t>in the world market. Such </a:t>
            </a:r>
            <a:r>
              <a:rPr sz="2800" dirty="0">
                <a:latin typeface="Tahoma"/>
                <a:cs typeface="Tahoma"/>
              </a:rPr>
              <a:t>a  </a:t>
            </a:r>
            <a:r>
              <a:rPr sz="2800" spc="-5" dirty="0">
                <a:latin typeface="Tahoma"/>
                <a:cs typeface="Tahoma"/>
              </a:rPr>
              <a:t>temporary </a:t>
            </a:r>
            <a:r>
              <a:rPr sz="2800" dirty="0">
                <a:latin typeface="Tahoma"/>
                <a:cs typeface="Tahoma"/>
              </a:rPr>
              <a:t>monopoly </a:t>
            </a:r>
            <a:r>
              <a:rPr sz="2800" spc="-5" dirty="0">
                <a:latin typeface="Tahoma"/>
                <a:cs typeface="Tahoma"/>
              </a:rPr>
              <a:t>is often based </a:t>
            </a:r>
            <a:r>
              <a:rPr sz="2800" dirty="0">
                <a:latin typeface="Tahoma"/>
                <a:cs typeface="Tahoma"/>
              </a:rPr>
              <a:t>on </a:t>
            </a:r>
            <a:r>
              <a:rPr sz="2800" spc="-5" dirty="0">
                <a:latin typeface="Tahoma"/>
                <a:cs typeface="Tahoma"/>
              </a:rPr>
              <a:t>patents,  </a:t>
            </a:r>
            <a:r>
              <a:rPr sz="2800" dirty="0">
                <a:latin typeface="Tahoma"/>
                <a:cs typeface="Tahoma"/>
              </a:rPr>
              <a:t>copy </a:t>
            </a:r>
            <a:r>
              <a:rPr sz="2800" spc="-5" dirty="0">
                <a:latin typeface="Tahoma"/>
                <a:cs typeface="Tahoma"/>
              </a:rPr>
              <a:t>rights, which are granted </a:t>
            </a:r>
            <a:r>
              <a:rPr sz="2800" dirty="0">
                <a:latin typeface="Tahoma"/>
                <a:cs typeface="Tahoma"/>
              </a:rPr>
              <a:t>to </a:t>
            </a:r>
            <a:r>
              <a:rPr sz="2800" spc="-5" dirty="0">
                <a:latin typeface="Tahoma"/>
                <a:cs typeface="Tahoma"/>
              </a:rPr>
              <a:t>stimulate the  flow </a:t>
            </a:r>
            <a:r>
              <a:rPr sz="2800" dirty="0">
                <a:latin typeface="Tahoma"/>
                <a:cs typeface="Tahoma"/>
              </a:rPr>
              <a:t>of</a:t>
            </a:r>
            <a:r>
              <a:rPr sz="2800" spc="-5" dirty="0">
                <a:latin typeface="Tahoma"/>
                <a:cs typeface="Tahoma"/>
              </a:rPr>
              <a:t> inventions.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070" y="3361690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5334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dirty="0" smtClean="0">
                <a:solidFill>
                  <a:srgbClr val="940445"/>
                </a:solidFill>
                <a:latin typeface="Tahoma"/>
                <a:cs typeface="Tahoma"/>
              </a:rPr>
              <a:t>Technology Gap and </a:t>
            </a:r>
            <a:r>
              <a:rPr lang="en-IN" sz="2400" spc="-5" dirty="0" smtClean="0">
                <a:solidFill>
                  <a:srgbClr val="940445"/>
                </a:solidFill>
                <a:latin typeface="Tahoma"/>
                <a:cs typeface="Tahoma"/>
              </a:rPr>
              <a:t>Product Cycle</a:t>
            </a:r>
            <a:r>
              <a:rPr lang="en-IN" sz="2400" spc="-55" dirty="0" smtClean="0">
                <a:solidFill>
                  <a:srgbClr val="940445"/>
                </a:solidFill>
                <a:latin typeface="Tahoma"/>
                <a:cs typeface="Tahoma"/>
              </a:rPr>
              <a:t> </a:t>
            </a:r>
            <a:r>
              <a:rPr lang="en-IN" sz="2400" dirty="0" smtClean="0">
                <a:solidFill>
                  <a:srgbClr val="940445"/>
                </a:solidFill>
                <a:latin typeface="Tahoma"/>
                <a:cs typeface="Tahoma"/>
              </a:rPr>
              <a:t>Models</a:t>
            </a:r>
            <a:endParaRPr lang="en-IN" sz="24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789430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"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140460">
              <a:lnSpc>
                <a:spcPct val="100000"/>
              </a:lnSpc>
            </a:pPr>
            <a:r>
              <a:rPr dirty="0"/>
              <a:t>T</a:t>
            </a:r>
            <a:r>
              <a:rPr spc="10" dirty="0"/>
              <a:t>e</a:t>
            </a:r>
            <a:r>
              <a:rPr dirty="0"/>
              <a:t>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44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767433" y="542290"/>
            <a:ext cx="70104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940445"/>
                </a:solidFill>
                <a:latin typeface="Tahoma"/>
                <a:cs typeface="Tahoma"/>
              </a:rPr>
              <a:t>hnology Gap and </a:t>
            </a:r>
            <a:r>
              <a:rPr sz="3200" spc="-5" dirty="0">
                <a:solidFill>
                  <a:srgbClr val="940445"/>
                </a:solidFill>
                <a:latin typeface="Tahoma"/>
                <a:cs typeface="Tahoma"/>
              </a:rPr>
              <a:t>Product Cycle</a:t>
            </a:r>
            <a:r>
              <a:rPr sz="3200" spc="-55" dirty="0">
                <a:solidFill>
                  <a:srgbClr val="940445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940445"/>
                </a:solidFill>
                <a:latin typeface="Tahoma"/>
                <a:cs typeface="Tahoma"/>
              </a:rPr>
              <a:t>Models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" y="155447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83234" marR="286385">
              <a:lnSpc>
                <a:spcPct val="80400"/>
              </a:lnSpc>
              <a:spcBef>
                <a:spcPts val="665"/>
              </a:spcBef>
            </a:pPr>
            <a:r>
              <a:rPr dirty="0"/>
              <a:t>As the </a:t>
            </a:r>
            <a:r>
              <a:rPr spc="-5" dirty="0"/>
              <a:t>most </a:t>
            </a:r>
            <a:r>
              <a:rPr dirty="0"/>
              <a:t>technology </a:t>
            </a:r>
            <a:r>
              <a:rPr spc="-5" dirty="0"/>
              <a:t>advanced </a:t>
            </a:r>
            <a:r>
              <a:rPr dirty="0"/>
              <a:t>nation, the United  </a:t>
            </a:r>
            <a:r>
              <a:rPr spc="-5" dirty="0"/>
              <a:t>States exports </a:t>
            </a:r>
            <a:r>
              <a:rPr dirty="0"/>
              <a:t>a large number of new high technology  </a:t>
            </a:r>
            <a:r>
              <a:rPr spc="-5" dirty="0"/>
              <a:t>products.</a:t>
            </a:r>
          </a:p>
          <a:p>
            <a:pPr marL="483234" marR="5080">
              <a:lnSpc>
                <a:spcPct val="80300"/>
              </a:lnSpc>
              <a:spcBef>
                <a:spcPts val="595"/>
              </a:spcBef>
            </a:pPr>
            <a:r>
              <a:rPr spc="-5" dirty="0"/>
              <a:t>However, as foreign producers acquire </a:t>
            </a:r>
            <a:r>
              <a:rPr dirty="0"/>
              <a:t>the </a:t>
            </a:r>
            <a:r>
              <a:rPr spc="-5" dirty="0"/>
              <a:t>new  </a:t>
            </a:r>
            <a:r>
              <a:rPr dirty="0"/>
              <a:t>technology, they </a:t>
            </a:r>
            <a:r>
              <a:rPr spc="-5" dirty="0"/>
              <a:t>eventually are </a:t>
            </a:r>
            <a:r>
              <a:rPr dirty="0"/>
              <a:t>able </a:t>
            </a:r>
            <a:r>
              <a:rPr spc="-5" dirty="0"/>
              <a:t>to </a:t>
            </a:r>
            <a:r>
              <a:rPr dirty="0"/>
              <a:t>conquer </a:t>
            </a:r>
            <a:r>
              <a:rPr spc="-5" dirty="0"/>
              <a:t>markets  abroad, </a:t>
            </a:r>
            <a:r>
              <a:rPr dirty="0"/>
              <a:t>and even the </a:t>
            </a:r>
            <a:r>
              <a:rPr spc="-5" dirty="0"/>
              <a:t>U.S. market </a:t>
            </a:r>
            <a:r>
              <a:rPr dirty="0"/>
              <a:t>for the product,  </a:t>
            </a:r>
            <a:r>
              <a:rPr spc="-5" dirty="0"/>
              <a:t>because </a:t>
            </a:r>
            <a:r>
              <a:rPr dirty="0"/>
              <a:t>of their </a:t>
            </a:r>
            <a:r>
              <a:rPr spc="-5" dirty="0"/>
              <a:t>lower </a:t>
            </a:r>
            <a:r>
              <a:rPr dirty="0"/>
              <a:t>labor</a:t>
            </a:r>
            <a:r>
              <a:rPr spc="20" dirty="0"/>
              <a:t> </a:t>
            </a:r>
            <a:r>
              <a:rPr spc="-5" dirty="0"/>
              <a:t>costs.</a:t>
            </a:r>
          </a:p>
          <a:p>
            <a:pPr marL="483234" marR="187325">
              <a:lnSpc>
                <a:spcPct val="80300"/>
              </a:lnSpc>
              <a:spcBef>
                <a:spcPts val="600"/>
              </a:spcBef>
            </a:pPr>
            <a:r>
              <a:rPr dirty="0"/>
              <a:t>In the mean time </a:t>
            </a:r>
            <a:r>
              <a:rPr spc="-5" dirty="0"/>
              <a:t>U.S. producers </a:t>
            </a:r>
            <a:r>
              <a:rPr dirty="0"/>
              <a:t>may have introduced  still </a:t>
            </a:r>
            <a:r>
              <a:rPr spc="-5" dirty="0"/>
              <a:t>newer </a:t>
            </a:r>
            <a:r>
              <a:rPr dirty="0"/>
              <a:t>products and production </a:t>
            </a:r>
            <a:r>
              <a:rPr spc="-5" dirty="0"/>
              <a:t>processes </a:t>
            </a:r>
            <a:r>
              <a:rPr dirty="0"/>
              <a:t>and </a:t>
            </a:r>
            <a:r>
              <a:rPr spc="-5" dirty="0"/>
              <a:t>may  </a:t>
            </a:r>
            <a:r>
              <a:rPr dirty="0"/>
              <a:t>be able </a:t>
            </a:r>
            <a:r>
              <a:rPr spc="-5" dirty="0"/>
              <a:t>to </a:t>
            </a:r>
            <a:r>
              <a:rPr dirty="0"/>
              <a:t>export </a:t>
            </a:r>
            <a:r>
              <a:rPr spc="-5" dirty="0"/>
              <a:t>these </a:t>
            </a:r>
            <a:r>
              <a:rPr dirty="0"/>
              <a:t>products </a:t>
            </a:r>
            <a:r>
              <a:rPr spc="-5" dirty="0"/>
              <a:t>based </a:t>
            </a:r>
            <a:r>
              <a:rPr dirty="0"/>
              <a:t>on the </a:t>
            </a:r>
            <a:r>
              <a:rPr spc="-5" dirty="0"/>
              <a:t>new  </a:t>
            </a:r>
            <a:r>
              <a:rPr dirty="0"/>
              <a:t>technology gap</a:t>
            </a:r>
            <a:r>
              <a:rPr spc="20" dirty="0"/>
              <a:t> </a:t>
            </a:r>
            <a:r>
              <a:rPr spc="-5" dirty="0"/>
              <a:t>established.</a:t>
            </a:r>
          </a:p>
          <a:p>
            <a:pPr marL="483234" marR="309245">
              <a:lnSpc>
                <a:spcPct val="83800"/>
              </a:lnSpc>
              <a:spcBef>
                <a:spcPts val="595"/>
              </a:spcBef>
            </a:pPr>
            <a:r>
              <a:rPr dirty="0"/>
              <a:t>A </a:t>
            </a:r>
            <a:r>
              <a:rPr spc="-5" dirty="0"/>
              <a:t>shortcoming </a:t>
            </a:r>
            <a:r>
              <a:rPr dirty="0"/>
              <a:t>of this model is that it does not </a:t>
            </a:r>
            <a:r>
              <a:rPr spc="-5" dirty="0"/>
              <a:t>explain  </a:t>
            </a:r>
            <a:r>
              <a:rPr dirty="0"/>
              <a:t>the </a:t>
            </a:r>
            <a:r>
              <a:rPr spc="-5" dirty="0"/>
              <a:t>size </a:t>
            </a:r>
            <a:r>
              <a:rPr dirty="0"/>
              <a:t>of technology gaps and does </a:t>
            </a:r>
            <a:r>
              <a:rPr spc="5" dirty="0"/>
              <a:t>not </a:t>
            </a:r>
            <a:r>
              <a:rPr spc="-5" dirty="0"/>
              <a:t>explore </a:t>
            </a:r>
            <a:r>
              <a:rPr dirty="0"/>
              <a:t>the  </a:t>
            </a:r>
            <a:r>
              <a:rPr spc="-5" dirty="0"/>
              <a:t>reason </a:t>
            </a:r>
            <a:r>
              <a:rPr dirty="0"/>
              <a:t>that technology gaps </a:t>
            </a:r>
            <a:r>
              <a:rPr spc="-5" dirty="0"/>
              <a:t>arise or exactly </a:t>
            </a:r>
            <a:r>
              <a:rPr dirty="0"/>
              <a:t>how they  </a:t>
            </a:r>
            <a:r>
              <a:rPr spc="-5" dirty="0"/>
              <a:t>are </a:t>
            </a:r>
            <a:r>
              <a:rPr dirty="0"/>
              <a:t>eliminated</a:t>
            </a:r>
            <a:r>
              <a:rPr spc="15" dirty="0"/>
              <a:t> </a:t>
            </a:r>
            <a:r>
              <a:rPr spc="-5" dirty="0"/>
              <a:t>overtime.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070" y="251079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070" y="376174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0" y="502539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6250" y="501650"/>
            <a:ext cx="311213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latin typeface="Arial"/>
                <a:cs typeface="Arial"/>
              </a:rPr>
              <a:t>Product</a:t>
            </a:r>
            <a:r>
              <a:rPr sz="3900" spc="-90" dirty="0">
                <a:latin typeface="Arial"/>
                <a:cs typeface="Arial"/>
              </a:rPr>
              <a:t> </a:t>
            </a:r>
            <a:r>
              <a:rPr sz="3900" dirty="0">
                <a:latin typeface="Arial"/>
                <a:cs typeface="Arial"/>
              </a:rPr>
              <a:t>Cycle</a:t>
            </a:r>
            <a:endParaRPr sz="3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45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6070" y="155447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869" y="1520190"/>
            <a:ext cx="7672705" cy="44386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473075">
              <a:lnSpc>
                <a:spcPct val="79600"/>
              </a:lnSpc>
              <a:spcBef>
                <a:spcPts val="685"/>
              </a:spcBef>
            </a:pP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generalization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extension </a:t>
            </a:r>
            <a:r>
              <a:rPr sz="2400" dirty="0">
                <a:latin typeface="Tahoma"/>
                <a:cs typeface="Tahoma"/>
              </a:rPr>
              <a:t>of the technology gap  </a:t>
            </a:r>
            <a:r>
              <a:rPr sz="2400" spc="-5" dirty="0">
                <a:latin typeface="Tahoma"/>
                <a:cs typeface="Tahoma"/>
              </a:rPr>
              <a:t>model </a:t>
            </a:r>
            <a:r>
              <a:rPr sz="2400" dirty="0">
                <a:latin typeface="Tahoma"/>
                <a:cs typeface="Tahoma"/>
              </a:rPr>
              <a:t>is the </a:t>
            </a:r>
            <a:r>
              <a:rPr sz="2450" b="1" i="1" spc="-35" dirty="0">
                <a:solidFill>
                  <a:srgbClr val="980033"/>
                </a:solidFill>
                <a:latin typeface="Tahoma"/>
                <a:cs typeface="Tahoma"/>
              </a:rPr>
              <a:t>product cycle </a:t>
            </a:r>
            <a:r>
              <a:rPr sz="2450" b="1" i="1" spc="-30" dirty="0">
                <a:solidFill>
                  <a:srgbClr val="980033"/>
                </a:solidFill>
                <a:latin typeface="Tahoma"/>
                <a:cs typeface="Tahoma"/>
              </a:rPr>
              <a:t>model</a:t>
            </a:r>
            <a:r>
              <a:rPr sz="2400" spc="-30" dirty="0">
                <a:latin typeface="Tahoma"/>
                <a:cs typeface="Tahoma"/>
              </a:rPr>
              <a:t>, </a:t>
            </a:r>
            <a:r>
              <a:rPr sz="2400" spc="-5" dirty="0">
                <a:latin typeface="Tahoma"/>
                <a:cs typeface="Tahoma"/>
              </a:rPr>
              <a:t>which was </a:t>
            </a:r>
            <a:r>
              <a:rPr sz="2400" dirty="0">
                <a:latin typeface="Tahoma"/>
                <a:cs typeface="Tahoma"/>
              </a:rPr>
              <a:t>fully  </a:t>
            </a:r>
            <a:r>
              <a:rPr sz="2400" spc="-5" dirty="0">
                <a:latin typeface="Tahoma"/>
                <a:cs typeface="Tahoma"/>
              </a:rPr>
              <a:t>developed </a:t>
            </a:r>
            <a:r>
              <a:rPr sz="2400" dirty="0">
                <a:latin typeface="Tahoma"/>
                <a:cs typeface="Tahoma"/>
              </a:rPr>
              <a:t>by </a:t>
            </a:r>
            <a:r>
              <a:rPr sz="2400" dirty="0">
                <a:solidFill>
                  <a:srgbClr val="980033"/>
                </a:solidFill>
                <a:latin typeface="Tahoma"/>
                <a:cs typeface="Tahoma"/>
              </a:rPr>
              <a:t>Raymond </a:t>
            </a:r>
            <a:r>
              <a:rPr sz="2400" spc="-5" dirty="0">
                <a:solidFill>
                  <a:srgbClr val="980033"/>
                </a:solidFill>
                <a:latin typeface="Tahoma"/>
                <a:cs typeface="Tahoma"/>
              </a:rPr>
              <a:t>Vernon </a:t>
            </a:r>
            <a:r>
              <a:rPr sz="2400" dirty="0">
                <a:latin typeface="Tahoma"/>
                <a:cs typeface="Tahoma"/>
              </a:rPr>
              <a:t>in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1966.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80300"/>
              </a:lnSpc>
              <a:spcBef>
                <a:spcPts val="600"/>
              </a:spcBef>
            </a:pPr>
            <a:r>
              <a:rPr sz="2400" spc="-5" dirty="0">
                <a:latin typeface="Tahoma"/>
                <a:cs typeface="Tahoma"/>
              </a:rPr>
              <a:t>According to </a:t>
            </a:r>
            <a:r>
              <a:rPr sz="2400" dirty="0">
                <a:latin typeface="Tahoma"/>
                <a:cs typeface="Tahoma"/>
              </a:rPr>
              <a:t>this </a:t>
            </a:r>
            <a:r>
              <a:rPr sz="2400" spc="-5" dirty="0">
                <a:latin typeface="Tahoma"/>
                <a:cs typeface="Tahoma"/>
              </a:rPr>
              <a:t>model, when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new </a:t>
            </a:r>
            <a:r>
              <a:rPr sz="2400" dirty="0">
                <a:latin typeface="Tahoma"/>
                <a:cs typeface="Tahoma"/>
              </a:rPr>
              <a:t>product is  </a:t>
            </a:r>
            <a:r>
              <a:rPr sz="2400" spc="-5" dirty="0">
                <a:latin typeface="Tahoma"/>
                <a:cs typeface="Tahoma"/>
              </a:rPr>
              <a:t>introduced, </a:t>
            </a:r>
            <a:r>
              <a:rPr sz="2400" dirty="0">
                <a:latin typeface="Tahoma"/>
                <a:cs typeface="Tahoma"/>
              </a:rPr>
              <a:t>it usually require highly </a:t>
            </a:r>
            <a:r>
              <a:rPr sz="2400" spc="-5" dirty="0">
                <a:latin typeface="Tahoma"/>
                <a:cs typeface="Tahoma"/>
              </a:rPr>
              <a:t>skilled </a:t>
            </a:r>
            <a:r>
              <a:rPr sz="2400" dirty="0">
                <a:latin typeface="Tahoma"/>
                <a:cs typeface="Tahoma"/>
              </a:rPr>
              <a:t>labor </a:t>
            </a:r>
            <a:r>
              <a:rPr sz="2400" spc="-5" dirty="0">
                <a:latin typeface="Tahoma"/>
                <a:cs typeface="Tahoma"/>
              </a:rPr>
              <a:t>to  produce. </a:t>
            </a:r>
            <a:r>
              <a:rPr sz="2400" dirty="0">
                <a:latin typeface="Tahoma"/>
                <a:cs typeface="Tahoma"/>
              </a:rPr>
              <a:t>As </a:t>
            </a:r>
            <a:r>
              <a:rPr sz="2400" spc="-5" dirty="0">
                <a:latin typeface="Tahoma"/>
                <a:cs typeface="Tahoma"/>
              </a:rPr>
              <a:t>the product matures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acquires mass  acceptance, </a:t>
            </a:r>
            <a:r>
              <a:rPr sz="2400" dirty="0">
                <a:latin typeface="Tahoma"/>
                <a:cs typeface="Tahoma"/>
              </a:rPr>
              <a:t>it </a:t>
            </a:r>
            <a:r>
              <a:rPr sz="2400" spc="-5" dirty="0">
                <a:latin typeface="Tahoma"/>
                <a:cs typeface="Tahoma"/>
              </a:rPr>
              <a:t>becomes standardized; </a:t>
            </a:r>
            <a:r>
              <a:rPr sz="2400" dirty="0">
                <a:latin typeface="Tahoma"/>
                <a:cs typeface="Tahoma"/>
              </a:rPr>
              <a:t>it </a:t>
            </a:r>
            <a:r>
              <a:rPr sz="2400" spc="-5" dirty="0">
                <a:latin typeface="Tahoma"/>
                <a:cs typeface="Tahoma"/>
              </a:rPr>
              <a:t>can then </a:t>
            </a:r>
            <a:r>
              <a:rPr sz="2400" spc="5" dirty="0">
                <a:latin typeface="Tahoma"/>
                <a:cs typeface="Tahoma"/>
              </a:rPr>
              <a:t>be  </a:t>
            </a:r>
            <a:r>
              <a:rPr sz="2400" spc="-5" dirty="0">
                <a:latin typeface="Tahoma"/>
                <a:cs typeface="Tahoma"/>
              </a:rPr>
              <a:t>produced </a:t>
            </a:r>
            <a:r>
              <a:rPr sz="2400" dirty="0">
                <a:latin typeface="Tahoma"/>
                <a:cs typeface="Tahoma"/>
              </a:rPr>
              <a:t>by </a:t>
            </a:r>
            <a:r>
              <a:rPr sz="2400" spc="-5" dirty="0">
                <a:latin typeface="Tahoma"/>
                <a:cs typeface="Tahoma"/>
              </a:rPr>
              <a:t>mass production techniques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less skilled  labor.</a:t>
            </a:r>
            <a:endParaRPr sz="2400">
              <a:latin typeface="Tahoma"/>
              <a:cs typeface="Tahoma"/>
            </a:endParaRPr>
          </a:p>
          <a:p>
            <a:pPr marL="12700" marR="208279">
              <a:lnSpc>
                <a:spcPct val="80400"/>
              </a:lnSpc>
              <a:spcBef>
                <a:spcPts val="595"/>
              </a:spcBef>
            </a:pPr>
            <a:r>
              <a:rPr sz="2400" spc="-5" dirty="0">
                <a:latin typeface="Tahoma"/>
                <a:cs typeface="Tahoma"/>
              </a:rPr>
              <a:t>Therefore, comparative </a:t>
            </a:r>
            <a:r>
              <a:rPr sz="2400" dirty="0">
                <a:latin typeface="Tahoma"/>
                <a:cs typeface="Tahoma"/>
              </a:rPr>
              <a:t>advantage </a:t>
            </a:r>
            <a:r>
              <a:rPr sz="2400" spc="5" dirty="0">
                <a:latin typeface="Tahoma"/>
                <a:cs typeface="Tahoma"/>
              </a:rPr>
              <a:t>in </a:t>
            </a:r>
            <a:r>
              <a:rPr sz="2400" spc="-5" dirty="0">
                <a:latin typeface="Tahoma"/>
                <a:cs typeface="Tahoma"/>
              </a:rPr>
              <a:t>the product </a:t>
            </a:r>
            <a:r>
              <a:rPr sz="2400" dirty="0">
                <a:latin typeface="Tahoma"/>
                <a:cs typeface="Tahoma"/>
              </a:rPr>
              <a:t>shifts  from the </a:t>
            </a:r>
            <a:r>
              <a:rPr sz="2400" spc="-5" dirty="0">
                <a:latin typeface="Tahoma"/>
                <a:cs typeface="Tahoma"/>
              </a:rPr>
              <a:t>advanced </a:t>
            </a:r>
            <a:r>
              <a:rPr sz="2400" dirty="0">
                <a:latin typeface="Tahoma"/>
                <a:cs typeface="Tahoma"/>
              </a:rPr>
              <a:t>nation to </a:t>
            </a:r>
            <a:r>
              <a:rPr sz="2400" spc="-5" dirty="0">
                <a:latin typeface="Tahoma"/>
                <a:cs typeface="Tahoma"/>
              </a:rPr>
              <a:t>less advanced </a:t>
            </a:r>
            <a:r>
              <a:rPr sz="2400" dirty="0">
                <a:latin typeface="Tahoma"/>
                <a:cs typeface="Tahoma"/>
              </a:rPr>
              <a:t>nations,  </a:t>
            </a:r>
            <a:r>
              <a:rPr sz="2400" spc="-5" dirty="0">
                <a:latin typeface="Tahoma"/>
                <a:cs typeface="Tahoma"/>
              </a:rPr>
              <a:t>where </a:t>
            </a:r>
            <a:r>
              <a:rPr sz="2400" dirty="0">
                <a:latin typeface="Tahoma"/>
                <a:cs typeface="Tahoma"/>
              </a:rPr>
              <a:t>labor is </a:t>
            </a:r>
            <a:r>
              <a:rPr sz="2400" spc="-5" dirty="0">
                <a:latin typeface="Tahoma"/>
                <a:cs typeface="Tahoma"/>
              </a:rPr>
              <a:t>relatively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cheaper.</a:t>
            </a:r>
            <a:endParaRPr sz="2400">
              <a:latin typeface="Tahoma"/>
              <a:cs typeface="Tahoma"/>
            </a:endParaRPr>
          </a:p>
          <a:p>
            <a:pPr marL="12700" marR="132715">
              <a:lnSpc>
                <a:spcPts val="2320"/>
              </a:lnSpc>
              <a:spcBef>
                <a:spcPts val="570"/>
              </a:spcBef>
            </a:pPr>
            <a:r>
              <a:rPr sz="2400" dirty="0">
                <a:latin typeface="Tahoma"/>
                <a:cs typeface="Tahoma"/>
              </a:rPr>
              <a:t>This may </a:t>
            </a:r>
            <a:r>
              <a:rPr sz="2400" spc="5" dirty="0">
                <a:latin typeface="Tahoma"/>
                <a:cs typeface="Tahoma"/>
              </a:rPr>
              <a:t>be </a:t>
            </a:r>
            <a:r>
              <a:rPr sz="2400" spc="-5" dirty="0">
                <a:latin typeface="Tahoma"/>
                <a:cs typeface="Tahoma"/>
              </a:rPr>
              <a:t>accompanied </a:t>
            </a:r>
            <a:r>
              <a:rPr sz="2400" dirty="0">
                <a:latin typeface="Tahoma"/>
                <a:cs typeface="Tahoma"/>
              </a:rPr>
              <a:t>by </a:t>
            </a:r>
            <a:r>
              <a:rPr sz="2400" spc="-5" dirty="0">
                <a:latin typeface="Tahoma"/>
                <a:cs typeface="Tahoma"/>
              </a:rPr>
              <a:t>foreign direct investments  </a:t>
            </a:r>
            <a:r>
              <a:rPr sz="2400" dirty="0">
                <a:latin typeface="Tahoma"/>
                <a:cs typeface="Tahoma"/>
              </a:rPr>
              <a:t>from innovating nation </a:t>
            </a:r>
            <a:r>
              <a:rPr sz="2400" spc="-5" dirty="0">
                <a:latin typeface="Tahoma"/>
                <a:cs typeface="Tahoma"/>
              </a:rPr>
              <a:t>to </a:t>
            </a:r>
            <a:r>
              <a:rPr sz="2400" dirty="0">
                <a:latin typeface="Tahoma"/>
                <a:cs typeface="Tahoma"/>
              </a:rPr>
              <a:t>nations </a:t>
            </a:r>
            <a:r>
              <a:rPr sz="2400" spc="-5" dirty="0">
                <a:latin typeface="Tahoma"/>
                <a:cs typeface="Tahoma"/>
              </a:rPr>
              <a:t>with cheaper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labor.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070" y="251079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070" y="434975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070" y="530732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7220" y="412750"/>
            <a:ext cx="3136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Product Cycle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Model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46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6070" y="155447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269" y="1520190"/>
            <a:ext cx="7499350" cy="16675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67665" marR="347345">
              <a:lnSpc>
                <a:spcPts val="2310"/>
              </a:lnSpc>
              <a:spcBef>
                <a:spcPts val="650"/>
              </a:spcBef>
            </a:pPr>
            <a:r>
              <a:rPr sz="2400" spc="-5" dirty="0">
                <a:latin typeface="Tahoma"/>
                <a:cs typeface="Tahoma"/>
              </a:rPr>
              <a:t>There </a:t>
            </a:r>
            <a:r>
              <a:rPr sz="2400" dirty="0">
                <a:latin typeface="Tahoma"/>
                <a:cs typeface="Tahoma"/>
              </a:rPr>
              <a:t>often </a:t>
            </a:r>
            <a:r>
              <a:rPr sz="2400" spc="5" dirty="0">
                <a:latin typeface="Tahoma"/>
                <a:cs typeface="Tahoma"/>
              </a:rPr>
              <a:t>is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cycle </a:t>
            </a:r>
            <a:r>
              <a:rPr sz="2400" spc="5" dirty="0">
                <a:latin typeface="Tahoma"/>
                <a:cs typeface="Tahoma"/>
              </a:rPr>
              <a:t>in </a:t>
            </a:r>
            <a:r>
              <a:rPr sz="2400" dirty="0">
                <a:latin typeface="Tahoma"/>
                <a:cs typeface="Tahoma"/>
              </a:rPr>
              <a:t>product </a:t>
            </a:r>
            <a:r>
              <a:rPr sz="2400" spc="-5" dirty="0">
                <a:latin typeface="Tahoma"/>
                <a:cs typeface="Tahoma"/>
              </a:rPr>
              <a:t>development </a:t>
            </a:r>
            <a:r>
              <a:rPr sz="2400" dirty="0">
                <a:latin typeface="Tahoma"/>
                <a:cs typeface="Tahoma"/>
              </a:rPr>
              <a:t>and  production.</a:t>
            </a:r>
            <a:endParaRPr sz="2400">
              <a:latin typeface="Tahoma"/>
              <a:cs typeface="Tahoma"/>
            </a:endParaRPr>
          </a:p>
          <a:p>
            <a:pPr marL="367665" marR="5080">
              <a:lnSpc>
                <a:spcPts val="2310"/>
              </a:lnSpc>
              <a:spcBef>
                <a:spcPts val="610"/>
              </a:spcBef>
            </a:pPr>
            <a:r>
              <a:rPr sz="2400" spc="-5" dirty="0">
                <a:latin typeface="Tahoma"/>
                <a:cs typeface="Tahoma"/>
              </a:rPr>
              <a:t>According </a:t>
            </a:r>
            <a:r>
              <a:rPr sz="2400" dirty="0">
                <a:latin typeface="Tahoma"/>
                <a:cs typeface="Tahoma"/>
              </a:rPr>
              <a:t>to the product </a:t>
            </a:r>
            <a:r>
              <a:rPr sz="2400" spc="-5" dirty="0">
                <a:latin typeface="Tahoma"/>
                <a:cs typeface="Tahoma"/>
              </a:rPr>
              <a:t>cycle </a:t>
            </a:r>
            <a:r>
              <a:rPr sz="2400" dirty="0">
                <a:latin typeface="Tahoma"/>
                <a:cs typeface="Tahoma"/>
              </a:rPr>
              <a:t>model a product goes  through five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stages: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530"/>
              </a:lnSpc>
              <a:tabLst>
                <a:tab pos="723265" algn="l"/>
              </a:tabLst>
            </a:pP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I.	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introduction </a:t>
            </a:r>
            <a:r>
              <a:rPr sz="2000" dirty="0">
                <a:latin typeface="Tahoma"/>
                <a:cs typeface="Tahoma"/>
              </a:rPr>
              <a:t>of the </a:t>
            </a:r>
            <a:r>
              <a:rPr sz="2000" spc="-5" dirty="0">
                <a:latin typeface="Tahoma"/>
                <a:cs typeface="Tahoma"/>
              </a:rPr>
              <a:t>product </a:t>
            </a:r>
            <a:r>
              <a:rPr sz="2000" dirty="0">
                <a:latin typeface="Tahoma"/>
                <a:cs typeface="Tahoma"/>
              </a:rPr>
              <a:t>(New </a:t>
            </a:r>
            <a:r>
              <a:rPr sz="2000" spc="-5" dirty="0">
                <a:latin typeface="Tahoma"/>
                <a:cs typeface="Tahoma"/>
              </a:rPr>
              <a:t>product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phase),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070" y="221742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105150"/>
            <a:ext cx="7708900" cy="211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indent="-711200">
              <a:lnSpc>
                <a:spcPts val="2650"/>
              </a:lnSpc>
              <a:spcBef>
                <a:spcPts val="100"/>
              </a:spcBef>
              <a:buClr>
                <a:srgbClr val="660066"/>
              </a:buClr>
              <a:buSzPct val="120000"/>
              <a:buAutoNum type="romanUcPeriod" startAt="2"/>
              <a:tabLst>
                <a:tab pos="723265" algn="l"/>
                <a:tab pos="723900" algn="l"/>
              </a:tabLst>
            </a:pPr>
            <a:r>
              <a:rPr sz="2000" dirty="0">
                <a:latin typeface="Tahoma"/>
                <a:cs typeface="Tahoma"/>
              </a:rPr>
              <a:t>Expansion </a:t>
            </a:r>
            <a:r>
              <a:rPr sz="2000" spc="5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production </a:t>
            </a:r>
            <a:r>
              <a:rPr sz="2000" dirty="0">
                <a:latin typeface="Tahoma"/>
                <a:cs typeface="Tahoma"/>
              </a:rPr>
              <a:t>for </a:t>
            </a:r>
            <a:r>
              <a:rPr sz="2000" spc="-5" dirty="0">
                <a:latin typeface="Tahoma"/>
                <a:cs typeface="Tahoma"/>
              </a:rPr>
              <a:t>exports (product growth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phase),</a:t>
            </a:r>
            <a:endParaRPr sz="2000">
              <a:latin typeface="Tahoma"/>
              <a:cs typeface="Tahoma"/>
            </a:endParaRPr>
          </a:p>
          <a:p>
            <a:pPr marL="723265" marR="179705" indent="-711200">
              <a:lnSpc>
                <a:spcPct val="77800"/>
              </a:lnSpc>
              <a:spcBef>
                <a:spcPts val="409"/>
              </a:spcBef>
              <a:buClr>
                <a:srgbClr val="660066"/>
              </a:buClr>
              <a:buSzPct val="120000"/>
              <a:buAutoNum type="romanUcPeriod" startAt="2"/>
              <a:tabLst>
                <a:tab pos="723265" algn="l"/>
                <a:tab pos="723900" algn="l"/>
              </a:tabLst>
            </a:pPr>
            <a:r>
              <a:rPr sz="2000" spc="-5" dirty="0">
                <a:latin typeface="Tahoma"/>
                <a:cs typeface="Tahoma"/>
              </a:rPr>
              <a:t>Standardization </a:t>
            </a:r>
            <a:r>
              <a:rPr sz="2000" dirty="0">
                <a:latin typeface="Tahoma"/>
                <a:cs typeface="Tahoma"/>
              </a:rPr>
              <a:t>and </a:t>
            </a:r>
            <a:r>
              <a:rPr sz="2000" spc="-5" dirty="0">
                <a:latin typeface="Tahoma"/>
                <a:cs typeface="Tahoma"/>
              </a:rPr>
              <a:t>beginning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production </a:t>
            </a:r>
            <a:r>
              <a:rPr sz="2000" dirty="0">
                <a:latin typeface="Tahoma"/>
                <a:cs typeface="Tahoma"/>
              </a:rPr>
              <a:t>abroad </a:t>
            </a:r>
            <a:r>
              <a:rPr sz="2000" spc="-5" dirty="0">
                <a:latin typeface="Tahoma"/>
                <a:cs typeface="Tahoma"/>
              </a:rPr>
              <a:t>through  </a:t>
            </a:r>
            <a:r>
              <a:rPr sz="2000" dirty="0">
                <a:latin typeface="Tahoma"/>
                <a:cs typeface="Tahoma"/>
              </a:rPr>
              <a:t>imitation </a:t>
            </a:r>
            <a:r>
              <a:rPr sz="2000" spc="-5" dirty="0">
                <a:latin typeface="Tahoma"/>
                <a:cs typeface="Tahoma"/>
              </a:rPr>
              <a:t>(Product maturity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phase),</a:t>
            </a:r>
            <a:endParaRPr sz="2000">
              <a:latin typeface="Tahoma"/>
              <a:cs typeface="Tahoma"/>
            </a:endParaRPr>
          </a:p>
          <a:p>
            <a:pPr marL="723900" indent="-711200">
              <a:lnSpc>
                <a:spcPts val="2280"/>
              </a:lnSpc>
              <a:buClr>
                <a:srgbClr val="660066"/>
              </a:buClr>
              <a:buSzPct val="120000"/>
              <a:buAutoNum type="romanUcPeriod" startAt="2"/>
              <a:tabLst>
                <a:tab pos="723265" algn="l"/>
                <a:tab pos="723900" algn="l"/>
              </a:tabLst>
            </a:pPr>
            <a:r>
              <a:rPr sz="2000" spc="-5" dirty="0">
                <a:latin typeface="Tahoma"/>
                <a:cs typeface="Tahoma"/>
              </a:rPr>
              <a:t>Foreign imitators underselling the </a:t>
            </a:r>
            <a:r>
              <a:rPr sz="2000" dirty="0">
                <a:latin typeface="Tahoma"/>
                <a:cs typeface="Tahoma"/>
              </a:rPr>
              <a:t>nation </a:t>
            </a:r>
            <a:r>
              <a:rPr sz="2000" spc="-5" dirty="0">
                <a:latin typeface="Tahoma"/>
                <a:cs typeface="Tahoma"/>
              </a:rPr>
              <a:t>in third </a:t>
            </a:r>
            <a:r>
              <a:rPr sz="2000" dirty="0">
                <a:latin typeface="Tahoma"/>
                <a:cs typeface="Tahoma"/>
              </a:rPr>
              <a:t>markets,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and</a:t>
            </a:r>
            <a:endParaRPr sz="2000">
              <a:latin typeface="Tahoma"/>
              <a:cs typeface="Tahoma"/>
            </a:endParaRPr>
          </a:p>
          <a:p>
            <a:pPr marL="723265" marR="469900" indent="-711200">
              <a:lnSpc>
                <a:spcPct val="77800"/>
              </a:lnSpc>
              <a:spcBef>
                <a:spcPts val="405"/>
              </a:spcBef>
              <a:buClr>
                <a:srgbClr val="660066"/>
              </a:buClr>
              <a:buSzPct val="120000"/>
              <a:buAutoNum type="romanUcPeriod" startAt="2"/>
              <a:tabLst>
                <a:tab pos="723265" algn="l"/>
                <a:tab pos="723900" algn="l"/>
              </a:tabLst>
            </a:pPr>
            <a:r>
              <a:rPr sz="2000" spc="-5" dirty="0">
                <a:latin typeface="Tahoma"/>
                <a:cs typeface="Tahoma"/>
              </a:rPr>
              <a:t>Foreigners underselling the innovating firms </a:t>
            </a:r>
            <a:r>
              <a:rPr sz="2000" dirty="0">
                <a:latin typeface="Tahoma"/>
                <a:cs typeface="Tahoma"/>
              </a:rPr>
              <a:t>in </a:t>
            </a:r>
            <a:r>
              <a:rPr sz="2000" spc="-5" dirty="0">
                <a:latin typeface="Tahoma"/>
                <a:cs typeface="Tahoma"/>
              </a:rPr>
              <a:t>their </a:t>
            </a:r>
            <a:r>
              <a:rPr sz="2000" dirty="0">
                <a:latin typeface="Tahoma"/>
                <a:cs typeface="Tahoma"/>
              </a:rPr>
              <a:t>home  </a:t>
            </a:r>
            <a:r>
              <a:rPr sz="2000" spc="-5" dirty="0">
                <a:latin typeface="Tahoma"/>
                <a:cs typeface="Tahoma"/>
              </a:rPr>
              <a:t>market </a:t>
            </a:r>
            <a:r>
              <a:rPr sz="2000" spc="5" dirty="0">
                <a:latin typeface="Tahoma"/>
                <a:cs typeface="Tahoma"/>
              </a:rPr>
              <a:t>as </a:t>
            </a:r>
            <a:r>
              <a:rPr sz="2000" dirty="0">
                <a:latin typeface="Tahoma"/>
                <a:cs typeface="Tahoma"/>
              </a:rPr>
              <a:t>well.</a:t>
            </a:r>
            <a:endParaRPr sz="2000">
              <a:latin typeface="Tahoma"/>
              <a:cs typeface="Tahoma"/>
            </a:endParaRPr>
          </a:p>
          <a:p>
            <a:pPr marL="723900" indent="-711200">
              <a:lnSpc>
                <a:spcPct val="100000"/>
              </a:lnSpc>
              <a:spcBef>
                <a:spcPts val="50"/>
              </a:spcBef>
              <a:buClr>
                <a:srgbClr val="9898CC"/>
              </a:buClr>
              <a:buSzPct val="120000"/>
              <a:buFont typeface="Wingdings"/>
              <a:buChar char=""/>
              <a:tabLst>
                <a:tab pos="723265" algn="l"/>
                <a:tab pos="723900" algn="l"/>
              </a:tabLst>
            </a:pPr>
            <a:r>
              <a:rPr sz="2000" spc="-5" dirty="0">
                <a:latin typeface="Tahoma"/>
                <a:cs typeface="Tahoma"/>
              </a:rPr>
              <a:t>(Stage </a:t>
            </a:r>
            <a:r>
              <a:rPr sz="2000" dirty="0">
                <a:latin typeface="Tahoma"/>
                <a:cs typeface="Tahoma"/>
              </a:rPr>
              <a:t>I and V are </a:t>
            </a:r>
            <a:r>
              <a:rPr sz="2000" spc="-5" dirty="0">
                <a:latin typeface="Tahoma"/>
                <a:cs typeface="Tahoma"/>
              </a:rPr>
              <a:t>known </a:t>
            </a:r>
            <a:r>
              <a:rPr sz="2000" spc="5" dirty="0">
                <a:latin typeface="Tahoma"/>
                <a:cs typeface="Tahoma"/>
              </a:rPr>
              <a:t>as </a:t>
            </a:r>
            <a:r>
              <a:rPr sz="2000" spc="-5" dirty="0">
                <a:latin typeface="Tahoma"/>
                <a:cs typeface="Tahoma"/>
              </a:rPr>
              <a:t>product decline </a:t>
            </a:r>
            <a:r>
              <a:rPr sz="2000" dirty="0">
                <a:latin typeface="Tahoma"/>
                <a:cs typeface="Tahoma"/>
              </a:rPr>
              <a:t>stage)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76730" cy="1371600"/>
          </a:xfrm>
          <a:custGeom>
            <a:avLst/>
            <a:gdLst/>
            <a:ahLst/>
            <a:cxnLst/>
            <a:rect l="l" t="t" r="r" b="b"/>
            <a:pathLst>
              <a:path w="1776730" h="1371600">
                <a:moveTo>
                  <a:pt x="1776730" y="0"/>
                </a:moveTo>
                <a:lnTo>
                  <a:pt x="0" y="0"/>
                </a:lnTo>
                <a:lnTo>
                  <a:pt x="0" y="1371600"/>
                </a:lnTo>
                <a:lnTo>
                  <a:pt x="1776730" y="1371600"/>
                </a:lnTo>
                <a:close/>
              </a:path>
            </a:pathLst>
          </a:custGeom>
          <a:solidFill>
            <a:srgbClr val="B9B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9203" y="6691403"/>
            <a:ext cx="8015605" cy="180975"/>
            <a:chOff x="519203" y="6691403"/>
            <a:chExt cx="8015605" cy="180975"/>
          </a:xfrm>
        </p:grpSpPr>
        <p:sp>
          <p:nvSpPr>
            <p:cNvPr id="4" name="object 4"/>
            <p:cNvSpPr/>
            <p:nvPr/>
          </p:nvSpPr>
          <p:spPr>
            <a:xfrm>
              <a:off x="685799" y="6705599"/>
              <a:ext cx="7848600" cy="0"/>
            </a:xfrm>
            <a:custGeom>
              <a:avLst/>
              <a:gdLst/>
              <a:ahLst/>
              <a:cxnLst/>
              <a:rect l="l" t="t" r="r" b="b"/>
              <a:pathLst>
                <a:path w="7848600">
                  <a:moveTo>
                    <a:pt x="78486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399" y="67055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0" y="1524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2003" y="6248400"/>
            <a:ext cx="9082405" cy="624205"/>
            <a:chOff x="62003" y="6248400"/>
            <a:chExt cx="9082405" cy="624205"/>
          </a:xfrm>
        </p:grpSpPr>
        <p:sp>
          <p:nvSpPr>
            <p:cNvPr id="7" name="object 7"/>
            <p:cNvSpPr/>
            <p:nvPr/>
          </p:nvSpPr>
          <p:spPr>
            <a:xfrm>
              <a:off x="76200" y="6553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3048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799" y="6629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22860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999" y="6553200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83820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6629400"/>
              <a:ext cx="8153400" cy="0"/>
            </a:xfrm>
            <a:custGeom>
              <a:avLst/>
              <a:gdLst/>
              <a:ahLst/>
              <a:cxnLst/>
              <a:rect l="l" t="t" r="r" b="b"/>
              <a:pathLst>
                <a:path w="8153400">
                  <a:moveTo>
                    <a:pt x="81534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940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34400" y="6248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571500" y="0"/>
                  </a:moveTo>
                  <a:lnTo>
                    <a:pt x="522103" y="1957"/>
                  </a:lnTo>
                  <a:lnTo>
                    <a:pt x="473890" y="7723"/>
                  </a:lnTo>
                  <a:lnTo>
                    <a:pt x="427031" y="17137"/>
                  </a:lnTo>
                  <a:lnTo>
                    <a:pt x="381694" y="30040"/>
                  </a:lnTo>
                  <a:lnTo>
                    <a:pt x="338050" y="46271"/>
                  </a:lnTo>
                  <a:lnTo>
                    <a:pt x="296270" y="65670"/>
                  </a:lnTo>
                  <a:lnTo>
                    <a:pt x="256522" y="88078"/>
                  </a:lnTo>
                  <a:lnTo>
                    <a:pt x="218978" y="113334"/>
                  </a:lnTo>
                  <a:lnTo>
                    <a:pt x="183806" y="141279"/>
                  </a:lnTo>
                  <a:lnTo>
                    <a:pt x="151177" y="171752"/>
                  </a:lnTo>
                  <a:lnTo>
                    <a:pt x="121262" y="204594"/>
                  </a:lnTo>
                  <a:lnTo>
                    <a:pt x="94229" y="239645"/>
                  </a:lnTo>
                  <a:lnTo>
                    <a:pt x="70249" y="276744"/>
                  </a:lnTo>
                  <a:lnTo>
                    <a:pt x="49492" y="315731"/>
                  </a:lnTo>
                  <a:lnTo>
                    <a:pt x="32128" y="356448"/>
                  </a:lnTo>
                  <a:lnTo>
                    <a:pt x="18327" y="398732"/>
                  </a:lnTo>
                  <a:lnTo>
                    <a:pt x="8258" y="442426"/>
                  </a:lnTo>
                  <a:lnTo>
                    <a:pt x="2093" y="487368"/>
                  </a:lnTo>
                  <a:lnTo>
                    <a:pt x="0" y="533400"/>
                  </a:lnTo>
                  <a:lnTo>
                    <a:pt x="2093" y="579431"/>
                  </a:lnTo>
                  <a:lnTo>
                    <a:pt x="6231" y="609600"/>
                  </a:lnTo>
                  <a:lnTo>
                    <a:pt x="609600" y="609600"/>
                  </a:lnTo>
                  <a:lnTo>
                    <a:pt x="609600" y="1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E3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75460" y="0"/>
            <a:ext cx="7369809" cy="1372869"/>
            <a:chOff x="1775460" y="0"/>
            <a:chExt cx="7369809" cy="1372869"/>
          </a:xfrm>
        </p:grpSpPr>
        <p:sp>
          <p:nvSpPr>
            <p:cNvPr id="13" name="object 13"/>
            <p:cNvSpPr/>
            <p:nvPr/>
          </p:nvSpPr>
          <p:spPr>
            <a:xfrm>
              <a:off x="1775460" y="0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7369810" y="40640"/>
                  </a:lnTo>
                  <a:lnTo>
                    <a:pt x="7369810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B9B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5460" y="3937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AB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5460" y="609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B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75460" y="812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CB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5460" y="10160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DB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75460" y="12191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E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75460" y="14224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BF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75460" y="162559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89">
                  <a:moveTo>
                    <a:pt x="7369809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7369809" y="2159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0C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5460" y="18415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1C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5460" y="20447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2C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75460" y="22478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3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75460" y="24510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4C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5460" y="26542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5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75460" y="28575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89">
                  <a:moveTo>
                    <a:pt x="7369809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7369809" y="2159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6C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75460" y="30733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7C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75460" y="32765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8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75460" y="3479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9C9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75460" y="36830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AC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75460" y="388619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7369810" y="40640"/>
                  </a:lnTo>
                  <a:lnTo>
                    <a:pt x="7369810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75460" y="4292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DCD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75460" y="4495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EC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75460" y="469899"/>
              <a:ext cx="7369809" cy="41910"/>
            </a:xfrm>
            <a:custGeom>
              <a:avLst/>
              <a:gdLst/>
              <a:ahLst/>
              <a:cxnLst/>
              <a:rect l="l" t="t" r="r" b="b"/>
              <a:pathLst>
                <a:path w="7369809" h="41909">
                  <a:moveTo>
                    <a:pt x="736981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7369810" y="41910"/>
                  </a:lnTo>
                  <a:lnTo>
                    <a:pt x="7369810" y="2159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75460" y="51181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0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75460" y="53212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1D1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5460" y="55244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2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75460" y="57277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75460" y="593089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75460" y="6146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5460" y="63499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75460" y="65532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7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5460" y="67563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75460" y="6959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A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5460" y="71627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9D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75460" y="73659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75460" y="75692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7D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75460" y="77851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20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75460" y="79882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75460" y="81914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75460" y="83946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75460" y="85979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2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75460" y="88011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1D1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75460" y="90169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D0D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75460" y="92201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75460" y="94234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EC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5460" y="96266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DCD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75460" y="982979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0640"/>
                  </a:lnTo>
                  <a:lnTo>
                    <a:pt x="7369810" y="40640"/>
                  </a:lnTo>
                  <a:lnTo>
                    <a:pt x="7369810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75460" y="102361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AC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75460" y="104394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9C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75460" y="1064260"/>
              <a:ext cx="7369809" cy="21590"/>
            </a:xfrm>
            <a:custGeom>
              <a:avLst/>
              <a:gdLst/>
              <a:ahLst/>
              <a:cxnLst/>
              <a:rect l="l" t="t" r="r" b="b"/>
              <a:pathLst>
                <a:path w="7369809" h="21590">
                  <a:moveTo>
                    <a:pt x="736980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7369809" y="2158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8C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75460" y="108584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7C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5460" y="1106169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19"/>
                  </a:lnTo>
                  <a:lnTo>
                    <a:pt x="7369809" y="20319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6C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75460" y="1126490"/>
              <a:ext cx="7369809" cy="20320"/>
            </a:xfrm>
            <a:custGeom>
              <a:avLst/>
              <a:gdLst/>
              <a:ahLst/>
              <a:cxnLst/>
              <a:rect l="l" t="t" r="r" b="b"/>
              <a:pathLst>
                <a:path w="7369809" h="20319">
                  <a:moveTo>
                    <a:pt x="736980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369809" y="20320"/>
                  </a:lnTo>
                  <a:lnTo>
                    <a:pt x="7369809" y="0"/>
                  </a:lnTo>
                  <a:close/>
                </a:path>
              </a:pathLst>
            </a:custGeom>
            <a:solidFill>
              <a:srgbClr val="C5C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75460" y="1146809"/>
              <a:ext cx="7369809" cy="40640"/>
            </a:xfrm>
            <a:custGeom>
              <a:avLst/>
              <a:gdLst/>
              <a:ahLst/>
              <a:cxnLst/>
              <a:rect l="l" t="t" r="r" b="b"/>
              <a:pathLst>
                <a:path w="7369809" h="40640">
                  <a:moveTo>
                    <a:pt x="736981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34290"/>
                  </a:lnTo>
                  <a:lnTo>
                    <a:pt x="0" y="40640"/>
                  </a:lnTo>
                  <a:lnTo>
                    <a:pt x="441960" y="40640"/>
                  </a:lnTo>
                  <a:lnTo>
                    <a:pt x="441960" y="34290"/>
                  </a:lnTo>
                  <a:lnTo>
                    <a:pt x="670560" y="34290"/>
                  </a:lnTo>
                  <a:lnTo>
                    <a:pt x="670560" y="40640"/>
                  </a:lnTo>
                  <a:lnTo>
                    <a:pt x="882650" y="40640"/>
                  </a:lnTo>
                  <a:lnTo>
                    <a:pt x="882650" y="34290"/>
                  </a:lnTo>
                  <a:lnTo>
                    <a:pt x="1111250" y="34290"/>
                  </a:lnTo>
                  <a:lnTo>
                    <a:pt x="1111250" y="40640"/>
                  </a:lnTo>
                  <a:lnTo>
                    <a:pt x="1324610" y="40640"/>
                  </a:lnTo>
                  <a:lnTo>
                    <a:pt x="1324610" y="34290"/>
                  </a:lnTo>
                  <a:lnTo>
                    <a:pt x="1553210" y="34290"/>
                  </a:lnTo>
                  <a:lnTo>
                    <a:pt x="1553210" y="40640"/>
                  </a:lnTo>
                  <a:lnTo>
                    <a:pt x="1765300" y="40640"/>
                  </a:lnTo>
                  <a:lnTo>
                    <a:pt x="1765300" y="34290"/>
                  </a:lnTo>
                  <a:lnTo>
                    <a:pt x="1993900" y="34290"/>
                  </a:lnTo>
                  <a:lnTo>
                    <a:pt x="1993900" y="40640"/>
                  </a:lnTo>
                  <a:lnTo>
                    <a:pt x="2207260" y="40640"/>
                  </a:lnTo>
                  <a:lnTo>
                    <a:pt x="2207260" y="34290"/>
                  </a:lnTo>
                  <a:lnTo>
                    <a:pt x="2435860" y="34290"/>
                  </a:lnTo>
                  <a:lnTo>
                    <a:pt x="2435860" y="40640"/>
                  </a:lnTo>
                  <a:lnTo>
                    <a:pt x="2647950" y="40640"/>
                  </a:lnTo>
                  <a:lnTo>
                    <a:pt x="2647950" y="34290"/>
                  </a:lnTo>
                  <a:lnTo>
                    <a:pt x="2876550" y="34290"/>
                  </a:lnTo>
                  <a:lnTo>
                    <a:pt x="2876550" y="40640"/>
                  </a:lnTo>
                  <a:lnTo>
                    <a:pt x="3089910" y="40640"/>
                  </a:lnTo>
                  <a:lnTo>
                    <a:pt x="3089910" y="34290"/>
                  </a:lnTo>
                  <a:lnTo>
                    <a:pt x="3318510" y="34290"/>
                  </a:lnTo>
                  <a:lnTo>
                    <a:pt x="3318510" y="40640"/>
                  </a:lnTo>
                  <a:lnTo>
                    <a:pt x="3531870" y="40640"/>
                  </a:lnTo>
                  <a:lnTo>
                    <a:pt x="3531870" y="34290"/>
                  </a:lnTo>
                  <a:lnTo>
                    <a:pt x="3760470" y="34290"/>
                  </a:lnTo>
                  <a:lnTo>
                    <a:pt x="3760470" y="40640"/>
                  </a:lnTo>
                  <a:lnTo>
                    <a:pt x="3972560" y="40640"/>
                  </a:lnTo>
                  <a:lnTo>
                    <a:pt x="3972560" y="34290"/>
                  </a:lnTo>
                  <a:lnTo>
                    <a:pt x="4201160" y="34290"/>
                  </a:lnTo>
                  <a:lnTo>
                    <a:pt x="4201160" y="40640"/>
                  </a:lnTo>
                  <a:lnTo>
                    <a:pt x="4414520" y="40640"/>
                  </a:lnTo>
                  <a:lnTo>
                    <a:pt x="4414520" y="34290"/>
                  </a:lnTo>
                  <a:lnTo>
                    <a:pt x="4643120" y="34290"/>
                  </a:lnTo>
                  <a:lnTo>
                    <a:pt x="4643120" y="40640"/>
                  </a:lnTo>
                  <a:lnTo>
                    <a:pt x="4855210" y="40640"/>
                  </a:lnTo>
                  <a:lnTo>
                    <a:pt x="4855210" y="34290"/>
                  </a:lnTo>
                  <a:lnTo>
                    <a:pt x="5083810" y="34290"/>
                  </a:lnTo>
                  <a:lnTo>
                    <a:pt x="5083810" y="40640"/>
                  </a:lnTo>
                  <a:lnTo>
                    <a:pt x="5295900" y="40640"/>
                  </a:lnTo>
                  <a:lnTo>
                    <a:pt x="5295900" y="34290"/>
                  </a:lnTo>
                  <a:lnTo>
                    <a:pt x="5524500" y="34290"/>
                  </a:lnTo>
                  <a:lnTo>
                    <a:pt x="5524500" y="40640"/>
                  </a:lnTo>
                  <a:lnTo>
                    <a:pt x="5737860" y="40640"/>
                  </a:lnTo>
                  <a:lnTo>
                    <a:pt x="5737860" y="34290"/>
                  </a:lnTo>
                  <a:lnTo>
                    <a:pt x="5966460" y="34290"/>
                  </a:lnTo>
                  <a:lnTo>
                    <a:pt x="5966460" y="40640"/>
                  </a:lnTo>
                  <a:lnTo>
                    <a:pt x="6178550" y="40640"/>
                  </a:lnTo>
                  <a:lnTo>
                    <a:pt x="6178550" y="34290"/>
                  </a:lnTo>
                  <a:lnTo>
                    <a:pt x="6407150" y="34290"/>
                  </a:lnTo>
                  <a:lnTo>
                    <a:pt x="6407150" y="40640"/>
                  </a:lnTo>
                  <a:lnTo>
                    <a:pt x="6620510" y="40640"/>
                  </a:lnTo>
                  <a:lnTo>
                    <a:pt x="6620510" y="34290"/>
                  </a:lnTo>
                  <a:lnTo>
                    <a:pt x="6849110" y="34290"/>
                  </a:lnTo>
                  <a:lnTo>
                    <a:pt x="6849110" y="40640"/>
                  </a:lnTo>
                  <a:lnTo>
                    <a:pt x="7063740" y="40640"/>
                  </a:lnTo>
                  <a:lnTo>
                    <a:pt x="7063740" y="34290"/>
                  </a:lnTo>
                  <a:lnTo>
                    <a:pt x="7292340" y="34290"/>
                  </a:lnTo>
                  <a:lnTo>
                    <a:pt x="7292340" y="40640"/>
                  </a:lnTo>
                  <a:lnTo>
                    <a:pt x="7369797" y="40640"/>
                  </a:lnTo>
                  <a:lnTo>
                    <a:pt x="7369797" y="34290"/>
                  </a:lnTo>
                  <a:lnTo>
                    <a:pt x="7369797" y="20320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C4C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04060" y="1187449"/>
              <a:ext cx="7141209" cy="21590"/>
            </a:xfrm>
            <a:custGeom>
              <a:avLst/>
              <a:gdLst/>
              <a:ahLst/>
              <a:cxnLst/>
              <a:rect l="l" t="t" r="r" b="b"/>
              <a:pathLst>
                <a:path w="7141209" h="21590">
                  <a:moveTo>
                    <a:pt x="21336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13360" y="21590"/>
                  </a:lnTo>
                  <a:lnTo>
                    <a:pt x="213360" y="0"/>
                  </a:lnTo>
                  <a:close/>
                </a:path>
                <a:path w="7141209" h="21590">
                  <a:moveTo>
                    <a:pt x="654050" y="0"/>
                  </a:moveTo>
                  <a:lnTo>
                    <a:pt x="441960" y="0"/>
                  </a:lnTo>
                  <a:lnTo>
                    <a:pt x="441960" y="21590"/>
                  </a:lnTo>
                  <a:lnTo>
                    <a:pt x="654050" y="21590"/>
                  </a:lnTo>
                  <a:lnTo>
                    <a:pt x="654050" y="0"/>
                  </a:lnTo>
                  <a:close/>
                </a:path>
                <a:path w="7141209" h="21590">
                  <a:moveTo>
                    <a:pt x="1096010" y="0"/>
                  </a:moveTo>
                  <a:lnTo>
                    <a:pt x="882650" y="0"/>
                  </a:lnTo>
                  <a:lnTo>
                    <a:pt x="882650" y="21590"/>
                  </a:lnTo>
                  <a:lnTo>
                    <a:pt x="1096010" y="21590"/>
                  </a:lnTo>
                  <a:lnTo>
                    <a:pt x="1096010" y="0"/>
                  </a:lnTo>
                  <a:close/>
                </a:path>
                <a:path w="7141209" h="21590">
                  <a:moveTo>
                    <a:pt x="1536700" y="0"/>
                  </a:moveTo>
                  <a:lnTo>
                    <a:pt x="1324610" y="0"/>
                  </a:lnTo>
                  <a:lnTo>
                    <a:pt x="1324610" y="21590"/>
                  </a:lnTo>
                  <a:lnTo>
                    <a:pt x="1536700" y="21590"/>
                  </a:lnTo>
                  <a:lnTo>
                    <a:pt x="1536700" y="0"/>
                  </a:lnTo>
                  <a:close/>
                </a:path>
                <a:path w="7141209" h="21590">
                  <a:moveTo>
                    <a:pt x="1978660" y="0"/>
                  </a:moveTo>
                  <a:lnTo>
                    <a:pt x="1765300" y="0"/>
                  </a:lnTo>
                  <a:lnTo>
                    <a:pt x="1765300" y="21590"/>
                  </a:lnTo>
                  <a:lnTo>
                    <a:pt x="1978660" y="21590"/>
                  </a:lnTo>
                  <a:lnTo>
                    <a:pt x="1978660" y="0"/>
                  </a:lnTo>
                  <a:close/>
                </a:path>
                <a:path w="7141209" h="21590">
                  <a:moveTo>
                    <a:pt x="2419350" y="0"/>
                  </a:moveTo>
                  <a:lnTo>
                    <a:pt x="2207260" y="0"/>
                  </a:lnTo>
                  <a:lnTo>
                    <a:pt x="2207260" y="21590"/>
                  </a:lnTo>
                  <a:lnTo>
                    <a:pt x="2419350" y="21590"/>
                  </a:lnTo>
                  <a:lnTo>
                    <a:pt x="2419350" y="0"/>
                  </a:lnTo>
                  <a:close/>
                </a:path>
                <a:path w="7141209" h="21590">
                  <a:moveTo>
                    <a:pt x="2861310" y="0"/>
                  </a:moveTo>
                  <a:lnTo>
                    <a:pt x="2647950" y="0"/>
                  </a:lnTo>
                  <a:lnTo>
                    <a:pt x="2647950" y="21590"/>
                  </a:lnTo>
                  <a:lnTo>
                    <a:pt x="2861310" y="21590"/>
                  </a:lnTo>
                  <a:lnTo>
                    <a:pt x="2861310" y="0"/>
                  </a:lnTo>
                  <a:close/>
                </a:path>
                <a:path w="7141209" h="21590">
                  <a:moveTo>
                    <a:pt x="3303270" y="0"/>
                  </a:moveTo>
                  <a:lnTo>
                    <a:pt x="3089910" y="0"/>
                  </a:lnTo>
                  <a:lnTo>
                    <a:pt x="3089910" y="21590"/>
                  </a:lnTo>
                  <a:lnTo>
                    <a:pt x="3303270" y="21590"/>
                  </a:lnTo>
                  <a:lnTo>
                    <a:pt x="3303270" y="0"/>
                  </a:lnTo>
                  <a:close/>
                </a:path>
                <a:path w="7141209" h="21590">
                  <a:moveTo>
                    <a:pt x="3743960" y="0"/>
                  </a:moveTo>
                  <a:lnTo>
                    <a:pt x="3531870" y="0"/>
                  </a:lnTo>
                  <a:lnTo>
                    <a:pt x="3531870" y="21590"/>
                  </a:lnTo>
                  <a:lnTo>
                    <a:pt x="3743960" y="21590"/>
                  </a:lnTo>
                  <a:lnTo>
                    <a:pt x="3743960" y="0"/>
                  </a:lnTo>
                  <a:close/>
                </a:path>
                <a:path w="7141209" h="21590">
                  <a:moveTo>
                    <a:pt x="4185920" y="0"/>
                  </a:moveTo>
                  <a:lnTo>
                    <a:pt x="3972560" y="0"/>
                  </a:lnTo>
                  <a:lnTo>
                    <a:pt x="3972560" y="21590"/>
                  </a:lnTo>
                  <a:lnTo>
                    <a:pt x="4185920" y="21590"/>
                  </a:lnTo>
                  <a:lnTo>
                    <a:pt x="4185920" y="0"/>
                  </a:lnTo>
                  <a:close/>
                </a:path>
                <a:path w="7141209" h="21590">
                  <a:moveTo>
                    <a:pt x="4626610" y="0"/>
                  </a:moveTo>
                  <a:lnTo>
                    <a:pt x="4414520" y="0"/>
                  </a:lnTo>
                  <a:lnTo>
                    <a:pt x="4414520" y="21590"/>
                  </a:lnTo>
                  <a:lnTo>
                    <a:pt x="4626610" y="21590"/>
                  </a:lnTo>
                  <a:lnTo>
                    <a:pt x="4626610" y="0"/>
                  </a:lnTo>
                  <a:close/>
                </a:path>
                <a:path w="7141209" h="21590">
                  <a:moveTo>
                    <a:pt x="5067300" y="0"/>
                  </a:moveTo>
                  <a:lnTo>
                    <a:pt x="4855210" y="0"/>
                  </a:lnTo>
                  <a:lnTo>
                    <a:pt x="4855210" y="21590"/>
                  </a:lnTo>
                  <a:lnTo>
                    <a:pt x="5067300" y="21590"/>
                  </a:lnTo>
                  <a:lnTo>
                    <a:pt x="5067300" y="0"/>
                  </a:lnTo>
                  <a:close/>
                </a:path>
                <a:path w="7141209" h="21590">
                  <a:moveTo>
                    <a:pt x="5509260" y="0"/>
                  </a:moveTo>
                  <a:lnTo>
                    <a:pt x="5295900" y="0"/>
                  </a:lnTo>
                  <a:lnTo>
                    <a:pt x="5295900" y="21590"/>
                  </a:lnTo>
                  <a:lnTo>
                    <a:pt x="5509260" y="21590"/>
                  </a:lnTo>
                  <a:lnTo>
                    <a:pt x="5509260" y="0"/>
                  </a:lnTo>
                  <a:close/>
                </a:path>
                <a:path w="7141209" h="21590">
                  <a:moveTo>
                    <a:pt x="5949950" y="0"/>
                  </a:moveTo>
                  <a:lnTo>
                    <a:pt x="5737860" y="0"/>
                  </a:lnTo>
                  <a:lnTo>
                    <a:pt x="5737860" y="21590"/>
                  </a:lnTo>
                  <a:lnTo>
                    <a:pt x="5949950" y="21590"/>
                  </a:lnTo>
                  <a:lnTo>
                    <a:pt x="5949950" y="0"/>
                  </a:lnTo>
                  <a:close/>
                </a:path>
                <a:path w="7141209" h="21590">
                  <a:moveTo>
                    <a:pt x="6391910" y="0"/>
                  </a:moveTo>
                  <a:lnTo>
                    <a:pt x="6178550" y="0"/>
                  </a:lnTo>
                  <a:lnTo>
                    <a:pt x="6178550" y="21590"/>
                  </a:lnTo>
                  <a:lnTo>
                    <a:pt x="6391910" y="21590"/>
                  </a:lnTo>
                  <a:lnTo>
                    <a:pt x="6391910" y="0"/>
                  </a:lnTo>
                  <a:close/>
                </a:path>
                <a:path w="7141209" h="21590">
                  <a:moveTo>
                    <a:pt x="6835140" y="0"/>
                  </a:moveTo>
                  <a:lnTo>
                    <a:pt x="6620510" y="0"/>
                  </a:lnTo>
                  <a:lnTo>
                    <a:pt x="6620510" y="21590"/>
                  </a:lnTo>
                  <a:lnTo>
                    <a:pt x="6835140" y="21590"/>
                  </a:lnTo>
                  <a:lnTo>
                    <a:pt x="6835140" y="0"/>
                  </a:lnTo>
                  <a:close/>
                </a:path>
                <a:path w="7141209" h="21590">
                  <a:moveTo>
                    <a:pt x="7141197" y="0"/>
                  </a:moveTo>
                  <a:lnTo>
                    <a:pt x="7063740" y="0"/>
                  </a:lnTo>
                  <a:lnTo>
                    <a:pt x="7063740" y="21590"/>
                  </a:lnTo>
                  <a:lnTo>
                    <a:pt x="7141197" y="2159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3C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04060" y="120903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2C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04060" y="122935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1C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04060" y="124967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C0C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04060" y="126999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F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04060" y="129031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E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004060" y="1310639"/>
              <a:ext cx="7141209" cy="21590"/>
            </a:xfrm>
            <a:custGeom>
              <a:avLst/>
              <a:gdLst/>
              <a:ahLst/>
              <a:cxnLst/>
              <a:rect l="l" t="t" r="r" b="b"/>
              <a:pathLst>
                <a:path w="7141209" h="21590">
                  <a:moveTo>
                    <a:pt x="21336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13360" y="21590"/>
                  </a:lnTo>
                  <a:lnTo>
                    <a:pt x="213360" y="0"/>
                  </a:lnTo>
                  <a:close/>
                </a:path>
                <a:path w="7141209" h="21590">
                  <a:moveTo>
                    <a:pt x="654050" y="0"/>
                  </a:moveTo>
                  <a:lnTo>
                    <a:pt x="441960" y="0"/>
                  </a:lnTo>
                  <a:lnTo>
                    <a:pt x="441960" y="21590"/>
                  </a:lnTo>
                  <a:lnTo>
                    <a:pt x="654050" y="21590"/>
                  </a:lnTo>
                  <a:lnTo>
                    <a:pt x="654050" y="0"/>
                  </a:lnTo>
                  <a:close/>
                </a:path>
                <a:path w="7141209" h="21590">
                  <a:moveTo>
                    <a:pt x="1096010" y="0"/>
                  </a:moveTo>
                  <a:lnTo>
                    <a:pt x="882650" y="0"/>
                  </a:lnTo>
                  <a:lnTo>
                    <a:pt x="882650" y="21590"/>
                  </a:lnTo>
                  <a:lnTo>
                    <a:pt x="1096010" y="21590"/>
                  </a:lnTo>
                  <a:lnTo>
                    <a:pt x="1096010" y="0"/>
                  </a:lnTo>
                  <a:close/>
                </a:path>
                <a:path w="7141209" h="21590">
                  <a:moveTo>
                    <a:pt x="1536700" y="0"/>
                  </a:moveTo>
                  <a:lnTo>
                    <a:pt x="1324610" y="0"/>
                  </a:lnTo>
                  <a:lnTo>
                    <a:pt x="1324610" y="21590"/>
                  </a:lnTo>
                  <a:lnTo>
                    <a:pt x="1536700" y="21590"/>
                  </a:lnTo>
                  <a:lnTo>
                    <a:pt x="1536700" y="0"/>
                  </a:lnTo>
                  <a:close/>
                </a:path>
                <a:path w="7141209" h="21590">
                  <a:moveTo>
                    <a:pt x="1978660" y="0"/>
                  </a:moveTo>
                  <a:lnTo>
                    <a:pt x="1765300" y="0"/>
                  </a:lnTo>
                  <a:lnTo>
                    <a:pt x="1765300" y="21590"/>
                  </a:lnTo>
                  <a:lnTo>
                    <a:pt x="1978660" y="21590"/>
                  </a:lnTo>
                  <a:lnTo>
                    <a:pt x="1978660" y="0"/>
                  </a:lnTo>
                  <a:close/>
                </a:path>
                <a:path w="7141209" h="21590">
                  <a:moveTo>
                    <a:pt x="2419350" y="0"/>
                  </a:moveTo>
                  <a:lnTo>
                    <a:pt x="2207260" y="0"/>
                  </a:lnTo>
                  <a:lnTo>
                    <a:pt x="2207260" y="21590"/>
                  </a:lnTo>
                  <a:lnTo>
                    <a:pt x="2419350" y="21590"/>
                  </a:lnTo>
                  <a:lnTo>
                    <a:pt x="2419350" y="0"/>
                  </a:lnTo>
                  <a:close/>
                </a:path>
                <a:path w="7141209" h="21590">
                  <a:moveTo>
                    <a:pt x="2861310" y="0"/>
                  </a:moveTo>
                  <a:lnTo>
                    <a:pt x="2647950" y="0"/>
                  </a:lnTo>
                  <a:lnTo>
                    <a:pt x="2647950" y="21590"/>
                  </a:lnTo>
                  <a:lnTo>
                    <a:pt x="2861310" y="21590"/>
                  </a:lnTo>
                  <a:lnTo>
                    <a:pt x="2861310" y="0"/>
                  </a:lnTo>
                  <a:close/>
                </a:path>
                <a:path w="7141209" h="21590">
                  <a:moveTo>
                    <a:pt x="3303270" y="0"/>
                  </a:moveTo>
                  <a:lnTo>
                    <a:pt x="3089910" y="0"/>
                  </a:lnTo>
                  <a:lnTo>
                    <a:pt x="3089910" y="21590"/>
                  </a:lnTo>
                  <a:lnTo>
                    <a:pt x="3303270" y="21590"/>
                  </a:lnTo>
                  <a:lnTo>
                    <a:pt x="3303270" y="0"/>
                  </a:lnTo>
                  <a:close/>
                </a:path>
                <a:path w="7141209" h="21590">
                  <a:moveTo>
                    <a:pt x="3743960" y="0"/>
                  </a:moveTo>
                  <a:lnTo>
                    <a:pt x="3531870" y="0"/>
                  </a:lnTo>
                  <a:lnTo>
                    <a:pt x="3531870" y="21590"/>
                  </a:lnTo>
                  <a:lnTo>
                    <a:pt x="3743960" y="21590"/>
                  </a:lnTo>
                  <a:lnTo>
                    <a:pt x="3743960" y="0"/>
                  </a:lnTo>
                  <a:close/>
                </a:path>
                <a:path w="7141209" h="21590">
                  <a:moveTo>
                    <a:pt x="4185920" y="0"/>
                  </a:moveTo>
                  <a:lnTo>
                    <a:pt x="3972560" y="0"/>
                  </a:lnTo>
                  <a:lnTo>
                    <a:pt x="3972560" y="21590"/>
                  </a:lnTo>
                  <a:lnTo>
                    <a:pt x="4185920" y="21590"/>
                  </a:lnTo>
                  <a:lnTo>
                    <a:pt x="4185920" y="0"/>
                  </a:lnTo>
                  <a:close/>
                </a:path>
                <a:path w="7141209" h="21590">
                  <a:moveTo>
                    <a:pt x="4626610" y="0"/>
                  </a:moveTo>
                  <a:lnTo>
                    <a:pt x="4414520" y="0"/>
                  </a:lnTo>
                  <a:lnTo>
                    <a:pt x="4414520" y="21590"/>
                  </a:lnTo>
                  <a:lnTo>
                    <a:pt x="4626610" y="21590"/>
                  </a:lnTo>
                  <a:lnTo>
                    <a:pt x="4626610" y="0"/>
                  </a:lnTo>
                  <a:close/>
                </a:path>
                <a:path w="7141209" h="21590">
                  <a:moveTo>
                    <a:pt x="5067300" y="0"/>
                  </a:moveTo>
                  <a:lnTo>
                    <a:pt x="4855210" y="0"/>
                  </a:lnTo>
                  <a:lnTo>
                    <a:pt x="4855210" y="21590"/>
                  </a:lnTo>
                  <a:lnTo>
                    <a:pt x="5067300" y="21590"/>
                  </a:lnTo>
                  <a:lnTo>
                    <a:pt x="5067300" y="0"/>
                  </a:lnTo>
                  <a:close/>
                </a:path>
                <a:path w="7141209" h="21590">
                  <a:moveTo>
                    <a:pt x="5509260" y="0"/>
                  </a:moveTo>
                  <a:lnTo>
                    <a:pt x="5295900" y="0"/>
                  </a:lnTo>
                  <a:lnTo>
                    <a:pt x="5295900" y="21590"/>
                  </a:lnTo>
                  <a:lnTo>
                    <a:pt x="5509260" y="21590"/>
                  </a:lnTo>
                  <a:lnTo>
                    <a:pt x="5509260" y="0"/>
                  </a:lnTo>
                  <a:close/>
                </a:path>
                <a:path w="7141209" h="21590">
                  <a:moveTo>
                    <a:pt x="5949950" y="0"/>
                  </a:moveTo>
                  <a:lnTo>
                    <a:pt x="5737860" y="0"/>
                  </a:lnTo>
                  <a:lnTo>
                    <a:pt x="5737860" y="21590"/>
                  </a:lnTo>
                  <a:lnTo>
                    <a:pt x="5949950" y="21590"/>
                  </a:lnTo>
                  <a:lnTo>
                    <a:pt x="5949950" y="0"/>
                  </a:lnTo>
                  <a:close/>
                </a:path>
                <a:path w="7141209" h="21590">
                  <a:moveTo>
                    <a:pt x="6391910" y="0"/>
                  </a:moveTo>
                  <a:lnTo>
                    <a:pt x="6178550" y="0"/>
                  </a:lnTo>
                  <a:lnTo>
                    <a:pt x="6178550" y="21590"/>
                  </a:lnTo>
                  <a:lnTo>
                    <a:pt x="6391910" y="21590"/>
                  </a:lnTo>
                  <a:lnTo>
                    <a:pt x="6391910" y="0"/>
                  </a:lnTo>
                  <a:close/>
                </a:path>
                <a:path w="7141209" h="21590">
                  <a:moveTo>
                    <a:pt x="6835140" y="0"/>
                  </a:moveTo>
                  <a:lnTo>
                    <a:pt x="6620510" y="0"/>
                  </a:lnTo>
                  <a:lnTo>
                    <a:pt x="6620510" y="21590"/>
                  </a:lnTo>
                  <a:lnTo>
                    <a:pt x="6835140" y="21590"/>
                  </a:lnTo>
                  <a:lnTo>
                    <a:pt x="6835140" y="0"/>
                  </a:lnTo>
                  <a:close/>
                </a:path>
                <a:path w="7141209" h="21590">
                  <a:moveTo>
                    <a:pt x="7141197" y="0"/>
                  </a:moveTo>
                  <a:lnTo>
                    <a:pt x="7063740" y="0"/>
                  </a:lnTo>
                  <a:lnTo>
                    <a:pt x="7063740" y="21590"/>
                  </a:lnTo>
                  <a:lnTo>
                    <a:pt x="7141197" y="2159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DB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04060" y="133222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CB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04060" y="1352549"/>
              <a:ext cx="7141209" cy="20320"/>
            </a:xfrm>
            <a:custGeom>
              <a:avLst/>
              <a:gdLst/>
              <a:ahLst/>
              <a:cxnLst/>
              <a:rect l="l" t="t" r="r" b="b"/>
              <a:pathLst>
                <a:path w="7141209" h="20319">
                  <a:moveTo>
                    <a:pt x="2133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3360" y="20320"/>
                  </a:lnTo>
                  <a:lnTo>
                    <a:pt x="213360" y="0"/>
                  </a:lnTo>
                  <a:close/>
                </a:path>
                <a:path w="7141209" h="20319">
                  <a:moveTo>
                    <a:pt x="654050" y="0"/>
                  </a:moveTo>
                  <a:lnTo>
                    <a:pt x="441960" y="0"/>
                  </a:lnTo>
                  <a:lnTo>
                    <a:pt x="441960" y="20320"/>
                  </a:lnTo>
                  <a:lnTo>
                    <a:pt x="654050" y="20320"/>
                  </a:lnTo>
                  <a:lnTo>
                    <a:pt x="654050" y="0"/>
                  </a:lnTo>
                  <a:close/>
                </a:path>
                <a:path w="7141209" h="20319">
                  <a:moveTo>
                    <a:pt x="1096010" y="0"/>
                  </a:moveTo>
                  <a:lnTo>
                    <a:pt x="882650" y="0"/>
                  </a:lnTo>
                  <a:lnTo>
                    <a:pt x="882650" y="20320"/>
                  </a:lnTo>
                  <a:lnTo>
                    <a:pt x="1096010" y="20320"/>
                  </a:lnTo>
                  <a:lnTo>
                    <a:pt x="1096010" y="0"/>
                  </a:lnTo>
                  <a:close/>
                </a:path>
                <a:path w="7141209" h="20319">
                  <a:moveTo>
                    <a:pt x="1536700" y="0"/>
                  </a:moveTo>
                  <a:lnTo>
                    <a:pt x="1324610" y="0"/>
                  </a:lnTo>
                  <a:lnTo>
                    <a:pt x="1324610" y="20320"/>
                  </a:lnTo>
                  <a:lnTo>
                    <a:pt x="1536700" y="20320"/>
                  </a:lnTo>
                  <a:lnTo>
                    <a:pt x="1536700" y="0"/>
                  </a:lnTo>
                  <a:close/>
                </a:path>
                <a:path w="7141209" h="20319">
                  <a:moveTo>
                    <a:pt x="1978660" y="0"/>
                  </a:moveTo>
                  <a:lnTo>
                    <a:pt x="1765300" y="0"/>
                  </a:lnTo>
                  <a:lnTo>
                    <a:pt x="1765300" y="20320"/>
                  </a:lnTo>
                  <a:lnTo>
                    <a:pt x="1978660" y="20320"/>
                  </a:lnTo>
                  <a:lnTo>
                    <a:pt x="1978660" y="0"/>
                  </a:lnTo>
                  <a:close/>
                </a:path>
                <a:path w="7141209" h="20319">
                  <a:moveTo>
                    <a:pt x="2419350" y="0"/>
                  </a:moveTo>
                  <a:lnTo>
                    <a:pt x="2207260" y="0"/>
                  </a:lnTo>
                  <a:lnTo>
                    <a:pt x="2207260" y="20320"/>
                  </a:lnTo>
                  <a:lnTo>
                    <a:pt x="2419350" y="20320"/>
                  </a:lnTo>
                  <a:lnTo>
                    <a:pt x="2419350" y="0"/>
                  </a:lnTo>
                  <a:close/>
                </a:path>
                <a:path w="7141209" h="20319">
                  <a:moveTo>
                    <a:pt x="2861310" y="0"/>
                  </a:moveTo>
                  <a:lnTo>
                    <a:pt x="2647950" y="0"/>
                  </a:lnTo>
                  <a:lnTo>
                    <a:pt x="2647950" y="20320"/>
                  </a:lnTo>
                  <a:lnTo>
                    <a:pt x="2861310" y="20320"/>
                  </a:lnTo>
                  <a:lnTo>
                    <a:pt x="2861310" y="0"/>
                  </a:lnTo>
                  <a:close/>
                </a:path>
                <a:path w="7141209" h="20319">
                  <a:moveTo>
                    <a:pt x="3303270" y="0"/>
                  </a:moveTo>
                  <a:lnTo>
                    <a:pt x="3089910" y="0"/>
                  </a:lnTo>
                  <a:lnTo>
                    <a:pt x="3089910" y="20320"/>
                  </a:lnTo>
                  <a:lnTo>
                    <a:pt x="3303270" y="20320"/>
                  </a:lnTo>
                  <a:lnTo>
                    <a:pt x="3303270" y="0"/>
                  </a:lnTo>
                  <a:close/>
                </a:path>
                <a:path w="7141209" h="20319">
                  <a:moveTo>
                    <a:pt x="3743960" y="0"/>
                  </a:moveTo>
                  <a:lnTo>
                    <a:pt x="3531870" y="0"/>
                  </a:lnTo>
                  <a:lnTo>
                    <a:pt x="3531870" y="20320"/>
                  </a:lnTo>
                  <a:lnTo>
                    <a:pt x="3743960" y="20320"/>
                  </a:lnTo>
                  <a:lnTo>
                    <a:pt x="3743960" y="0"/>
                  </a:lnTo>
                  <a:close/>
                </a:path>
                <a:path w="7141209" h="20319">
                  <a:moveTo>
                    <a:pt x="4185920" y="0"/>
                  </a:moveTo>
                  <a:lnTo>
                    <a:pt x="3972560" y="0"/>
                  </a:lnTo>
                  <a:lnTo>
                    <a:pt x="3972560" y="20320"/>
                  </a:lnTo>
                  <a:lnTo>
                    <a:pt x="4185920" y="20320"/>
                  </a:lnTo>
                  <a:lnTo>
                    <a:pt x="4185920" y="0"/>
                  </a:lnTo>
                  <a:close/>
                </a:path>
                <a:path w="7141209" h="20319">
                  <a:moveTo>
                    <a:pt x="4626610" y="0"/>
                  </a:moveTo>
                  <a:lnTo>
                    <a:pt x="4414520" y="0"/>
                  </a:lnTo>
                  <a:lnTo>
                    <a:pt x="4414520" y="20320"/>
                  </a:lnTo>
                  <a:lnTo>
                    <a:pt x="4626610" y="20320"/>
                  </a:lnTo>
                  <a:lnTo>
                    <a:pt x="4626610" y="0"/>
                  </a:lnTo>
                  <a:close/>
                </a:path>
                <a:path w="7141209" h="20319">
                  <a:moveTo>
                    <a:pt x="5067300" y="0"/>
                  </a:moveTo>
                  <a:lnTo>
                    <a:pt x="4855210" y="0"/>
                  </a:lnTo>
                  <a:lnTo>
                    <a:pt x="4855210" y="20320"/>
                  </a:lnTo>
                  <a:lnTo>
                    <a:pt x="5067300" y="20320"/>
                  </a:lnTo>
                  <a:lnTo>
                    <a:pt x="5067300" y="0"/>
                  </a:lnTo>
                  <a:close/>
                </a:path>
                <a:path w="7141209" h="20319">
                  <a:moveTo>
                    <a:pt x="5509260" y="0"/>
                  </a:moveTo>
                  <a:lnTo>
                    <a:pt x="5295900" y="0"/>
                  </a:lnTo>
                  <a:lnTo>
                    <a:pt x="5295900" y="20320"/>
                  </a:lnTo>
                  <a:lnTo>
                    <a:pt x="5509260" y="20320"/>
                  </a:lnTo>
                  <a:lnTo>
                    <a:pt x="5509260" y="0"/>
                  </a:lnTo>
                  <a:close/>
                </a:path>
                <a:path w="7141209" h="20319">
                  <a:moveTo>
                    <a:pt x="5949950" y="0"/>
                  </a:moveTo>
                  <a:lnTo>
                    <a:pt x="5737860" y="0"/>
                  </a:lnTo>
                  <a:lnTo>
                    <a:pt x="5737860" y="20320"/>
                  </a:lnTo>
                  <a:lnTo>
                    <a:pt x="5949950" y="20320"/>
                  </a:lnTo>
                  <a:lnTo>
                    <a:pt x="5949950" y="0"/>
                  </a:lnTo>
                  <a:close/>
                </a:path>
                <a:path w="7141209" h="20319">
                  <a:moveTo>
                    <a:pt x="6391910" y="0"/>
                  </a:moveTo>
                  <a:lnTo>
                    <a:pt x="6178550" y="0"/>
                  </a:lnTo>
                  <a:lnTo>
                    <a:pt x="6178550" y="20320"/>
                  </a:lnTo>
                  <a:lnTo>
                    <a:pt x="6391910" y="20320"/>
                  </a:lnTo>
                  <a:lnTo>
                    <a:pt x="6391910" y="0"/>
                  </a:lnTo>
                  <a:close/>
                </a:path>
                <a:path w="7141209" h="20319">
                  <a:moveTo>
                    <a:pt x="6835140" y="0"/>
                  </a:moveTo>
                  <a:lnTo>
                    <a:pt x="6620510" y="0"/>
                  </a:lnTo>
                  <a:lnTo>
                    <a:pt x="6620510" y="20320"/>
                  </a:lnTo>
                  <a:lnTo>
                    <a:pt x="6835140" y="20320"/>
                  </a:lnTo>
                  <a:lnTo>
                    <a:pt x="6835140" y="0"/>
                  </a:lnTo>
                  <a:close/>
                </a:path>
                <a:path w="7141209" h="20319">
                  <a:moveTo>
                    <a:pt x="7141197" y="0"/>
                  </a:moveTo>
                  <a:lnTo>
                    <a:pt x="7063740" y="0"/>
                  </a:lnTo>
                  <a:lnTo>
                    <a:pt x="7063740" y="20320"/>
                  </a:lnTo>
                  <a:lnTo>
                    <a:pt x="7141197" y="20320"/>
                  </a:lnTo>
                  <a:lnTo>
                    <a:pt x="7141197" y="0"/>
                  </a:lnTo>
                  <a:close/>
                </a:path>
              </a:pathLst>
            </a:custGeom>
            <a:solidFill>
              <a:srgbClr val="BB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3036570" y="370840"/>
            <a:ext cx="45199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980033"/>
                </a:solidFill>
                <a:latin typeface="Tahoma"/>
                <a:cs typeface="Tahoma"/>
              </a:rPr>
              <a:t>The Product Cycle</a:t>
            </a:r>
            <a:r>
              <a:rPr sz="2800" b="1" spc="-100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980033"/>
                </a:solidFill>
                <a:latin typeface="Tahoma"/>
                <a:cs typeface="Tahoma"/>
              </a:rPr>
              <a:t>Model.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04800" y="1446530"/>
            <a:ext cx="8502650" cy="4458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47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6379" y="358140"/>
            <a:ext cx="534670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Assumptions of the</a:t>
            </a:r>
            <a:r>
              <a:rPr sz="3100" b="1" spc="245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Theory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44269" y="1562100"/>
            <a:ext cx="7247255" cy="44196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32384" indent="-228600" algn="just">
              <a:lnSpc>
                <a:spcPct val="89900"/>
              </a:lnSpc>
              <a:spcBef>
                <a:spcPts val="390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spc="-7" baseline="1157" dirty="0">
                <a:latin typeface="Tahoma"/>
                <a:cs typeface="Tahoma"/>
              </a:rPr>
              <a:t>There are two </a:t>
            </a:r>
            <a:r>
              <a:rPr sz="3600" baseline="1157" dirty="0">
                <a:latin typeface="Tahoma"/>
                <a:cs typeface="Tahoma"/>
              </a:rPr>
              <a:t>nations (Nation 1 And Nation 2), </a:t>
            </a:r>
            <a:r>
              <a:rPr sz="3600" spc="-7" baseline="1157" dirty="0">
                <a:latin typeface="Tahoma"/>
                <a:cs typeface="Tahoma"/>
              </a:rPr>
              <a:t>two 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commodities (commodity X and commodity Y), and  </a:t>
            </a:r>
            <a:r>
              <a:rPr sz="2400" spc="-5" dirty="0">
                <a:latin typeface="Tahoma"/>
                <a:cs typeface="Tahoma"/>
              </a:rPr>
              <a:t>two factors of </a:t>
            </a:r>
            <a:r>
              <a:rPr sz="2400" dirty="0">
                <a:latin typeface="Tahoma"/>
                <a:cs typeface="Tahoma"/>
              </a:rPr>
              <a:t>production (labor and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capital).</a:t>
            </a:r>
            <a:endParaRPr sz="2400">
              <a:latin typeface="Tahoma"/>
              <a:cs typeface="Tahoma"/>
            </a:endParaRPr>
          </a:p>
          <a:p>
            <a:pPr marL="241300" marR="979169" indent="-228600">
              <a:lnSpc>
                <a:spcPts val="2570"/>
              </a:lnSpc>
              <a:spcBef>
                <a:spcPts val="695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baseline="1157" dirty="0">
                <a:latin typeface="Tahoma"/>
                <a:cs typeface="Tahoma"/>
              </a:rPr>
              <a:t>Both the nations </a:t>
            </a:r>
            <a:r>
              <a:rPr sz="3600" spc="-7" baseline="1157" dirty="0">
                <a:latin typeface="Tahoma"/>
                <a:cs typeface="Tahoma"/>
              </a:rPr>
              <a:t>use the same </a:t>
            </a:r>
            <a:r>
              <a:rPr sz="3600" baseline="1157" dirty="0">
                <a:latin typeface="Tahoma"/>
                <a:cs typeface="Tahoma"/>
              </a:rPr>
              <a:t>technology in </a:t>
            </a:r>
            <a:r>
              <a:rPr sz="2400" dirty="0">
                <a:latin typeface="Tahoma"/>
                <a:cs typeface="Tahoma"/>
              </a:rPr>
              <a:t> production.</a:t>
            </a:r>
            <a:endParaRPr sz="2400">
              <a:latin typeface="Tahoma"/>
              <a:cs typeface="Tahoma"/>
            </a:endParaRPr>
          </a:p>
          <a:p>
            <a:pPr marL="241300" marR="5080" indent="-228600">
              <a:lnSpc>
                <a:spcPts val="2570"/>
              </a:lnSpc>
              <a:spcBef>
                <a:spcPts val="660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baseline="1157" dirty="0">
                <a:latin typeface="Tahoma"/>
                <a:cs typeface="Tahoma"/>
              </a:rPr>
              <a:t>Commodity X is labor </a:t>
            </a:r>
            <a:r>
              <a:rPr sz="3600" spc="-7" baseline="1157" dirty="0">
                <a:latin typeface="Tahoma"/>
                <a:cs typeface="Tahoma"/>
              </a:rPr>
              <a:t>intensive, </a:t>
            </a:r>
            <a:r>
              <a:rPr sz="3600" baseline="1157" dirty="0">
                <a:latin typeface="Tahoma"/>
                <a:cs typeface="Tahoma"/>
              </a:rPr>
              <a:t>and commodity Y is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capital </a:t>
            </a:r>
            <a:r>
              <a:rPr sz="2400" dirty="0">
                <a:latin typeface="Tahoma"/>
                <a:cs typeface="Tahoma"/>
              </a:rPr>
              <a:t>intensive in both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nations.</a:t>
            </a:r>
            <a:endParaRPr sz="2400">
              <a:latin typeface="Tahoma"/>
              <a:cs typeface="Tahoma"/>
            </a:endParaRPr>
          </a:p>
          <a:p>
            <a:pPr marL="241300" marR="594995" indent="-228600">
              <a:lnSpc>
                <a:spcPts val="2570"/>
              </a:lnSpc>
              <a:spcBef>
                <a:spcPts val="660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baseline="1157" dirty="0">
                <a:latin typeface="Tahoma"/>
                <a:cs typeface="Tahoma"/>
              </a:rPr>
              <a:t>Both commodities </a:t>
            </a:r>
            <a:r>
              <a:rPr sz="3600" spc="-7" baseline="1157" dirty="0">
                <a:latin typeface="Tahoma"/>
                <a:cs typeface="Tahoma"/>
              </a:rPr>
              <a:t>are produced </a:t>
            </a:r>
            <a:r>
              <a:rPr sz="3600" baseline="1157" dirty="0">
                <a:latin typeface="Tahoma"/>
                <a:cs typeface="Tahoma"/>
              </a:rPr>
              <a:t>under </a:t>
            </a:r>
            <a:r>
              <a:rPr sz="3600" spc="-7" baseline="1157" dirty="0">
                <a:latin typeface="Tahoma"/>
                <a:cs typeface="Tahoma"/>
              </a:rPr>
              <a:t>constant 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returns to </a:t>
            </a:r>
            <a:r>
              <a:rPr sz="2400" spc="-5" dirty="0">
                <a:latin typeface="Tahoma"/>
                <a:cs typeface="Tahoma"/>
              </a:rPr>
              <a:t>scale </a:t>
            </a:r>
            <a:r>
              <a:rPr sz="2400" spc="5" dirty="0">
                <a:latin typeface="Tahoma"/>
                <a:cs typeface="Tahoma"/>
              </a:rPr>
              <a:t>in </a:t>
            </a:r>
            <a:r>
              <a:rPr sz="2400" dirty="0">
                <a:latin typeface="Tahoma"/>
                <a:cs typeface="Tahoma"/>
              </a:rPr>
              <a:t>both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nations.</a:t>
            </a:r>
            <a:endParaRPr sz="2400">
              <a:latin typeface="Tahoma"/>
              <a:cs typeface="Tahoma"/>
            </a:endParaRPr>
          </a:p>
          <a:p>
            <a:pPr marL="241300" marR="276860" indent="-228600">
              <a:lnSpc>
                <a:spcPts val="2570"/>
              </a:lnSpc>
              <a:spcBef>
                <a:spcPts val="670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spc="-7" baseline="1157" dirty="0">
                <a:latin typeface="Tahoma"/>
                <a:cs typeface="Tahoma"/>
              </a:rPr>
              <a:t>There </a:t>
            </a:r>
            <a:r>
              <a:rPr sz="3600" baseline="1157" dirty="0">
                <a:latin typeface="Tahoma"/>
                <a:cs typeface="Tahoma"/>
              </a:rPr>
              <a:t>is incomplete </a:t>
            </a:r>
            <a:r>
              <a:rPr sz="3600" spc="-7" baseline="1157" dirty="0">
                <a:latin typeface="Tahoma"/>
                <a:cs typeface="Tahoma"/>
              </a:rPr>
              <a:t>specialization </a:t>
            </a:r>
            <a:r>
              <a:rPr sz="3600" spc="7" baseline="1157" dirty="0">
                <a:latin typeface="Tahoma"/>
                <a:cs typeface="Tahoma"/>
              </a:rPr>
              <a:t>in </a:t>
            </a:r>
            <a:r>
              <a:rPr sz="3600" spc="-7" baseline="1157" dirty="0">
                <a:latin typeface="Tahoma"/>
                <a:cs typeface="Tahoma"/>
              </a:rPr>
              <a:t>production </a:t>
            </a:r>
            <a:r>
              <a:rPr sz="3600" spc="7" baseline="1157" dirty="0">
                <a:latin typeface="Tahoma"/>
                <a:cs typeface="Tahoma"/>
              </a:rPr>
              <a:t>in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both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nations.</a:t>
            </a:r>
            <a:endParaRPr sz="24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spc="-7" baseline="1157" dirty="0">
                <a:latin typeface="Tahoma"/>
                <a:cs typeface="Tahoma"/>
              </a:rPr>
              <a:t>Tastes are </a:t>
            </a:r>
            <a:r>
              <a:rPr sz="3600" baseline="1157" dirty="0">
                <a:latin typeface="Tahoma"/>
                <a:cs typeface="Tahoma"/>
              </a:rPr>
              <a:t>equal </a:t>
            </a:r>
            <a:r>
              <a:rPr sz="3600" spc="7" baseline="1157" dirty="0">
                <a:latin typeface="Tahoma"/>
                <a:cs typeface="Tahoma"/>
              </a:rPr>
              <a:t>in </a:t>
            </a:r>
            <a:r>
              <a:rPr sz="3600" baseline="1157" dirty="0">
                <a:latin typeface="Tahoma"/>
                <a:cs typeface="Tahoma"/>
              </a:rPr>
              <a:t>both</a:t>
            </a:r>
            <a:r>
              <a:rPr sz="3600" spc="22" baseline="1157" dirty="0">
                <a:latin typeface="Tahoma"/>
                <a:cs typeface="Tahoma"/>
              </a:rPr>
              <a:t> </a:t>
            </a:r>
            <a:r>
              <a:rPr sz="3600" baseline="1157" dirty="0">
                <a:latin typeface="Tahoma"/>
                <a:cs typeface="Tahoma"/>
              </a:rPr>
              <a:t>nations.</a:t>
            </a:r>
            <a:endParaRPr sz="3600" baseline="1157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6379" y="358140"/>
            <a:ext cx="534670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Assumptions of the</a:t>
            </a:r>
            <a:r>
              <a:rPr sz="3100" b="1" spc="245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Theory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44269" y="2006600"/>
            <a:ext cx="7462520" cy="363092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41300" marR="5080" indent="-228600">
              <a:lnSpc>
                <a:spcPts val="2860"/>
              </a:lnSpc>
              <a:spcBef>
                <a:spcPts val="210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spc="-7" baseline="1157" dirty="0">
                <a:latin typeface="Tahoma"/>
                <a:cs typeface="Tahoma"/>
              </a:rPr>
              <a:t>There </a:t>
            </a:r>
            <a:r>
              <a:rPr sz="3600" baseline="1157" dirty="0">
                <a:latin typeface="Tahoma"/>
                <a:cs typeface="Tahoma"/>
              </a:rPr>
              <a:t>is </a:t>
            </a:r>
            <a:r>
              <a:rPr sz="3600" spc="-7" baseline="1157" dirty="0">
                <a:latin typeface="Tahoma"/>
                <a:cs typeface="Tahoma"/>
              </a:rPr>
              <a:t>perfect competition </a:t>
            </a:r>
            <a:r>
              <a:rPr sz="3600" spc="7" baseline="1157" dirty="0">
                <a:latin typeface="Tahoma"/>
                <a:cs typeface="Tahoma"/>
              </a:rPr>
              <a:t>in </a:t>
            </a:r>
            <a:r>
              <a:rPr sz="3600" baseline="1157" dirty="0">
                <a:latin typeface="Tahoma"/>
                <a:cs typeface="Tahoma"/>
              </a:rPr>
              <a:t>both commodities and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factor markets </a:t>
            </a:r>
            <a:r>
              <a:rPr sz="2400" spc="5" dirty="0">
                <a:latin typeface="Tahoma"/>
                <a:cs typeface="Tahoma"/>
              </a:rPr>
              <a:t>in </a:t>
            </a:r>
            <a:r>
              <a:rPr sz="2400" dirty="0">
                <a:latin typeface="Tahoma"/>
                <a:cs typeface="Tahoma"/>
              </a:rPr>
              <a:t>both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nations.</a:t>
            </a:r>
            <a:endParaRPr sz="2400">
              <a:latin typeface="Tahoma"/>
              <a:cs typeface="Tahoma"/>
            </a:endParaRPr>
          </a:p>
          <a:p>
            <a:pPr marL="241300" marR="405765" indent="-228600">
              <a:lnSpc>
                <a:spcPts val="2860"/>
              </a:lnSpc>
              <a:spcBef>
                <a:spcPts val="660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spc="-7" baseline="1157" dirty="0">
                <a:latin typeface="Tahoma"/>
                <a:cs typeface="Tahoma"/>
              </a:rPr>
              <a:t>There </a:t>
            </a:r>
            <a:r>
              <a:rPr sz="3600" baseline="1157" dirty="0">
                <a:latin typeface="Tahoma"/>
                <a:cs typeface="Tahoma"/>
              </a:rPr>
              <a:t>is </a:t>
            </a:r>
            <a:r>
              <a:rPr sz="3600" spc="-7" baseline="1157" dirty="0">
                <a:latin typeface="Tahoma"/>
                <a:cs typeface="Tahoma"/>
              </a:rPr>
              <a:t>perfect </a:t>
            </a:r>
            <a:r>
              <a:rPr sz="3600" baseline="1157" dirty="0">
                <a:latin typeface="Tahoma"/>
                <a:cs typeface="Tahoma"/>
              </a:rPr>
              <a:t>mobility within </a:t>
            </a:r>
            <a:r>
              <a:rPr sz="3600" spc="-7" baseline="1157" dirty="0">
                <a:latin typeface="Tahoma"/>
                <a:cs typeface="Tahoma"/>
              </a:rPr>
              <a:t>each </a:t>
            </a:r>
            <a:r>
              <a:rPr sz="3600" baseline="1157" dirty="0">
                <a:latin typeface="Tahoma"/>
                <a:cs typeface="Tahoma"/>
              </a:rPr>
              <a:t>nation but </a:t>
            </a:r>
            <a:r>
              <a:rPr sz="3600" spc="7" baseline="1157" dirty="0">
                <a:latin typeface="Tahoma"/>
                <a:cs typeface="Tahoma"/>
              </a:rPr>
              <a:t>no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international factor mobility.</a:t>
            </a:r>
            <a:endParaRPr sz="2400">
              <a:latin typeface="Tahoma"/>
              <a:cs typeface="Tahoma"/>
            </a:endParaRPr>
          </a:p>
          <a:p>
            <a:pPr marL="241300" marR="375285" indent="-228600">
              <a:lnSpc>
                <a:spcPts val="2860"/>
              </a:lnSpc>
              <a:spcBef>
                <a:spcPts val="670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spc="-7" baseline="1157" dirty="0">
                <a:latin typeface="Tahoma"/>
                <a:cs typeface="Tahoma"/>
              </a:rPr>
              <a:t>There are </a:t>
            </a:r>
            <a:r>
              <a:rPr sz="3600" baseline="1157" dirty="0">
                <a:latin typeface="Tahoma"/>
                <a:cs typeface="Tahoma"/>
              </a:rPr>
              <a:t>no </a:t>
            </a:r>
            <a:r>
              <a:rPr sz="3600" spc="-7" baseline="1157" dirty="0">
                <a:latin typeface="Tahoma"/>
                <a:cs typeface="Tahoma"/>
              </a:rPr>
              <a:t>transportation costs, tariffs, </a:t>
            </a:r>
            <a:r>
              <a:rPr sz="3600" baseline="1157" dirty="0">
                <a:latin typeface="Tahoma"/>
                <a:cs typeface="Tahoma"/>
              </a:rPr>
              <a:t>or </a:t>
            </a:r>
            <a:r>
              <a:rPr sz="3600" spc="-7" baseline="1157" dirty="0">
                <a:latin typeface="Tahoma"/>
                <a:cs typeface="Tahoma"/>
              </a:rPr>
              <a:t>other 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obstructions </a:t>
            </a:r>
            <a:r>
              <a:rPr sz="2400" spc="-5" dirty="0">
                <a:latin typeface="Tahoma"/>
                <a:cs typeface="Tahoma"/>
              </a:rPr>
              <a:t>to </a:t>
            </a: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free </a:t>
            </a:r>
            <a:r>
              <a:rPr sz="2400" dirty="0">
                <a:latin typeface="Tahoma"/>
                <a:cs typeface="Tahoma"/>
              </a:rPr>
              <a:t>flow </a:t>
            </a:r>
            <a:r>
              <a:rPr sz="2400" spc="-5" dirty="0">
                <a:latin typeface="Tahoma"/>
                <a:cs typeface="Tahoma"/>
              </a:rPr>
              <a:t>of </a:t>
            </a:r>
            <a:r>
              <a:rPr sz="2400" dirty="0">
                <a:latin typeface="Tahoma"/>
                <a:cs typeface="Tahoma"/>
              </a:rPr>
              <a:t>international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trade.</a:t>
            </a:r>
            <a:endParaRPr sz="24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baseline="1157" dirty="0">
                <a:latin typeface="Tahoma"/>
                <a:cs typeface="Tahoma"/>
              </a:rPr>
              <a:t>All </a:t>
            </a:r>
            <a:r>
              <a:rPr sz="3600" spc="-7" baseline="1157" dirty="0">
                <a:latin typeface="Tahoma"/>
                <a:cs typeface="Tahoma"/>
              </a:rPr>
              <a:t>resources are </a:t>
            </a:r>
            <a:r>
              <a:rPr sz="3600" baseline="1157" dirty="0">
                <a:latin typeface="Tahoma"/>
                <a:cs typeface="Tahoma"/>
              </a:rPr>
              <a:t>fully employed </a:t>
            </a:r>
            <a:r>
              <a:rPr sz="3600" spc="7" baseline="1157" dirty="0">
                <a:latin typeface="Tahoma"/>
                <a:cs typeface="Tahoma"/>
              </a:rPr>
              <a:t>in </a:t>
            </a:r>
            <a:r>
              <a:rPr sz="3600" baseline="1157" dirty="0">
                <a:latin typeface="Tahoma"/>
                <a:cs typeface="Tahoma"/>
              </a:rPr>
              <a:t>both</a:t>
            </a:r>
            <a:r>
              <a:rPr sz="3600" spc="30" baseline="1157" dirty="0">
                <a:latin typeface="Tahoma"/>
                <a:cs typeface="Tahoma"/>
              </a:rPr>
              <a:t> </a:t>
            </a:r>
            <a:r>
              <a:rPr sz="3600" baseline="1157" dirty="0">
                <a:latin typeface="Tahoma"/>
                <a:cs typeface="Tahoma"/>
              </a:rPr>
              <a:t>nations.</a:t>
            </a:r>
            <a:endParaRPr sz="3600" baseline="1157">
              <a:latin typeface="Tahoma"/>
              <a:cs typeface="Tahoma"/>
            </a:endParaRPr>
          </a:p>
          <a:p>
            <a:pPr marL="241300" marR="951865" indent="-228600">
              <a:lnSpc>
                <a:spcPts val="2860"/>
              </a:lnSpc>
              <a:spcBef>
                <a:spcPts val="720"/>
              </a:spcBef>
              <a:buClr>
                <a:srgbClr val="666698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sz="3600" baseline="1157" dirty="0">
                <a:latin typeface="Tahoma"/>
                <a:cs typeface="Tahoma"/>
              </a:rPr>
              <a:t>International </a:t>
            </a:r>
            <a:r>
              <a:rPr sz="3600" spc="-7" baseline="1157" dirty="0">
                <a:latin typeface="Tahoma"/>
                <a:cs typeface="Tahoma"/>
              </a:rPr>
              <a:t>trade between </a:t>
            </a:r>
            <a:r>
              <a:rPr sz="3600" baseline="1157" dirty="0">
                <a:latin typeface="Tahoma"/>
                <a:cs typeface="Tahoma"/>
              </a:rPr>
              <a:t>the two nations is </a:t>
            </a:r>
            <a:r>
              <a:rPr sz="2400" dirty="0">
                <a:latin typeface="Tahoma"/>
                <a:cs typeface="Tahoma"/>
              </a:rPr>
              <a:t> balanced.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8479" y="321309"/>
            <a:ext cx="476313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Heckscher-Ohlin</a:t>
            </a:r>
            <a:r>
              <a:rPr sz="3100" b="1" spc="-80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Theory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296669" y="1524000"/>
            <a:ext cx="7116445" cy="318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944880" indent="-285750">
              <a:lnSpc>
                <a:spcPct val="100000"/>
              </a:lnSpc>
              <a:spcBef>
                <a:spcPts val="100"/>
              </a:spcBef>
              <a:buClr>
                <a:srgbClr val="9898CC"/>
              </a:buClr>
              <a:buSzPct val="118750"/>
              <a:buFont typeface="Wingdings"/>
              <a:buChar char=""/>
              <a:tabLst>
                <a:tab pos="298450" algn="l"/>
              </a:tabLst>
            </a:pPr>
            <a:r>
              <a:rPr sz="3600" spc="-7" baseline="1157" dirty="0">
                <a:latin typeface="Tahoma"/>
                <a:cs typeface="Tahoma"/>
              </a:rPr>
              <a:t>Heckscher </a:t>
            </a:r>
            <a:r>
              <a:rPr sz="3600" baseline="1157" dirty="0">
                <a:latin typeface="Tahoma"/>
                <a:cs typeface="Tahoma"/>
              </a:rPr>
              <a:t>–Ohlin </a:t>
            </a:r>
            <a:r>
              <a:rPr sz="3600" spc="-7" baseline="1157" dirty="0">
                <a:latin typeface="Tahoma"/>
                <a:cs typeface="Tahoma"/>
              </a:rPr>
              <a:t>Theory </a:t>
            </a:r>
            <a:r>
              <a:rPr sz="3600" spc="7" baseline="1157" dirty="0">
                <a:latin typeface="Tahoma"/>
                <a:cs typeface="Tahoma"/>
              </a:rPr>
              <a:t>is </a:t>
            </a:r>
            <a:r>
              <a:rPr sz="3600" spc="-7" baseline="1157" dirty="0">
                <a:latin typeface="Tahoma"/>
                <a:cs typeface="Tahoma"/>
              </a:rPr>
              <a:t>based on factor </a:t>
            </a:r>
            <a:r>
              <a:rPr sz="2400" spc="-5" dirty="0">
                <a:latin typeface="Tahoma"/>
                <a:cs typeface="Tahoma"/>
              </a:rPr>
              <a:t> intensity </a:t>
            </a:r>
            <a:r>
              <a:rPr sz="2400" dirty="0">
                <a:latin typeface="Tahoma"/>
                <a:cs typeface="Tahoma"/>
              </a:rPr>
              <a:t>and factor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abundance.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b="1" spc="-5" dirty="0">
                <a:solidFill>
                  <a:srgbClr val="666698"/>
                </a:solidFill>
                <a:latin typeface="Tahoma"/>
                <a:cs typeface="Tahoma"/>
              </a:rPr>
              <a:t>Factor</a:t>
            </a:r>
            <a:r>
              <a:rPr sz="2800" b="1" spc="-25" dirty="0">
                <a:solidFill>
                  <a:srgbClr val="666698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666698"/>
                </a:solidFill>
                <a:latin typeface="Tahoma"/>
                <a:cs typeface="Tahoma"/>
              </a:rPr>
              <a:t>Intensity</a:t>
            </a:r>
            <a:endParaRPr sz="2800">
              <a:latin typeface="Tahoma"/>
              <a:cs typeface="Tahoma"/>
            </a:endParaRPr>
          </a:p>
          <a:p>
            <a:pPr marL="298450" marR="5080" indent="-285750">
              <a:lnSpc>
                <a:spcPct val="100200"/>
              </a:lnSpc>
              <a:spcBef>
                <a:spcPts val="645"/>
              </a:spcBef>
              <a:buClr>
                <a:srgbClr val="9898CC"/>
              </a:buClr>
              <a:buSzPct val="118750"/>
              <a:buFont typeface="Wingdings"/>
              <a:buChar char=""/>
              <a:tabLst>
                <a:tab pos="298450" algn="l"/>
              </a:tabLst>
            </a:pPr>
            <a:r>
              <a:rPr sz="3600" baseline="1157" dirty="0">
                <a:latin typeface="Tahoma"/>
                <a:cs typeface="Tahoma"/>
              </a:rPr>
              <a:t>In a </a:t>
            </a:r>
            <a:r>
              <a:rPr sz="3600" spc="-7" baseline="1157" dirty="0">
                <a:latin typeface="Tahoma"/>
                <a:cs typeface="Tahoma"/>
              </a:rPr>
              <a:t>world </a:t>
            </a:r>
            <a:r>
              <a:rPr sz="3600" baseline="1157" dirty="0">
                <a:latin typeface="Tahoma"/>
                <a:cs typeface="Tahoma"/>
              </a:rPr>
              <a:t>of </a:t>
            </a:r>
            <a:r>
              <a:rPr sz="3600" spc="-7" baseline="1157" dirty="0">
                <a:latin typeface="Tahoma"/>
                <a:cs typeface="Tahoma"/>
              </a:rPr>
              <a:t>two </a:t>
            </a:r>
            <a:r>
              <a:rPr sz="3600" baseline="1157" dirty="0">
                <a:latin typeface="Tahoma"/>
                <a:cs typeface="Tahoma"/>
              </a:rPr>
              <a:t>commodities </a:t>
            </a:r>
            <a:r>
              <a:rPr sz="3600" spc="7" baseline="1157" dirty="0">
                <a:latin typeface="Tahoma"/>
                <a:cs typeface="Tahoma"/>
              </a:rPr>
              <a:t>(X </a:t>
            </a:r>
            <a:r>
              <a:rPr sz="3600" baseline="1157" dirty="0">
                <a:latin typeface="Tahoma"/>
                <a:cs typeface="Tahoma"/>
              </a:rPr>
              <a:t>and </a:t>
            </a:r>
            <a:r>
              <a:rPr sz="3600" spc="-7" baseline="1157" dirty="0">
                <a:latin typeface="Tahoma"/>
                <a:cs typeface="Tahoma"/>
              </a:rPr>
              <a:t>Y) </a:t>
            </a:r>
            <a:r>
              <a:rPr sz="3600" baseline="1157" dirty="0">
                <a:latin typeface="Tahoma"/>
                <a:cs typeface="Tahoma"/>
              </a:rPr>
              <a:t>and </a:t>
            </a:r>
            <a:r>
              <a:rPr sz="3600" spc="-7" baseline="1157" dirty="0">
                <a:latin typeface="Tahoma"/>
                <a:cs typeface="Tahoma"/>
              </a:rPr>
              <a:t>two 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factors (labor and capital), </a:t>
            </a:r>
            <a:r>
              <a:rPr sz="2400" spc="-5" dirty="0">
                <a:latin typeface="Tahoma"/>
                <a:cs typeface="Tahoma"/>
              </a:rPr>
              <a:t>we say </a:t>
            </a:r>
            <a:r>
              <a:rPr sz="2400" dirty="0">
                <a:latin typeface="Tahoma"/>
                <a:cs typeface="Tahoma"/>
              </a:rPr>
              <a:t>that commodity  Y is </a:t>
            </a:r>
            <a:r>
              <a:rPr sz="2400" spc="-5" dirty="0">
                <a:latin typeface="Tahoma"/>
                <a:cs typeface="Tahoma"/>
              </a:rPr>
              <a:t>capital intensive </a:t>
            </a:r>
            <a:r>
              <a:rPr sz="2400" dirty="0">
                <a:latin typeface="Tahoma"/>
                <a:cs typeface="Tahoma"/>
              </a:rPr>
              <a:t>if the capital-labor ratio (K/L)  </a:t>
            </a:r>
            <a:r>
              <a:rPr sz="2400" spc="-5" dirty="0">
                <a:latin typeface="Tahoma"/>
                <a:cs typeface="Tahoma"/>
              </a:rPr>
              <a:t>used </a:t>
            </a:r>
            <a:r>
              <a:rPr sz="2400" dirty="0">
                <a:latin typeface="Tahoma"/>
                <a:cs typeface="Tahoma"/>
              </a:rPr>
              <a:t>in the production of Y is </a:t>
            </a:r>
            <a:r>
              <a:rPr sz="2400" spc="-5" dirty="0">
                <a:latin typeface="Tahoma"/>
                <a:cs typeface="Tahoma"/>
              </a:rPr>
              <a:t>greater than K/L  used </a:t>
            </a:r>
            <a:r>
              <a:rPr sz="2400" dirty="0">
                <a:latin typeface="Tahoma"/>
                <a:cs typeface="Tahoma"/>
              </a:rPr>
              <a:t>in the production of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X.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8479" y="321309"/>
            <a:ext cx="476313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Heckscher-Ohlin</a:t>
            </a:r>
            <a:r>
              <a:rPr sz="3100" b="1" spc="-80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Theory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271269" y="1518920"/>
            <a:ext cx="7199630" cy="452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666698"/>
                </a:solidFill>
                <a:latin typeface="Tahoma"/>
                <a:cs typeface="Tahoma"/>
              </a:rPr>
              <a:t>Factor</a:t>
            </a:r>
            <a:r>
              <a:rPr sz="2800" b="1" spc="-25" dirty="0">
                <a:solidFill>
                  <a:srgbClr val="666698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666698"/>
                </a:solidFill>
                <a:latin typeface="Tahoma"/>
                <a:cs typeface="Tahoma"/>
              </a:rPr>
              <a:t>Abundance</a:t>
            </a:r>
            <a:endParaRPr sz="2800">
              <a:latin typeface="Tahoma"/>
              <a:cs typeface="Tahoma"/>
            </a:endParaRPr>
          </a:p>
          <a:p>
            <a:pPr marL="323850" marR="40005" indent="-285750">
              <a:lnSpc>
                <a:spcPct val="90000"/>
              </a:lnSpc>
              <a:spcBef>
                <a:spcPts val="635"/>
              </a:spcBef>
              <a:buClr>
                <a:srgbClr val="9898CC"/>
              </a:buClr>
              <a:buSzPct val="119565"/>
              <a:buFont typeface="Wingdings"/>
              <a:buChar char=""/>
              <a:tabLst>
                <a:tab pos="323850" algn="l"/>
              </a:tabLst>
            </a:pPr>
            <a:r>
              <a:rPr sz="3450" spc="-7" baseline="1207" dirty="0">
                <a:latin typeface="Tahoma"/>
                <a:cs typeface="Tahoma"/>
              </a:rPr>
              <a:t>There </a:t>
            </a:r>
            <a:r>
              <a:rPr sz="3450" baseline="1207" dirty="0">
                <a:latin typeface="Tahoma"/>
                <a:cs typeface="Tahoma"/>
              </a:rPr>
              <a:t>are two ways to </a:t>
            </a:r>
            <a:r>
              <a:rPr sz="3450" spc="-7" baseline="1207" dirty="0">
                <a:latin typeface="Tahoma"/>
                <a:cs typeface="Tahoma"/>
              </a:rPr>
              <a:t>define </a:t>
            </a:r>
            <a:r>
              <a:rPr sz="3450" baseline="1207" dirty="0">
                <a:latin typeface="Tahoma"/>
                <a:cs typeface="Tahoma"/>
              </a:rPr>
              <a:t>factor </a:t>
            </a:r>
            <a:r>
              <a:rPr sz="3450" spc="-7" baseline="1207" dirty="0">
                <a:latin typeface="Tahoma"/>
                <a:cs typeface="Tahoma"/>
              </a:rPr>
              <a:t>abundance. </a:t>
            </a:r>
            <a:r>
              <a:rPr sz="3450" baseline="1207" dirty="0">
                <a:latin typeface="Tahoma"/>
                <a:cs typeface="Tahoma"/>
              </a:rPr>
              <a:t>One </a:t>
            </a:r>
            <a:r>
              <a:rPr sz="2300" dirty="0">
                <a:latin typeface="Tahoma"/>
                <a:cs typeface="Tahoma"/>
              </a:rPr>
              <a:t> way is in </a:t>
            </a:r>
            <a:r>
              <a:rPr sz="2300" spc="-5" dirty="0">
                <a:latin typeface="Tahoma"/>
                <a:cs typeface="Tahoma"/>
              </a:rPr>
              <a:t>terms </a:t>
            </a:r>
            <a:r>
              <a:rPr sz="2300" dirty="0">
                <a:latin typeface="Tahoma"/>
                <a:cs typeface="Tahoma"/>
              </a:rPr>
              <a:t>of physical </a:t>
            </a:r>
            <a:r>
              <a:rPr sz="2300" spc="-5" dirty="0">
                <a:latin typeface="Tahoma"/>
                <a:cs typeface="Tahoma"/>
              </a:rPr>
              <a:t>units. Another </a:t>
            </a:r>
            <a:r>
              <a:rPr sz="2300" dirty="0">
                <a:latin typeface="Tahoma"/>
                <a:cs typeface="Tahoma"/>
              </a:rPr>
              <a:t>way is in  </a:t>
            </a:r>
            <a:r>
              <a:rPr sz="2300" spc="-5" dirty="0">
                <a:latin typeface="Tahoma"/>
                <a:cs typeface="Tahoma"/>
              </a:rPr>
              <a:t>terms </a:t>
            </a:r>
            <a:r>
              <a:rPr sz="2300" dirty="0">
                <a:latin typeface="Tahoma"/>
                <a:cs typeface="Tahoma"/>
              </a:rPr>
              <a:t>of </a:t>
            </a:r>
            <a:r>
              <a:rPr sz="2300" spc="-5" dirty="0">
                <a:latin typeface="Tahoma"/>
                <a:cs typeface="Tahoma"/>
              </a:rPr>
              <a:t>relative </a:t>
            </a:r>
            <a:r>
              <a:rPr sz="2300" dirty="0">
                <a:latin typeface="Tahoma"/>
                <a:cs typeface="Tahoma"/>
              </a:rPr>
              <a:t>factor</a:t>
            </a:r>
            <a:r>
              <a:rPr sz="2300" spc="-1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prices.</a:t>
            </a:r>
            <a:endParaRPr sz="2300">
              <a:latin typeface="Tahoma"/>
              <a:cs typeface="Tahoma"/>
            </a:endParaRPr>
          </a:p>
          <a:p>
            <a:pPr marL="323850" marR="30480" indent="-285750">
              <a:lnSpc>
                <a:spcPct val="90300"/>
              </a:lnSpc>
              <a:spcBef>
                <a:spcPts val="615"/>
              </a:spcBef>
              <a:buClr>
                <a:srgbClr val="9898CC"/>
              </a:buClr>
              <a:buSzPct val="119565"/>
              <a:buFont typeface="Wingdings"/>
              <a:buChar char=""/>
              <a:tabLst>
                <a:tab pos="323850" algn="l"/>
                <a:tab pos="6593205" algn="l"/>
              </a:tabLst>
            </a:pPr>
            <a:r>
              <a:rPr sz="3450" spc="-7" baseline="1207" dirty="0">
                <a:latin typeface="Tahoma"/>
                <a:cs typeface="Tahoma"/>
              </a:rPr>
              <a:t>According </a:t>
            </a:r>
            <a:r>
              <a:rPr sz="3450" baseline="1207" dirty="0">
                <a:latin typeface="Tahoma"/>
                <a:cs typeface="Tahoma"/>
              </a:rPr>
              <a:t>to </a:t>
            </a:r>
            <a:r>
              <a:rPr sz="3450" spc="-7" baseline="1207" dirty="0">
                <a:latin typeface="Tahoma"/>
                <a:cs typeface="Tahoma"/>
              </a:rPr>
              <a:t>the definition </a:t>
            </a:r>
            <a:r>
              <a:rPr sz="3450" baseline="1207" dirty="0">
                <a:latin typeface="Tahoma"/>
                <a:cs typeface="Tahoma"/>
              </a:rPr>
              <a:t>in </a:t>
            </a:r>
            <a:r>
              <a:rPr sz="3450" spc="-7" baseline="1207" dirty="0">
                <a:latin typeface="Tahoma"/>
                <a:cs typeface="Tahoma"/>
              </a:rPr>
              <a:t>terms </a:t>
            </a:r>
            <a:r>
              <a:rPr sz="3450" baseline="1207" dirty="0">
                <a:latin typeface="Tahoma"/>
                <a:cs typeface="Tahoma"/>
              </a:rPr>
              <a:t>of physical </a:t>
            </a:r>
            <a:r>
              <a:rPr sz="3450" spc="-7" baseline="1207" dirty="0">
                <a:latin typeface="Tahoma"/>
                <a:cs typeface="Tahoma"/>
              </a:rPr>
              <a:t>units, </a:t>
            </a:r>
            <a:r>
              <a:rPr sz="2300" spc="-5" dirty="0">
                <a:latin typeface="Tahoma"/>
                <a:cs typeface="Tahoma"/>
              </a:rPr>
              <a:t> Nation </a:t>
            </a:r>
            <a:r>
              <a:rPr sz="2300" dirty="0">
                <a:latin typeface="Tahoma"/>
                <a:cs typeface="Tahoma"/>
              </a:rPr>
              <a:t>2 is capital abundant if </a:t>
            </a:r>
            <a:r>
              <a:rPr sz="2300" spc="-5" dirty="0">
                <a:latin typeface="Tahoma"/>
                <a:cs typeface="Tahoma"/>
              </a:rPr>
              <a:t>the </a:t>
            </a:r>
            <a:r>
              <a:rPr sz="2300" dirty="0">
                <a:latin typeface="Tahoma"/>
                <a:cs typeface="Tahoma"/>
              </a:rPr>
              <a:t>ratio of </a:t>
            </a:r>
            <a:r>
              <a:rPr sz="2300" spc="-5" dirty="0">
                <a:latin typeface="Tahoma"/>
                <a:cs typeface="Tahoma"/>
              </a:rPr>
              <a:t>the total  </a:t>
            </a:r>
            <a:r>
              <a:rPr sz="2300" dirty="0">
                <a:latin typeface="Tahoma"/>
                <a:cs typeface="Tahoma"/>
              </a:rPr>
              <a:t>a</a:t>
            </a:r>
            <a:r>
              <a:rPr sz="2300" spc="-5" dirty="0">
                <a:latin typeface="Tahoma"/>
                <a:cs typeface="Tahoma"/>
              </a:rPr>
              <a:t>m</a:t>
            </a:r>
            <a:r>
              <a:rPr sz="2300" dirty="0">
                <a:latin typeface="Tahoma"/>
                <a:cs typeface="Tahoma"/>
              </a:rPr>
              <a:t>o</a:t>
            </a:r>
            <a:r>
              <a:rPr sz="2300" spc="-5" dirty="0">
                <a:latin typeface="Tahoma"/>
                <a:cs typeface="Tahoma"/>
              </a:rPr>
              <a:t>u</a:t>
            </a:r>
            <a:r>
              <a:rPr sz="2300" spc="5" dirty="0">
                <a:latin typeface="Tahoma"/>
                <a:cs typeface="Tahoma"/>
              </a:rPr>
              <a:t>n</a:t>
            </a:r>
            <a:r>
              <a:rPr sz="2300" dirty="0">
                <a:latin typeface="Tahoma"/>
                <a:cs typeface="Tahoma"/>
              </a:rPr>
              <a:t>t</a:t>
            </a:r>
            <a:r>
              <a:rPr sz="2300" spc="-1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of</a:t>
            </a:r>
            <a:r>
              <a:rPr sz="2300" spc="5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c</a:t>
            </a:r>
            <a:r>
              <a:rPr sz="2300" spc="10" dirty="0">
                <a:latin typeface="Tahoma"/>
                <a:cs typeface="Tahoma"/>
              </a:rPr>
              <a:t>a</a:t>
            </a:r>
            <a:r>
              <a:rPr sz="2300" spc="-5" dirty="0">
                <a:latin typeface="Tahoma"/>
                <a:cs typeface="Tahoma"/>
              </a:rPr>
              <a:t>p</a:t>
            </a:r>
            <a:r>
              <a:rPr sz="2300" dirty="0">
                <a:latin typeface="Tahoma"/>
                <a:cs typeface="Tahoma"/>
              </a:rPr>
              <a:t>i</a:t>
            </a:r>
            <a:r>
              <a:rPr sz="2300" spc="-15" dirty="0">
                <a:latin typeface="Tahoma"/>
                <a:cs typeface="Tahoma"/>
              </a:rPr>
              <a:t>t</a:t>
            </a:r>
            <a:r>
              <a:rPr sz="2300" spc="10" dirty="0">
                <a:latin typeface="Tahoma"/>
                <a:cs typeface="Tahoma"/>
              </a:rPr>
              <a:t>a</a:t>
            </a:r>
            <a:r>
              <a:rPr sz="2300" dirty="0">
                <a:latin typeface="Tahoma"/>
                <a:cs typeface="Tahoma"/>
              </a:rPr>
              <a:t>l</a:t>
            </a:r>
            <a:r>
              <a:rPr sz="2300" spc="-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to t</a:t>
            </a:r>
            <a:r>
              <a:rPr sz="2300" spc="-5" dirty="0">
                <a:latin typeface="Tahoma"/>
                <a:cs typeface="Tahoma"/>
              </a:rPr>
              <a:t>h</a:t>
            </a:r>
            <a:r>
              <a:rPr sz="2300" dirty="0">
                <a:latin typeface="Tahoma"/>
                <a:cs typeface="Tahoma"/>
              </a:rPr>
              <a:t>e</a:t>
            </a:r>
            <a:r>
              <a:rPr sz="2300" spc="-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total a</a:t>
            </a:r>
            <a:r>
              <a:rPr sz="2300" spc="-5" dirty="0">
                <a:latin typeface="Tahoma"/>
                <a:cs typeface="Tahoma"/>
              </a:rPr>
              <a:t>m</a:t>
            </a:r>
            <a:r>
              <a:rPr sz="2300" dirty="0">
                <a:latin typeface="Tahoma"/>
                <a:cs typeface="Tahoma"/>
              </a:rPr>
              <a:t>o</a:t>
            </a:r>
            <a:r>
              <a:rPr sz="2300" spc="-5" dirty="0">
                <a:latin typeface="Tahoma"/>
                <a:cs typeface="Tahoma"/>
              </a:rPr>
              <a:t>u</a:t>
            </a:r>
            <a:r>
              <a:rPr sz="2300" spc="5" dirty="0">
                <a:latin typeface="Tahoma"/>
                <a:cs typeface="Tahoma"/>
              </a:rPr>
              <a:t>n</a:t>
            </a:r>
            <a:r>
              <a:rPr sz="2300" dirty="0">
                <a:latin typeface="Tahoma"/>
                <a:cs typeface="Tahoma"/>
              </a:rPr>
              <a:t>t </a:t>
            </a:r>
            <a:r>
              <a:rPr sz="2300" spc="-10" dirty="0">
                <a:latin typeface="Tahoma"/>
                <a:cs typeface="Tahoma"/>
              </a:rPr>
              <a:t>o</a:t>
            </a:r>
            <a:r>
              <a:rPr sz="2300" dirty="0">
                <a:latin typeface="Tahoma"/>
                <a:cs typeface="Tahoma"/>
              </a:rPr>
              <a:t>f</a:t>
            </a:r>
            <a:r>
              <a:rPr sz="2300" spc="-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l</a:t>
            </a:r>
            <a:r>
              <a:rPr sz="2300" spc="10" dirty="0">
                <a:latin typeface="Tahoma"/>
                <a:cs typeface="Tahoma"/>
              </a:rPr>
              <a:t>a</a:t>
            </a:r>
            <a:r>
              <a:rPr sz="2300" spc="-5" dirty="0">
                <a:latin typeface="Tahoma"/>
                <a:cs typeface="Tahoma"/>
              </a:rPr>
              <a:t>b</a:t>
            </a:r>
            <a:r>
              <a:rPr sz="2300" dirty="0">
                <a:latin typeface="Tahoma"/>
                <a:cs typeface="Tahoma"/>
              </a:rPr>
              <a:t>o</a:t>
            </a:r>
            <a:r>
              <a:rPr sz="2300" spc="-5" dirty="0">
                <a:latin typeface="Tahoma"/>
                <a:cs typeface="Tahoma"/>
              </a:rPr>
              <a:t>u</a:t>
            </a:r>
            <a:r>
              <a:rPr sz="2300" dirty="0">
                <a:latin typeface="Tahoma"/>
                <a:cs typeface="Tahoma"/>
              </a:rPr>
              <a:t>r	(</a:t>
            </a:r>
            <a:r>
              <a:rPr sz="2300" spc="5" dirty="0">
                <a:latin typeface="Tahoma"/>
                <a:cs typeface="Tahoma"/>
              </a:rPr>
              <a:t>TK</a:t>
            </a:r>
            <a:r>
              <a:rPr sz="2300" dirty="0">
                <a:latin typeface="Tahoma"/>
                <a:cs typeface="Tahoma"/>
              </a:rPr>
              <a:t>/  </a:t>
            </a:r>
            <a:r>
              <a:rPr sz="2300" spc="-5" dirty="0">
                <a:latin typeface="Tahoma"/>
                <a:cs typeface="Tahoma"/>
              </a:rPr>
              <a:t>TL) available in nation </a:t>
            </a:r>
            <a:r>
              <a:rPr sz="2300" dirty="0">
                <a:latin typeface="Tahoma"/>
                <a:cs typeface="Tahoma"/>
              </a:rPr>
              <a:t>2 is </a:t>
            </a:r>
            <a:r>
              <a:rPr sz="2300" spc="-5" dirty="0">
                <a:latin typeface="Tahoma"/>
                <a:cs typeface="Tahoma"/>
              </a:rPr>
              <a:t>greater than </a:t>
            </a:r>
            <a:r>
              <a:rPr sz="2300" dirty="0">
                <a:latin typeface="Tahoma"/>
                <a:cs typeface="Tahoma"/>
              </a:rPr>
              <a:t>that in  </a:t>
            </a:r>
            <a:r>
              <a:rPr sz="2300" spc="-5" dirty="0">
                <a:latin typeface="Tahoma"/>
                <a:cs typeface="Tahoma"/>
              </a:rPr>
              <a:t>Nation</a:t>
            </a:r>
            <a:r>
              <a:rPr sz="2300" spc="-1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1.</a:t>
            </a:r>
            <a:endParaRPr sz="2300">
              <a:latin typeface="Tahoma"/>
              <a:cs typeface="Tahoma"/>
            </a:endParaRPr>
          </a:p>
          <a:p>
            <a:pPr marL="323850" marR="143510" indent="-285750" algn="just">
              <a:lnSpc>
                <a:spcPct val="94200"/>
              </a:lnSpc>
              <a:spcBef>
                <a:spcPts val="520"/>
              </a:spcBef>
              <a:buClr>
                <a:srgbClr val="9898CC"/>
              </a:buClr>
              <a:buSzPct val="119565"/>
              <a:buFont typeface="Wingdings"/>
              <a:buChar char=""/>
              <a:tabLst>
                <a:tab pos="323850" algn="l"/>
              </a:tabLst>
            </a:pPr>
            <a:r>
              <a:rPr sz="3450" spc="-7" baseline="1207" dirty="0">
                <a:latin typeface="Tahoma"/>
                <a:cs typeface="Tahoma"/>
              </a:rPr>
              <a:t>According </a:t>
            </a:r>
            <a:r>
              <a:rPr sz="3450" baseline="1207" dirty="0">
                <a:latin typeface="Tahoma"/>
                <a:cs typeface="Tahoma"/>
              </a:rPr>
              <a:t>to </a:t>
            </a:r>
            <a:r>
              <a:rPr sz="3450" spc="-7" baseline="1207" dirty="0">
                <a:latin typeface="Tahoma"/>
                <a:cs typeface="Tahoma"/>
              </a:rPr>
              <a:t>the definition </a:t>
            </a:r>
            <a:r>
              <a:rPr sz="3450" baseline="1207" dirty="0">
                <a:latin typeface="Tahoma"/>
                <a:cs typeface="Tahoma"/>
              </a:rPr>
              <a:t>in </a:t>
            </a:r>
            <a:r>
              <a:rPr sz="3450" spc="-7" baseline="1207" dirty="0">
                <a:latin typeface="Tahoma"/>
                <a:cs typeface="Tahoma"/>
              </a:rPr>
              <a:t>terms </a:t>
            </a:r>
            <a:r>
              <a:rPr sz="3450" baseline="1207" dirty="0">
                <a:latin typeface="Tahoma"/>
                <a:cs typeface="Tahoma"/>
              </a:rPr>
              <a:t>of </a:t>
            </a:r>
            <a:r>
              <a:rPr sz="3450" spc="-7" baseline="1207" dirty="0">
                <a:latin typeface="Tahoma"/>
                <a:cs typeface="Tahoma"/>
              </a:rPr>
              <a:t>factor prices, </a:t>
            </a:r>
            <a:r>
              <a:rPr sz="2300" spc="-5" dirty="0">
                <a:latin typeface="Tahoma"/>
                <a:cs typeface="Tahoma"/>
              </a:rPr>
              <a:t> Nation </a:t>
            </a:r>
            <a:r>
              <a:rPr sz="2300" dirty="0">
                <a:latin typeface="Tahoma"/>
                <a:cs typeface="Tahoma"/>
              </a:rPr>
              <a:t>2 is capital abundant if </a:t>
            </a:r>
            <a:r>
              <a:rPr sz="2300" spc="-5" dirty="0">
                <a:latin typeface="Tahoma"/>
                <a:cs typeface="Tahoma"/>
              </a:rPr>
              <a:t>the </a:t>
            </a:r>
            <a:r>
              <a:rPr sz="2300" dirty="0">
                <a:latin typeface="Tahoma"/>
                <a:cs typeface="Tahoma"/>
              </a:rPr>
              <a:t>ratio of </a:t>
            </a:r>
            <a:r>
              <a:rPr sz="2300" spc="-5" dirty="0">
                <a:latin typeface="Tahoma"/>
                <a:cs typeface="Tahoma"/>
              </a:rPr>
              <a:t>the rental  price </a:t>
            </a:r>
            <a:r>
              <a:rPr sz="2300" dirty="0">
                <a:latin typeface="Tahoma"/>
                <a:cs typeface="Tahoma"/>
              </a:rPr>
              <a:t>of capital to </a:t>
            </a:r>
            <a:r>
              <a:rPr sz="2300" spc="-5" dirty="0">
                <a:latin typeface="Tahoma"/>
                <a:cs typeface="Tahoma"/>
              </a:rPr>
              <a:t>the </a:t>
            </a:r>
            <a:r>
              <a:rPr sz="2300" dirty="0">
                <a:latin typeface="Tahoma"/>
                <a:cs typeface="Tahoma"/>
              </a:rPr>
              <a:t>price of </a:t>
            </a:r>
            <a:r>
              <a:rPr sz="2300" spc="-5" dirty="0">
                <a:latin typeface="Tahoma"/>
                <a:cs typeface="Tahoma"/>
              </a:rPr>
              <a:t>labour </a:t>
            </a:r>
            <a:r>
              <a:rPr sz="2300" spc="5" dirty="0">
                <a:latin typeface="Tahoma"/>
                <a:cs typeface="Tahoma"/>
              </a:rPr>
              <a:t>(P</a:t>
            </a:r>
            <a:r>
              <a:rPr sz="1950" spc="7" baseline="-23504" dirty="0">
                <a:latin typeface="Tahoma"/>
                <a:cs typeface="Tahoma"/>
              </a:rPr>
              <a:t>K</a:t>
            </a:r>
            <a:r>
              <a:rPr sz="2300" spc="5" dirty="0">
                <a:latin typeface="Tahoma"/>
                <a:cs typeface="Tahoma"/>
              </a:rPr>
              <a:t>/P</a:t>
            </a:r>
            <a:r>
              <a:rPr sz="1950" spc="7" baseline="-23504" dirty="0">
                <a:latin typeface="Tahoma"/>
                <a:cs typeface="Tahoma"/>
              </a:rPr>
              <a:t>L</a:t>
            </a:r>
            <a:r>
              <a:rPr sz="2300" spc="5" dirty="0">
                <a:latin typeface="Tahoma"/>
                <a:cs typeface="Tahoma"/>
              </a:rPr>
              <a:t>) </a:t>
            </a:r>
            <a:r>
              <a:rPr sz="2300" dirty="0">
                <a:latin typeface="Tahoma"/>
                <a:cs typeface="Tahoma"/>
              </a:rPr>
              <a:t>is lower  </a:t>
            </a:r>
            <a:r>
              <a:rPr sz="2300" spc="-5" dirty="0">
                <a:latin typeface="Tahoma"/>
                <a:cs typeface="Tahoma"/>
              </a:rPr>
              <a:t>in Nation </a:t>
            </a:r>
            <a:r>
              <a:rPr sz="2300" dirty="0">
                <a:latin typeface="Tahoma"/>
                <a:cs typeface="Tahoma"/>
              </a:rPr>
              <a:t>2 </a:t>
            </a:r>
            <a:r>
              <a:rPr sz="2300" spc="-5" dirty="0">
                <a:latin typeface="Tahoma"/>
                <a:cs typeface="Tahoma"/>
              </a:rPr>
              <a:t>than </a:t>
            </a:r>
            <a:r>
              <a:rPr sz="2300" dirty="0">
                <a:latin typeface="Tahoma"/>
                <a:cs typeface="Tahoma"/>
              </a:rPr>
              <a:t>in Nation</a:t>
            </a:r>
            <a:r>
              <a:rPr sz="2300" spc="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1.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8479" y="321309"/>
            <a:ext cx="476313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Heckscher-Ohlin</a:t>
            </a:r>
            <a:r>
              <a:rPr sz="3100" b="1" spc="-80" dirty="0">
                <a:solidFill>
                  <a:srgbClr val="980033"/>
                </a:solidFill>
                <a:latin typeface="Tahoma"/>
                <a:cs typeface="Tahoma"/>
              </a:rPr>
              <a:t> </a:t>
            </a:r>
            <a:r>
              <a:rPr sz="3100" b="1" spc="-5" dirty="0">
                <a:solidFill>
                  <a:srgbClr val="980033"/>
                </a:solidFill>
                <a:latin typeface="Tahoma"/>
                <a:cs typeface="Tahoma"/>
              </a:rPr>
              <a:t>Theory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dirty="0"/>
              <a:pPr marL="241300">
                <a:lnSpc>
                  <a:spcPct val="100000"/>
                </a:lnSpc>
                <a:spcBef>
                  <a:spcPts val="340"/>
                </a:spcBef>
              </a:pPr>
              <a:t>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9469" y="1518920"/>
            <a:ext cx="7531734" cy="429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666698"/>
                </a:solidFill>
                <a:latin typeface="Tahoma"/>
                <a:cs typeface="Tahoma"/>
              </a:rPr>
              <a:t>Heckscher-Ohlin </a:t>
            </a:r>
            <a:r>
              <a:rPr sz="2800" b="1" spc="-5" dirty="0">
                <a:solidFill>
                  <a:srgbClr val="666698"/>
                </a:solidFill>
                <a:latin typeface="Tahoma"/>
                <a:cs typeface="Tahoma"/>
              </a:rPr>
              <a:t>Theorem</a:t>
            </a:r>
            <a:r>
              <a:rPr sz="2800" spc="-5" dirty="0">
                <a:solidFill>
                  <a:srgbClr val="666698"/>
                </a:solidFill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  <a:p>
            <a:pPr marL="755650" marR="442595" lvl="1" indent="-285750">
              <a:lnSpc>
                <a:spcPts val="2820"/>
              </a:lnSpc>
              <a:spcBef>
                <a:spcPts val="630"/>
              </a:spcBef>
              <a:buClr>
                <a:srgbClr val="9898CC"/>
              </a:buClr>
              <a:buSzPct val="118750"/>
              <a:buFont typeface="Wingdings"/>
              <a:buChar char=""/>
              <a:tabLst>
                <a:tab pos="755650" algn="l"/>
                <a:tab pos="2447290" algn="l"/>
              </a:tabLst>
            </a:pP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A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nation will export the commodity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whose 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production requires the intensive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use of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the  nation’s relatively abundant and cheap factor  and</a:t>
            </a:r>
            <a:r>
              <a:rPr sz="2400" spc="10" dirty="0">
                <a:solidFill>
                  <a:srgbClr val="660066"/>
                </a:solidFill>
                <a:latin typeface="Rockwell"/>
                <a:cs typeface="Rockwel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import	commodity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whose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production  requires the intensive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use of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the nation’s  relatively scarce </a:t>
            </a:r>
            <a:r>
              <a:rPr sz="2400" dirty="0">
                <a:solidFill>
                  <a:srgbClr val="660066"/>
                </a:solidFill>
                <a:latin typeface="Rockwell"/>
                <a:cs typeface="Rockwell"/>
              </a:rPr>
              <a:t>and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expensive</a:t>
            </a:r>
            <a:r>
              <a:rPr sz="2400" spc="10" dirty="0">
                <a:solidFill>
                  <a:srgbClr val="660066"/>
                </a:solidFill>
                <a:latin typeface="Rockwell"/>
                <a:cs typeface="Rockwel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Rockwell"/>
                <a:cs typeface="Rockwell"/>
              </a:rPr>
              <a:t>factor.</a:t>
            </a:r>
            <a:endParaRPr sz="2400">
              <a:latin typeface="Rockwell"/>
              <a:cs typeface="Rockwell"/>
            </a:endParaRPr>
          </a:p>
          <a:p>
            <a:pPr lvl="1">
              <a:lnSpc>
                <a:spcPct val="100000"/>
              </a:lnSpc>
              <a:buClr>
                <a:srgbClr val="9898CC"/>
              </a:buClr>
              <a:buFont typeface="Wingdings"/>
              <a:buChar char=""/>
            </a:pPr>
            <a:endParaRPr sz="3450">
              <a:latin typeface="Rockwell"/>
              <a:cs typeface="Rockwell"/>
            </a:endParaRPr>
          </a:p>
          <a:p>
            <a:pPr marL="755650" marR="5080" lvl="1" indent="-285750">
              <a:lnSpc>
                <a:spcPct val="99800"/>
              </a:lnSpc>
              <a:spcBef>
                <a:spcPts val="5"/>
              </a:spcBef>
              <a:buClr>
                <a:srgbClr val="9898CC"/>
              </a:buClr>
              <a:buSzPct val="118750"/>
              <a:buFont typeface="Wingdings"/>
              <a:buChar char=""/>
              <a:tabLst>
                <a:tab pos="755650" algn="l"/>
              </a:tabLst>
            </a:pPr>
            <a:r>
              <a:rPr sz="3600" baseline="1157" dirty="0">
                <a:solidFill>
                  <a:srgbClr val="660066"/>
                </a:solidFill>
                <a:latin typeface="Tahoma"/>
                <a:cs typeface="Tahoma"/>
              </a:rPr>
              <a:t>In </a:t>
            </a:r>
            <a:r>
              <a:rPr sz="3600" spc="-7" baseline="1157" dirty="0">
                <a:solidFill>
                  <a:srgbClr val="660066"/>
                </a:solidFill>
                <a:latin typeface="Tahoma"/>
                <a:cs typeface="Tahoma"/>
              </a:rPr>
              <a:t>short, </a:t>
            </a:r>
            <a:r>
              <a:rPr sz="3600" baseline="1157" dirty="0">
                <a:solidFill>
                  <a:srgbClr val="660066"/>
                </a:solidFill>
                <a:latin typeface="Tahoma"/>
                <a:cs typeface="Tahoma"/>
              </a:rPr>
              <a:t>the </a:t>
            </a:r>
            <a:r>
              <a:rPr sz="3600" spc="-7" baseline="1157" dirty="0">
                <a:solidFill>
                  <a:srgbClr val="660066"/>
                </a:solidFill>
                <a:latin typeface="Tahoma"/>
                <a:cs typeface="Tahoma"/>
              </a:rPr>
              <a:t>relatively labor-rich </a:t>
            </a:r>
            <a:r>
              <a:rPr sz="3600" baseline="1157" dirty="0">
                <a:solidFill>
                  <a:srgbClr val="660066"/>
                </a:solidFill>
                <a:latin typeface="Tahoma"/>
                <a:cs typeface="Tahoma"/>
              </a:rPr>
              <a:t>nations </a:t>
            </a:r>
            <a:r>
              <a:rPr sz="3600" spc="-7" baseline="1157" dirty="0">
                <a:solidFill>
                  <a:srgbClr val="660066"/>
                </a:solidFill>
                <a:latin typeface="Tahoma"/>
                <a:cs typeface="Tahoma"/>
              </a:rPr>
              <a:t>exports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the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relatively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labor-intensive commodity and 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imports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the relatively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capital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intensive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commodity.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</TotalTime>
  <Words>2776</Words>
  <Application>Microsoft Office PowerPoint</Application>
  <PresentationFormat>On-screen Show (4:3)</PresentationFormat>
  <Paragraphs>314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D.N.R COLLEGE (A)P.G.COURSES, BHIMAVARAM </vt:lpstr>
      <vt:lpstr>Factor Endowments and  Heckscher-Ohlin Theory</vt:lpstr>
      <vt:lpstr>Factor Endowments and  Heckscher-Ohlin Theory</vt:lpstr>
      <vt:lpstr>Heckscher-Ohlin Theory</vt:lpstr>
      <vt:lpstr>Assumptions of the Theory</vt:lpstr>
      <vt:lpstr>Assumptions of the Theory</vt:lpstr>
      <vt:lpstr>Heckscher-Ohlin Theory</vt:lpstr>
      <vt:lpstr>Heckscher-Ohlin Theory</vt:lpstr>
      <vt:lpstr>Heckscher-Ohlin Theory</vt:lpstr>
      <vt:lpstr>Heckscher-Ohlin Theory</vt:lpstr>
      <vt:lpstr>The Formal Heckscher-Ohlin Mdel</vt:lpstr>
      <vt:lpstr>Factor Price Equalization and  Income Distribution</vt:lpstr>
      <vt:lpstr>Factor Price Equalization and  Income Distribution</vt:lpstr>
      <vt:lpstr>Factor Price Equalization and  Income Distribution</vt:lpstr>
      <vt:lpstr>Factor Price Equalization and  Income Distribution</vt:lpstr>
      <vt:lpstr>Factor Price Equalization and  Income Distribution</vt:lpstr>
      <vt:lpstr>Empirical Tests of the Heckscher-Ohlin Theory </vt:lpstr>
      <vt:lpstr>Slide 18</vt:lpstr>
      <vt:lpstr>Leontief’s First Test</vt:lpstr>
      <vt:lpstr>Leontief’s Second Test</vt:lpstr>
      <vt:lpstr>pirical Tests of the Heckscher-Ohlin Theory  Explanations of Leontief Paradox</vt:lpstr>
      <vt:lpstr>Slide 22</vt:lpstr>
      <vt:lpstr>Slide 23</vt:lpstr>
      <vt:lpstr>Economies of Scale and International Trade </vt:lpstr>
      <vt:lpstr>Economies of scale as basis for trade</vt:lpstr>
      <vt:lpstr> Tra</vt:lpstr>
      <vt:lpstr>Trade Based on Economies of Scale </vt:lpstr>
      <vt:lpstr>Trade Based on Economies of Scale</vt:lpstr>
      <vt:lpstr>Trade Based on Product Differentiation</vt:lpstr>
      <vt:lpstr>Intra-industry Trade</vt:lpstr>
      <vt:lpstr>Intraindustry Versus Interindustry Trade</vt:lpstr>
      <vt:lpstr>Measuring Intra-industry</vt:lpstr>
      <vt:lpstr>Intra-industry trade index</vt:lpstr>
      <vt:lpstr>Intraindustry Versus Interindustry  Trade</vt:lpstr>
      <vt:lpstr>Intraindustry Versus Interindustry  Trade</vt:lpstr>
      <vt:lpstr>Intraindustry Versus Interindustry  Trade</vt:lpstr>
      <vt:lpstr>IIT continued</vt:lpstr>
      <vt:lpstr>The Increasing Importance  on Intraindustry Trade</vt:lpstr>
      <vt:lpstr>Slide 39</vt:lpstr>
      <vt:lpstr>Types of Intraindustry Trade</vt:lpstr>
      <vt:lpstr>TECHNOLOGY GAP AND PRODUCT  CYCLE MODELS </vt:lpstr>
      <vt:lpstr> Tec</vt:lpstr>
      <vt:lpstr>Slide 43</vt:lpstr>
      <vt:lpstr> Tec</vt:lpstr>
      <vt:lpstr>Product Cycle</vt:lpstr>
      <vt:lpstr>Product Cycle Model</vt:lpstr>
      <vt:lpstr>The Product Cycle Model.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Hechcker Ohlin Theory</dc:title>
  <dc:subject>International Economics</dc:subject>
  <dc:creator>Rajesh KP</dc:creator>
  <cp:lastModifiedBy>Student</cp:lastModifiedBy>
  <cp:revision>5</cp:revision>
  <dcterms:created xsi:type="dcterms:W3CDTF">2020-06-23T16:41:49Z</dcterms:created>
  <dcterms:modified xsi:type="dcterms:W3CDTF">2024-07-04T09:08:40Z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2010-04-10T00:00:00Z</vt:filetime>
  </property>
  <property fmtid="{D5CDD505-2E9C-101B-9397-08002B2CF9AE}" pid="3" name="Creator">
    <vt:lpwstr>Impress</vt:lpwstr>
  </property>
  <property fmtid="{D5CDD505-2E9C-101B-9397-08002B2CF9AE}" pid="4" name="LastSaved">
    <vt:filetime>2010-04-10T00:00:00Z</vt:filetime>
  </property>
</Properties>
</file>