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77" autoAdjust="0"/>
    <p:restoredTop sz="86918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AF9C0A-E50B-4263-A653-5A69FAD1BC3E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148DEE-35A0-4E3E-B845-7C4657A04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8288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MATHEMATICAL ECONOMICS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8153400" cy="1752600"/>
          </a:xfrm>
        </p:spPr>
        <p:txBody>
          <a:bodyPr>
            <a:normAutofit/>
          </a:bodyPr>
          <a:lstStyle/>
          <a:p>
            <a:endParaRPr lang="en-US" cap="small" dirty="0" smtClean="0"/>
          </a:p>
          <a:p>
            <a:endParaRPr lang="en-US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514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Presented By</a:t>
            </a:r>
          </a:p>
          <a:p>
            <a:r>
              <a:rPr lang="en-US" sz="2400" dirty="0" smtClean="0"/>
              <a:t>A.RAMESH,LECTURER IN P.G ECONOMICS </a:t>
            </a:r>
          </a:p>
          <a:p>
            <a:r>
              <a:rPr lang="en-US" sz="2400" dirty="0" smtClean="0"/>
              <a:t>DNR(A) </a:t>
            </a:r>
            <a:r>
              <a:rPr lang="en-US" sz="2400" dirty="0" smtClean="0"/>
              <a:t>COLLEGE,BHIMABVARAM</a:t>
            </a:r>
            <a:endParaRPr lang="en-US" sz="2400" cap="smal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GAME THEORY</a:t>
            </a:r>
            <a:endParaRPr lang="en-US" sz="6000" dirty="0"/>
          </a:p>
        </p:txBody>
      </p:sp>
      <p:pic>
        <p:nvPicPr>
          <p:cNvPr id="3" name="Picture 2" descr="http://iuliaradu.files.wordpress.com/2010/01/smiley-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974725" cy="974725"/>
          </a:xfrm>
          <a:prstGeom prst="rect">
            <a:avLst/>
          </a:prstGeom>
          <a:noFill/>
        </p:spPr>
      </p:pic>
      <p:pic>
        <p:nvPicPr>
          <p:cNvPr id="4" name="Picture 3" descr="http://iuliaradu.files.wordpress.com/2010/01/smiley-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1000"/>
            <a:ext cx="974725" cy="974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1371600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 smtClean="0"/>
              <a:t>The Science of Strategy</a:t>
            </a:r>
            <a:endParaRPr lang="en-US" sz="2800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807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Started by Princeton mathematician John Von Neumann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Mathematically &amp; logically determines the actions that “players” should take for best personal outcomes in a wide array of “games”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Mathematically analyzes interdependence of player strategy to optimize gains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Interdependent strategies can be sequences or simultaneous functions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MATHEMATICAL CONCEPTS IN GAME THEORY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434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Probability</a:t>
            </a:r>
          </a:p>
          <a:p>
            <a:pPr marL="342900" indent="-342900">
              <a:buFont typeface="+mj-lt"/>
              <a:buAutoNum type="arabicPeriod"/>
            </a:pPr>
            <a:endParaRPr lang="en-US" sz="2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Set Theory</a:t>
            </a:r>
          </a:p>
          <a:p>
            <a:pPr marL="342900" indent="-342900">
              <a:buFont typeface="+mj-lt"/>
              <a:buAutoNum type="arabicPeriod"/>
            </a:pPr>
            <a:endParaRPr lang="en-US" sz="2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Trees and Graphs</a:t>
            </a:r>
          </a:p>
          <a:p>
            <a:pPr marL="342900" indent="-342900">
              <a:buFont typeface="+mj-lt"/>
              <a:buAutoNum type="arabicPeriod"/>
            </a:pPr>
            <a:endParaRPr lang="en-US" sz="2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Linear Algebra</a:t>
            </a:r>
          </a:p>
          <a:p>
            <a:pPr marL="342900" indent="-342900">
              <a:buFont typeface="+mj-lt"/>
              <a:buAutoNum type="arabicPeriod"/>
            </a:pPr>
            <a:endParaRPr lang="en-US" sz="2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Theorems and their Proofs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676400"/>
            <a:ext cx="5241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Probability</a:t>
            </a:r>
          </a:p>
          <a:p>
            <a:r>
              <a:rPr lang="en-US" dirty="0" smtClean="0"/>
              <a:t>Example: Die Rolling Game</a:t>
            </a:r>
          </a:p>
          <a:p>
            <a:r>
              <a:rPr lang="en-US" dirty="0" smtClean="0"/>
              <a:t>You put up your own money; even rolls lose $10 * the roll, odd rolls win $12 * the roll. Should you play?</a:t>
            </a:r>
          </a:p>
          <a:p>
            <a:endParaRPr lang="en-US" dirty="0" smtClean="0"/>
          </a:p>
          <a:p>
            <a:r>
              <a:rPr lang="en-US" dirty="0" smtClean="0"/>
              <a:t>This specific example involves random variables, mean, and calculation of the expectation. </a:t>
            </a:r>
          </a:p>
          <a:p>
            <a:endParaRPr lang="en-US" dirty="0" smtClean="0"/>
          </a:p>
          <a:p>
            <a:r>
              <a:rPr lang="en-US" dirty="0" smtClean="0"/>
              <a:t>Other aspects of game theory, however, include power sets, conditional probability, union and intersection of probability, </a:t>
            </a:r>
            <a:r>
              <a:rPr lang="en-US" dirty="0" err="1" smtClean="0"/>
              <a:t>Bayes</a:t>
            </a:r>
            <a:r>
              <a:rPr lang="en-US" dirty="0" smtClean="0"/>
              <a:t> Rule, and more!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6764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Set Theory</a:t>
            </a:r>
          </a:p>
          <a:p>
            <a:r>
              <a:rPr lang="en-US" dirty="0" smtClean="0"/>
              <a:t>Example: Utility Theory</a:t>
            </a:r>
          </a:p>
          <a:p>
            <a:r>
              <a:rPr lang="en-US" dirty="0" smtClean="0"/>
              <a:t>Utility theory mainly involves Lotteries:</a:t>
            </a:r>
          </a:p>
          <a:p>
            <a:endParaRPr lang="en-US" dirty="0" smtClean="0"/>
          </a:p>
          <a:p>
            <a:r>
              <a:rPr lang="en-US" dirty="0" smtClean="0"/>
              <a:t>L = {{A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n</a:t>
            </a:r>
            <a:r>
              <a:rPr lang="en-US" dirty="0" smtClean="0"/>
              <a:t>}, </a:t>
            </a:r>
            <a:r>
              <a:rPr lang="en-US" i="1" dirty="0" smtClean="0"/>
              <a:t>p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A lottery is a set containing all possibilities of outcomes and their respective probabilities. </a:t>
            </a:r>
          </a:p>
          <a:p>
            <a:endParaRPr lang="en-US" dirty="0" smtClean="0"/>
          </a:p>
          <a:p>
            <a:r>
              <a:rPr lang="en-US" dirty="0" smtClean="0"/>
              <a:t>Unions, intersections, difference, Cartesian products, and  power sets are all used to calculate the optimal choices for players in a given game.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6764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Trees and Graphs</a:t>
            </a:r>
          </a:p>
          <a:p>
            <a:r>
              <a:rPr lang="en-US" dirty="0" smtClean="0"/>
              <a:t>Used to map possible choices and their resulting outcomes.</a:t>
            </a:r>
          </a:p>
          <a:p>
            <a:r>
              <a:rPr lang="en-US" dirty="0" smtClean="0"/>
              <a:t>Examples include: </a:t>
            </a:r>
          </a:p>
          <a:p>
            <a:endParaRPr lang="en-US" dirty="0"/>
          </a:p>
        </p:txBody>
      </p:sp>
      <p:pic>
        <p:nvPicPr>
          <p:cNvPr id="1026" name="Picture 2" descr="C:\Users\Brittany\Pictures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667000"/>
            <a:ext cx="1800476" cy="1790950"/>
          </a:xfrm>
          <a:prstGeom prst="rect">
            <a:avLst/>
          </a:prstGeom>
          <a:noFill/>
        </p:spPr>
      </p:pic>
      <p:pic>
        <p:nvPicPr>
          <p:cNvPr id="1027" name="Picture 3" descr="C:\Users\Brittany\Pictures\tre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3124200" cy="1355351"/>
          </a:xfrm>
          <a:prstGeom prst="rect">
            <a:avLst/>
          </a:prstGeom>
          <a:noFill/>
        </p:spPr>
      </p:pic>
      <p:pic>
        <p:nvPicPr>
          <p:cNvPr id="1028" name="Picture 4" descr="C:\Users\Brittany\Pictures\tre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00600"/>
            <a:ext cx="2205790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24200" y="16764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Linear Algebra</a:t>
            </a:r>
          </a:p>
          <a:p>
            <a:r>
              <a:rPr lang="en-US" dirty="0" smtClean="0"/>
              <a:t>Example: Saddle Points and Zero-Sum Games</a:t>
            </a:r>
          </a:p>
          <a:p>
            <a:endParaRPr lang="en-US" dirty="0" smtClean="0"/>
          </a:p>
          <a:p>
            <a:r>
              <a:rPr lang="en-US" dirty="0" smtClean="0"/>
              <a:t>In zero-sum games, the winner’s gains are equal to the loser’s loss, resulting in a “zero-sum”.</a:t>
            </a:r>
          </a:p>
          <a:p>
            <a:endParaRPr lang="en-US" dirty="0" smtClean="0"/>
          </a:p>
          <a:p>
            <a:r>
              <a:rPr lang="en-US" dirty="0" smtClean="0"/>
              <a:t>Game choices can be represented by matrices whose vectors are manipulated to calculate saddle points: equilibrium strategy pairs (x, y). 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6764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Theorems and their Proofs</a:t>
            </a:r>
          </a:p>
          <a:p>
            <a:r>
              <a:rPr lang="en-US" dirty="0" smtClean="0"/>
              <a:t>Some prominent theorems proved in Game Theory include: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Bayes</a:t>
            </a:r>
            <a:r>
              <a:rPr lang="en-US" dirty="0" smtClean="0"/>
              <a:t> Rule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Expected Utility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Zermelo’s</a:t>
            </a:r>
            <a:r>
              <a:rPr lang="en-US" dirty="0" smtClean="0"/>
              <a:t>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Minimax</a:t>
            </a:r>
            <a:r>
              <a:rPr lang="en-US" dirty="0" smtClean="0"/>
              <a:t>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Brouwer</a:t>
            </a:r>
            <a:r>
              <a:rPr lang="en-US" dirty="0" smtClean="0"/>
              <a:t> Fixed Point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Nash Equilibrium Theorem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All of these involve a foundations style proof!!!</a:t>
            </a:r>
          </a:p>
          <a:p>
            <a:pPr marL="342900" indent="-342900"/>
            <a:r>
              <a:rPr lang="en-US" dirty="0" smtClean="0"/>
              <a:t>(See resource guide for links to proofs!)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4602162"/>
          </a:xfrm>
        </p:spPr>
        <p:txBody>
          <a:bodyPr>
            <a:noAutofit/>
          </a:bodyPr>
          <a:lstStyle/>
          <a:p>
            <a:r>
              <a:rPr lang="en-US" sz="7200" dirty="0" smtClean="0"/>
              <a:t>MATH  TOPICS IMPORTANT  TO ECONOMICS</a:t>
            </a:r>
            <a:endParaRPr lang="en-US" sz="7200" dirty="0"/>
          </a:p>
        </p:txBody>
      </p:sp>
      <p:pic>
        <p:nvPicPr>
          <p:cNvPr id="14338" name="Picture 2" descr="http://www.mcr2.k12.mo.us/mainpages/middleschool/twebsites/meinershagenk/images/math_symbol_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5345">
            <a:off x="181602" y="234739"/>
            <a:ext cx="1743269" cy="1447800"/>
          </a:xfrm>
          <a:prstGeom prst="rect">
            <a:avLst/>
          </a:prstGeom>
          <a:noFill/>
        </p:spPr>
      </p:pic>
      <p:pic>
        <p:nvPicPr>
          <p:cNvPr id="14340" name="Picture 4" descr="http://www.mathstat.uottawa.ca/~bjessup/graphics/2planes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2476">
            <a:off x="7176348" y="4963513"/>
            <a:ext cx="1644671" cy="1644671"/>
          </a:xfrm>
          <a:prstGeom prst="rect">
            <a:avLst/>
          </a:prstGeom>
          <a:noFill/>
        </p:spPr>
      </p:pic>
      <p:pic>
        <p:nvPicPr>
          <p:cNvPr id="14342" name="Picture 6" descr="http://www.mathwarehouse.com/pie-chart-pictures/picture-splitted-pie-char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2709">
            <a:off x="-105333" y="4769411"/>
            <a:ext cx="1981200" cy="1755698"/>
          </a:xfrm>
          <a:prstGeom prst="rect">
            <a:avLst/>
          </a:prstGeom>
          <a:noFill/>
        </p:spPr>
      </p:pic>
      <p:pic>
        <p:nvPicPr>
          <p:cNvPr id="14344" name="Picture 8" descr="http://www.mathsisfun.com/definitions/images/bar-grap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334000"/>
            <a:ext cx="4191000" cy="1666875"/>
          </a:xfrm>
          <a:prstGeom prst="rect">
            <a:avLst/>
          </a:prstGeom>
          <a:noFill/>
        </p:spPr>
      </p:pic>
      <p:pic>
        <p:nvPicPr>
          <p:cNvPr id="14346" name="Picture 10" descr="http://amberalexander.typepad.com/.a/6a0105367aaaac970b011571474e97970c-80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7337">
            <a:off x="6872153" y="166854"/>
            <a:ext cx="167879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LINEAR ALGEBRA! </a:t>
            </a:r>
            <a:endParaRPr lang="en-US" sz="4800" dirty="0"/>
          </a:p>
        </p:txBody>
      </p:sp>
      <p:pic>
        <p:nvPicPr>
          <p:cNvPr id="16386" name="Picture 2" descr="http://iuliaradu.files.wordpress.com/2010/01/smiley-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974725" cy="974725"/>
          </a:xfrm>
          <a:prstGeom prst="rect">
            <a:avLst/>
          </a:prstGeom>
          <a:noFill/>
        </p:spPr>
      </p:pic>
      <p:pic>
        <p:nvPicPr>
          <p:cNvPr id="4" name="Picture 2" descr="http://iuliaradu.files.wordpress.com/2010/01/smiley-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09600"/>
            <a:ext cx="974725" cy="974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3622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Demonstrate </a:t>
            </a:r>
            <a:r>
              <a:rPr lang="en-US" sz="2200" dirty="0"/>
              <a:t>how goods from one industry </a:t>
            </a:r>
            <a:r>
              <a:rPr lang="en-US" sz="2200" dirty="0" smtClean="0"/>
              <a:t>are consumed </a:t>
            </a:r>
            <a:r>
              <a:rPr lang="en-US" sz="2200" dirty="0"/>
              <a:t>in other industries.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Rows </a:t>
            </a:r>
            <a:r>
              <a:rPr lang="en-US" sz="2200" dirty="0"/>
              <a:t>of the matrix </a:t>
            </a:r>
            <a:r>
              <a:rPr lang="en-US" sz="2200" dirty="0" smtClean="0"/>
              <a:t>represent producing sector </a:t>
            </a:r>
            <a:r>
              <a:rPr lang="en-US" sz="2200" dirty="0"/>
              <a:t>of the </a:t>
            </a:r>
            <a:r>
              <a:rPr lang="en-US" sz="2200" dirty="0" smtClean="0"/>
              <a:t>economy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olumns </a:t>
            </a:r>
            <a:r>
              <a:rPr lang="en-US" sz="2200" dirty="0"/>
              <a:t>of the matrix </a:t>
            </a:r>
            <a:r>
              <a:rPr lang="en-US" sz="2200" dirty="0" smtClean="0"/>
              <a:t>represent consuming sector </a:t>
            </a:r>
            <a:r>
              <a:rPr lang="en-US" sz="2200" dirty="0"/>
              <a:t>of the </a:t>
            </a:r>
            <a:r>
              <a:rPr lang="en-US" sz="2200" dirty="0" smtClean="0"/>
              <a:t>economy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One vector of the matrix represents the internal demand 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Models what would happen if a producer increases or decreases the price of a good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600200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 smtClean="0"/>
              <a:t>Input Output Matrices</a:t>
            </a:r>
            <a:endParaRPr lang="en-US" sz="2800" cap="smal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401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EXAMPLE OF INPUT</a:t>
            </a:r>
            <a:br>
              <a:rPr lang="en-US" sz="4800" dirty="0" smtClean="0"/>
            </a:br>
            <a:r>
              <a:rPr lang="en-US" sz="4800" dirty="0" smtClean="0"/>
              <a:t> OUTPUT MATRIX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6160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</a:p>
          <a:p>
            <a:pPr algn="ctr"/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</a:p>
          <a:p>
            <a:pPr algn="ctr"/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/>
              <a:t>.</a:t>
            </a:r>
          </a:p>
          <a:p>
            <a:pPr algn="ctr"/>
            <a:r>
              <a:rPr lang="en-US" sz="3200" dirty="0" err="1" smtClean="0"/>
              <a:t>S</a:t>
            </a:r>
            <a:r>
              <a:rPr lang="en-US" sz="3200" baseline="-25000" dirty="0" err="1" smtClean="0"/>
              <a:t>n</a:t>
            </a:r>
            <a:endParaRPr lang="en-US" sz="32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209800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            S</a:t>
            </a:r>
            <a:r>
              <a:rPr lang="en-US" sz="3200" baseline="-25000" dirty="0" smtClean="0"/>
              <a:t>1     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2    .   .   .</a:t>
            </a:r>
            <a:r>
              <a:rPr lang="en-US" sz="3200" dirty="0" smtClean="0"/>
              <a:t>   </a:t>
            </a:r>
            <a:r>
              <a:rPr lang="en-US" sz="3200" dirty="0" err="1" smtClean="0"/>
              <a:t>S</a:t>
            </a:r>
            <a:r>
              <a:rPr lang="en-US" sz="3200" baseline="-25000" dirty="0" err="1" smtClean="0"/>
              <a:t>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905000"/>
            <a:ext cx="53527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latin typeface="Arial Narrow" pitchFamily="34" charset="0"/>
                <a:cs typeface="Arial" pitchFamily="34" charset="0"/>
              </a:rPr>
              <a:t>(     )</a:t>
            </a:r>
            <a:endParaRPr lang="en-US" sz="239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32624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11</a:t>
            </a:r>
            <a:r>
              <a:rPr lang="en-US" sz="3200" dirty="0" smtClean="0"/>
              <a:t>   a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   .  .  .  </a:t>
            </a:r>
            <a:r>
              <a:rPr lang="en-US" sz="3200" dirty="0"/>
              <a:t>a</a:t>
            </a:r>
            <a:r>
              <a:rPr lang="en-US" sz="3200" baseline="-25000" dirty="0" smtClean="0"/>
              <a:t>1n</a:t>
            </a:r>
          </a:p>
          <a:p>
            <a:r>
              <a:rPr lang="en-US" sz="3200" dirty="0"/>
              <a:t>a</a:t>
            </a:r>
            <a:r>
              <a:rPr lang="en-US" sz="3200" baseline="-25000" dirty="0" smtClean="0"/>
              <a:t>21</a:t>
            </a:r>
            <a:r>
              <a:rPr lang="en-US" sz="3200" dirty="0" smtClean="0"/>
              <a:t>   a</a:t>
            </a:r>
            <a:r>
              <a:rPr lang="en-US" sz="3200" baseline="-25000" dirty="0" smtClean="0"/>
              <a:t>22</a:t>
            </a:r>
            <a:r>
              <a:rPr lang="en-US" sz="3200" dirty="0" smtClean="0"/>
              <a:t>   .  .  .  </a:t>
            </a:r>
            <a:r>
              <a:rPr lang="en-US" sz="3200" dirty="0"/>
              <a:t>a</a:t>
            </a:r>
            <a:r>
              <a:rPr lang="en-US" sz="3200" baseline="-25000" dirty="0" smtClean="0"/>
              <a:t>2n</a:t>
            </a:r>
          </a:p>
          <a:p>
            <a:r>
              <a:rPr lang="en-US" sz="3200" dirty="0" smtClean="0"/>
              <a:t>   .       .                 .</a:t>
            </a:r>
          </a:p>
          <a:p>
            <a:r>
              <a:rPr lang="en-US" sz="3200" dirty="0" smtClean="0"/>
              <a:t>   .       .                 .</a:t>
            </a:r>
          </a:p>
          <a:p>
            <a:r>
              <a:rPr lang="en-US" sz="3200" dirty="0" smtClean="0"/>
              <a:t>   .       .                 .</a:t>
            </a:r>
          </a:p>
          <a:p>
            <a:r>
              <a:rPr lang="en-US" sz="3200" dirty="0"/>
              <a:t>a</a:t>
            </a:r>
            <a:r>
              <a:rPr lang="en-US" sz="3200" baseline="-25000" dirty="0" smtClean="0"/>
              <a:t>n1</a:t>
            </a:r>
            <a:r>
              <a:rPr lang="en-US" sz="3200" dirty="0" smtClean="0"/>
              <a:t>   a</a:t>
            </a:r>
            <a:r>
              <a:rPr lang="en-US" sz="3200" baseline="-25000" dirty="0" smtClean="0"/>
              <a:t>n2</a:t>
            </a:r>
            <a:r>
              <a:rPr lang="en-US" sz="3200" dirty="0" smtClean="0"/>
              <a:t>   . </a:t>
            </a:r>
            <a:r>
              <a:rPr lang="en-US" sz="3200" dirty="0"/>
              <a:t> </a:t>
            </a:r>
            <a:r>
              <a:rPr lang="en-US" sz="3200" dirty="0" smtClean="0"/>
              <a:t>.  . 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nn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6019800"/>
            <a:ext cx="6583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The entry </a:t>
            </a:r>
            <a:r>
              <a:rPr lang="en-US" b="1" dirty="0" err="1"/>
              <a:t>a</a:t>
            </a:r>
            <a:r>
              <a:rPr lang="en-US" b="1" baseline="-25000" dirty="0" err="1"/>
              <a:t>ij</a:t>
            </a:r>
            <a:r>
              <a:rPr lang="en-US" b="1" dirty="0"/>
              <a:t> represents </a:t>
            </a:r>
            <a:r>
              <a:rPr lang="en-US" b="1" dirty="0" smtClean="0"/>
              <a:t>the percent total production value of </a:t>
            </a:r>
          </a:p>
          <a:p>
            <a:pPr algn="ctr"/>
            <a:r>
              <a:rPr lang="en-US" b="1" dirty="0" smtClean="0"/>
              <a:t>sector </a:t>
            </a:r>
            <a:r>
              <a:rPr lang="en-US" b="1" i="1" dirty="0" smtClean="0"/>
              <a:t>j</a:t>
            </a:r>
            <a:r>
              <a:rPr lang="en-US" b="1" dirty="0" smtClean="0"/>
              <a:t> is spent on products of sector </a:t>
            </a:r>
            <a:r>
              <a:rPr lang="en-US" b="1" i="1" dirty="0" err="1" smtClean="0"/>
              <a:t>i</a:t>
            </a:r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AMOUNT OF A GOOD PRODUCED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342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[   ]</a:t>
            </a:r>
            <a:r>
              <a:rPr lang="en-US" sz="4800" dirty="0" smtClean="0"/>
              <a:t> = </a:t>
            </a:r>
            <a:r>
              <a:rPr lang="en-US" sz="13800" dirty="0" smtClean="0"/>
              <a:t>[   ]</a:t>
            </a:r>
            <a:r>
              <a:rPr lang="en-US" sz="4800" dirty="0" smtClean="0"/>
              <a:t> </a:t>
            </a:r>
            <a:r>
              <a:rPr lang="en-US" sz="5400" dirty="0" smtClean="0"/>
              <a:t>+ </a:t>
            </a:r>
            <a:r>
              <a:rPr lang="en-US" sz="13800" dirty="0" smtClean="0"/>
              <a:t>[   ]</a:t>
            </a:r>
            <a:endParaRPr lang="en-US" sz="16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1723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Amount</a:t>
            </a:r>
          </a:p>
          <a:p>
            <a:pPr algn="ctr"/>
            <a:r>
              <a:rPr lang="en-US" sz="2800" dirty="0" smtClean="0"/>
              <a:t>produced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3505200"/>
            <a:ext cx="1500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Final </a:t>
            </a:r>
          </a:p>
          <a:p>
            <a:pPr algn="ctr"/>
            <a:r>
              <a:rPr lang="en-US" sz="2800" dirty="0" smtClean="0"/>
              <a:t>demand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69010" y="3505200"/>
            <a:ext cx="1500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Internal</a:t>
            </a:r>
          </a:p>
          <a:p>
            <a:pPr algn="ctr"/>
            <a:r>
              <a:rPr lang="en-US" sz="2800" dirty="0" smtClean="0"/>
              <a:t>demand</a:t>
            </a: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tfeck.com/wp-content/uploads/2011/06/cat-doing-math-homework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DUALITY </a:t>
            </a:r>
            <a:endParaRPr lang="en-US" sz="6000" dirty="0"/>
          </a:p>
        </p:txBody>
      </p:sp>
      <p:pic>
        <p:nvPicPr>
          <p:cNvPr id="3" name="Picture 2" descr="http://iuliaradu.files.wordpress.com/2010/01/smiley-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974725" cy="974725"/>
          </a:xfrm>
          <a:prstGeom prst="rect">
            <a:avLst/>
          </a:prstGeom>
          <a:noFill/>
        </p:spPr>
      </p:pic>
      <p:pic>
        <p:nvPicPr>
          <p:cNvPr id="4" name="Picture 2" descr="http://iuliaradu.files.wordpress.com/2010/01/smiley-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974725" cy="974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Refers </a:t>
            </a:r>
            <a:r>
              <a:rPr lang="en-US" sz="2400" dirty="0"/>
              <a:t>to connections </a:t>
            </a:r>
            <a:r>
              <a:rPr lang="en-US" sz="2400" dirty="0" smtClean="0"/>
              <a:t>between quantities </a:t>
            </a:r>
            <a:r>
              <a:rPr lang="en-US" sz="2400" dirty="0"/>
              <a:t>and prices </a:t>
            </a:r>
            <a:r>
              <a:rPr lang="en-US" sz="2400" dirty="0" smtClean="0"/>
              <a:t>that  </a:t>
            </a:r>
            <a:r>
              <a:rPr lang="en-US" sz="2400" dirty="0"/>
              <a:t>arise as a consequence of the hypotheses of optimization and </a:t>
            </a:r>
            <a:r>
              <a:rPr lang="en-US" sz="2400" dirty="0" smtClean="0"/>
              <a:t>convexity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Derives convex functions involving mappings and vectors to determine cost, profit, and production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Finds an equilibrium of the market and optimal values of supply and demand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Involves </a:t>
            </a:r>
            <a:r>
              <a:rPr lang="en-US" sz="2400" b="1" dirty="0" smtClean="0"/>
              <a:t>proofs</a:t>
            </a:r>
            <a:r>
              <a:rPr lang="en-US" sz="2400" dirty="0" smtClean="0"/>
              <a:t> of several lemmas (</a:t>
            </a:r>
            <a:r>
              <a:rPr lang="en-US" sz="2400" dirty="0" err="1" smtClean="0"/>
              <a:t>Hotelling’s</a:t>
            </a:r>
            <a:r>
              <a:rPr lang="en-US" sz="2400" dirty="0" smtClean="0"/>
              <a:t> lemma and </a:t>
            </a:r>
            <a:r>
              <a:rPr lang="en-US" sz="2400" dirty="0" err="1" smtClean="0"/>
              <a:t>Shephard’s</a:t>
            </a:r>
            <a:r>
              <a:rPr lang="en-US" sz="2400" dirty="0" smtClean="0"/>
              <a:t> lemma to name a few!)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FOUNDATIONS STYLE PROOF!!!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534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400" dirty="0" smtClean="0"/>
              <a:t>If </a:t>
            </a:r>
            <a:r>
              <a:rPr lang="en-US" sz="2400" dirty="0"/>
              <a:t>(</a:t>
            </a:r>
            <a:r>
              <a:rPr lang="en-US" sz="2400" i="1" dirty="0"/>
              <a:t>x, y) ∈ </a:t>
            </a:r>
            <a:r>
              <a:rPr lang="en-US" sz="2400" i="1" dirty="0" smtClean="0"/>
              <a:t>nm(p</a:t>
            </a:r>
            <a:r>
              <a:rPr lang="en-US" sz="2400" i="1" dirty="0"/>
              <a:t>, w) = </a:t>
            </a:r>
            <a:r>
              <a:rPr lang="en-US" sz="2400" i="1" dirty="0" err="1" smtClean="0"/>
              <a:t>ndF</a:t>
            </a:r>
            <a:r>
              <a:rPr lang="en-US" sz="2400" i="1" dirty="0"/>
              <a:t>∗(p, w), </a:t>
            </a:r>
            <a:r>
              <a:rPr lang="en-US" sz="2400" dirty="0"/>
              <a:t>then</a:t>
            </a:r>
            <a:r>
              <a:rPr lang="en-US" sz="2400" i="1" dirty="0"/>
              <a:t> (p, w) ∈ </a:t>
            </a:r>
            <a:r>
              <a:rPr lang="en-US" sz="2400" i="1" dirty="0" err="1" smtClean="0"/>
              <a:t>ndF</a:t>
            </a:r>
            <a:r>
              <a:rPr lang="en-US" sz="2400" i="1" dirty="0"/>
              <a:t>∗∗(x, y) </a:t>
            </a:r>
            <a:r>
              <a:rPr lang="en-US" sz="2400" i="1" dirty="0" smtClean="0"/>
              <a:t>= </a:t>
            </a:r>
            <a:r>
              <a:rPr lang="en-US" sz="2400" i="1" dirty="0" err="1" smtClean="0"/>
              <a:t>ndF</a:t>
            </a:r>
            <a:r>
              <a:rPr lang="en-US" sz="2400" i="1" dirty="0" smtClean="0"/>
              <a:t>(x</a:t>
            </a:r>
            <a:r>
              <a:rPr lang="en-US" sz="2400" i="1" dirty="0"/>
              <a:t>, y). </a:t>
            </a:r>
            <a:endParaRPr lang="en-US" sz="2400" i="1" dirty="0" smtClean="0"/>
          </a:p>
          <a:p>
            <a:r>
              <a:rPr lang="en-US" sz="2400" dirty="0" smtClean="0"/>
              <a:t>Then </a:t>
            </a:r>
            <a:r>
              <a:rPr lang="en-US" sz="2400" i="1" dirty="0" err="1"/>
              <a:t>dF</a:t>
            </a:r>
            <a:r>
              <a:rPr lang="en-US" sz="2400" i="1" dirty="0"/>
              <a:t>(x, y) + (p, w) </a:t>
            </a:r>
            <a:r>
              <a:rPr lang="en-US" sz="2400" i="1" dirty="0" smtClean="0"/>
              <a:t>·</a:t>
            </a:r>
            <a:r>
              <a:rPr lang="en-US" sz="2400" dirty="0" smtClean="0"/>
              <a:t>  ((</a:t>
            </a:r>
            <a:r>
              <a:rPr lang="en-US" sz="2400" i="1" dirty="0"/>
              <a:t>x′, y′) − (x, y</a:t>
            </a:r>
            <a:r>
              <a:rPr lang="en-US" sz="2400" i="1" dirty="0" smtClean="0"/>
              <a:t>)) </a:t>
            </a:r>
            <a:r>
              <a:rPr lang="en-US" sz="2400" dirty="0" smtClean="0"/>
              <a:t>≤ </a:t>
            </a:r>
            <a:r>
              <a:rPr lang="en-US" sz="2400" i="1" dirty="0" err="1"/>
              <a:t>dF</a:t>
            </a:r>
            <a:r>
              <a:rPr lang="en-US" sz="2400" i="1" dirty="0"/>
              <a:t>(x′, y′) </a:t>
            </a:r>
            <a:r>
              <a:rPr lang="en-US" sz="2400" dirty="0"/>
              <a:t>for all </a:t>
            </a:r>
            <a:r>
              <a:rPr lang="en-US" sz="2400" i="1" dirty="0"/>
              <a:t>(x′, y′). </a:t>
            </a:r>
            <a:endParaRPr lang="en-US" sz="2400" i="1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implies </a:t>
            </a:r>
            <a:r>
              <a:rPr lang="en-US" sz="2400" dirty="0" smtClean="0"/>
              <a:t>that </a:t>
            </a:r>
            <a:r>
              <a:rPr lang="en-US" sz="2400" i="1" dirty="0" smtClean="0"/>
              <a:t>x </a:t>
            </a:r>
            <a:r>
              <a:rPr lang="en-US" sz="2400" i="1" dirty="0"/>
              <a:t>∈ F </a:t>
            </a:r>
            <a:r>
              <a:rPr lang="en-US" sz="2400" dirty="0"/>
              <a:t>and furthermore that </a:t>
            </a:r>
            <a:r>
              <a:rPr lang="en-US" sz="2400" i="1" dirty="0"/>
              <a:t>(p, w) </a:t>
            </a:r>
            <a:r>
              <a:rPr lang="en-US" sz="2400" i="1" dirty="0" smtClean="0"/>
              <a:t>· (</a:t>
            </a:r>
            <a:r>
              <a:rPr lang="en-US" sz="2400" dirty="0" smtClean="0"/>
              <a:t>(</a:t>
            </a:r>
            <a:r>
              <a:rPr lang="en-US" sz="2400" i="1" dirty="0"/>
              <a:t>x′, y′) − (x, y</a:t>
            </a:r>
            <a:r>
              <a:rPr lang="en-US" sz="2400" i="1" dirty="0" smtClean="0"/>
              <a:t>)) </a:t>
            </a:r>
            <a:r>
              <a:rPr lang="en-US" sz="2400" dirty="0" smtClean="0"/>
              <a:t>≤ </a:t>
            </a:r>
            <a:r>
              <a:rPr lang="en-US" sz="2400" dirty="0"/>
              <a:t>0 for all (</a:t>
            </a:r>
            <a:r>
              <a:rPr lang="en-US" sz="2400" i="1" dirty="0"/>
              <a:t>x, y) ∈ F, </a:t>
            </a:r>
            <a:r>
              <a:rPr lang="en-US" sz="2400" dirty="0"/>
              <a:t>in other words, </a:t>
            </a:r>
            <a:r>
              <a:rPr lang="en-US" sz="2400" dirty="0" smtClean="0"/>
              <a:t>that (</a:t>
            </a:r>
            <a:r>
              <a:rPr lang="en-US" sz="2400" i="1" dirty="0" smtClean="0"/>
              <a:t>x</a:t>
            </a:r>
            <a:r>
              <a:rPr lang="en-US" sz="2400" i="1" dirty="0"/>
              <a:t>, y) </a:t>
            </a:r>
            <a:r>
              <a:rPr lang="en-US" sz="2400" dirty="0"/>
              <a:t>is profit-maximizing at prices </a:t>
            </a:r>
            <a:r>
              <a:rPr lang="en-US" sz="2400" i="1" dirty="0"/>
              <a:t>(p, w). </a:t>
            </a:r>
            <a:r>
              <a:rPr lang="en-US" sz="2400" dirty="0"/>
              <a:t>Conversely, suppose that </a:t>
            </a:r>
            <a:r>
              <a:rPr lang="en-US" sz="2400" i="1" dirty="0"/>
              <a:t>(x, y) </a:t>
            </a:r>
            <a:r>
              <a:rPr lang="en-US" sz="2400" dirty="0"/>
              <a:t>is profit maximizing </a:t>
            </a:r>
            <a:r>
              <a:rPr lang="en-US" sz="2400" dirty="0" smtClean="0"/>
              <a:t>at prices </a:t>
            </a:r>
            <a:r>
              <a:rPr lang="en-US" sz="2400" dirty="0"/>
              <a:t>(</a:t>
            </a:r>
            <a:r>
              <a:rPr lang="en-US" sz="2400" i="1" dirty="0"/>
              <a:t>p, w). </a:t>
            </a:r>
            <a:endParaRPr lang="en-US" sz="2400" i="1" dirty="0" smtClean="0"/>
          </a:p>
          <a:p>
            <a:r>
              <a:rPr lang="en-US" sz="2400" dirty="0" smtClean="0"/>
              <a:t>Then </a:t>
            </a:r>
            <a:r>
              <a:rPr lang="en-US" sz="2400" i="1" dirty="0"/>
              <a:t>(p, w) </a:t>
            </a:r>
            <a:r>
              <a:rPr lang="en-US" sz="2400" dirty="0"/>
              <a:t>satisfies the </a:t>
            </a:r>
            <a:r>
              <a:rPr lang="en-US" sz="2400" dirty="0" err="1"/>
              <a:t>subgradient</a:t>
            </a:r>
            <a:r>
              <a:rPr lang="en-US" sz="2400" dirty="0"/>
              <a:t> inequality of </a:t>
            </a:r>
            <a:r>
              <a:rPr lang="en-US" sz="2400" i="1" dirty="0" err="1"/>
              <a:t>dF</a:t>
            </a:r>
            <a:r>
              <a:rPr lang="en-US" sz="2400" i="1" dirty="0"/>
              <a:t> </a:t>
            </a:r>
            <a:r>
              <a:rPr lang="en-US" sz="2400" dirty="0"/>
              <a:t>at</a:t>
            </a:r>
            <a:r>
              <a:rPr lang="en-US" sz="2400" i="1" dirty="0"/>
              <a:t> (x, y), </a:t>
            </a:r>
            <a:r>
              <a:rPr lang="en-US" sz="2400" dirty="0"/>
              <a:t>and so </a:t>
            </a:r>
            <a:r>
              <a:rPr lang="en-US" sz="2400" i="1" dirty="0"/>
              <a:t>(p, w) ∈ </a:t>
            </a:r>
            <a:r>
              <a:rPr lang="en-US" sz="2400" i="1" dirty="0" err="1" smtClean="0"/>
              <a:t>ndF</a:t>
            </a:r>
            <a:r>
              <a:rPr lang="en-US" sz="2400" i="1" dirty="0"/>
              <a:t>.</a:t>
            </a:r>
          </a:p>
          <a:p>
            <a:r>
              <a:rPr lang="en-US" sz="2400" dirty="0"/>
              <a:t>Consequently, (</a:t>
            </a:r>
            <a:r>
              <a:rPr lang="en-US" sz="2400" i="1" dirty="0"/>
              <a:t>x, y) ∈ </a:t>
            </a:r>
            <a:r>
              <a:rPr lang="en-US" sz="2400" i="1" dirty="0" err="1" smtClean="0"/>
              <a:t>ndF</a:t>
            </a:r>
            <a:r>
              <a:rPr lang="en-US" sz="2400" i="1" dirty="0"/>
              <a:t>∗(p, w) ≡ </a:t>
            </a:r>
            <a:r>
              <a:rPr lang="en-US" sz="2400" i="1" dirty="0" smtClean="0"/>
              <a:t>nm(p</a:t>
            </a:r>
            <a:r>
              <a:rPr lang="en-US" sz="2400" i="1" dirty="0"/>
              <a:t>, w).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err="1" smtClean="0"/>
              <a:t>Hotelling’s</a:t>
            </a:r>
            <a:r>
              <a:rPr lang="en-US" sz="2800" cap="small" dirty="0" smtClean="0"/>
              <a:t> Lemma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Result of duality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Asserts the net supply function of good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</a:t>
            </a:r>
            <a:r>
              <a:rPr lang="en-US" sz="1400" dirty="0" smtClean="0"/>
              <a:t>as the derivative of the profit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function with respect to the price of good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ckate.files.wordpress.com/2010/04/math-ca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</TotalTime>
  <Words>803</Words>
  <Application>Microsoft Office PowerPoint</Application>
  <PresentationFormat>On-screen Show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MATHEMATICAL ECONOMICS</vt:lpstr>
      <vt:lpstr>MATH  TOPICS IMPORTANT  TO ECONOMICS</vt:lpstr>
      <vt:lpstr>LINEAR ALGEBRA! </vt:lpstr>
      <vt:lpstr>EXAMPLE OF INPUT  OUTPUT MATRIX</vt:lpstr>
      <vt:lpstr>CALCULATING AMOUNT OF A GOOD PRODUCED</vt:lpstr>
      <vt:lpstr>Slide 6</vt:lpstr>
      <vt:lpstr>DUALITY </vt:lpstr>
      <vt:lpstr>FOUNDATIONS STYLE PROOF!!!</vt:lpstr>
      <vt:lpstr>Slide 9</vt:lpstr>
      <vt:lpstr>GAME THEORY</vt:lpstr>
      <vt:lpstr>MATHEMATICAL CONCEPTS IN GAME THEORY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ECONOMICS</dc:title>
  <dc:creator>Brittany</dc:creator>
  <cp:lastModifiedBy>DNR STUDENT</cp:lastModifiedBy>
  <cp:revision>5</cp:revision>
  <dcterms:created xsi:type="dcterms:W3CDTF">2012-12-04T02:00:13Z</dcterms:created>
  <dcterms:modified xsi:type="dcterms:W3CDTF">2024-07-01T11:10:16Z</dcterms:modified>
</cp:coreProperties>
</file>