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4" r:id="rId3"/>
    <p:sldId id="266" r:id="rId4"/>
    <p:sldId id="265" r:id="rId5"/>
    <p:sldId id="268"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91" d="100"/>
          <a:sy n="91" d="100"/>
        </p:scale>
        <p:origin x="-534" y="-2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7E50393A-7B16-48FB-A507-8F13924E9D3E}" type="datetimeFigureOut">
              <a:rPr lang="en-IN" smtClean="0"/>
              <a:pPr/>
              <a:t>02-07-2024</a:t>
            </a:fld>
            <a:endParaRPr lang="en-IN"/>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IN"/>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8DECF62E-40AB-4DA7-9FDB-707E6B0D4D0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50393A-7B16-48FB-A507-8F13924E9D3E}" type="datetimeFigureOut">
              <a:rPr lang="en-IN" smtClean="0"/>
              <a:pPr/>
              <a:t>02-07-2024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ECF62E-40AB-4DA7-9FDB-707E6B0D4D0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50393A-7B16-48FB-A507-8F13924E9D3E}" type="datetimeFigureOut">
              <a:rPr lang="en-IN" smtClean="0"/>
              <a:pPr/>
              <a:t>02-07-2024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ECF62E-40AB-4DA7-9FDB-707E6B0D4D0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E50393A-7B16-48FB-A507-8F13924E9D3E}" type="datetimeFigureOut">
              <a:rPr lang="en-IN" smtClean="0"/>
              <a:pPr/>
              <a:t>02-07-2024</a:t>
            </a:fld>
            <a:endParaRPr lang="en-IN"/>
          </a:p>
        </p:txBody>
      </p:sp>
      <p:sp>
        <p:nvSpPr>
          <p:cNvPr id="9" name="Slide Number Placeholder 8"/>
          <p:cNvSpPr>
            <a:spLocks noGrp="1"/>
          </p:cNvSpPr>
          <p:nvPr>
            <p:ph type="sldNum" sz="quarter" idx="15"/>
          </p:nvPr>
        </p:nvSpPr>
        <p:spPr/>
        <p:txBody>
          <a:bodyPr rtlCol="0"/>
          <a:lstStyle/>
          <a:p>
            <a:fld id="{8DECF62E-40AB-4DA7-9FDB-707E6B0D4D01}"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7E50393A-7B16-48FB-A507-8F13924E9D3E}" type="datetimeFigureOut">
              <a:rPr lang="en-IN" smtClean="0"/>
              <a:pPr/>
              <a:t>02-07-2024</a:t>
            </a:fld>
            <a:endParaRPr lang="en-IN"/>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IN"/>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8DECF62E-40AB-4DA7-9FDB-707E6B0D4D0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E50393A-7B16-48FB-A507-8F13924E9D3E}" type="datetimeFigureOut">
              <a:rPr lang="en-IN" smtClean="0"/>
              <a:pPr/>
              <a:t>02-07-2024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ECF62E-40AB-4DA7-9FDB-707E6B0D4D01}" type="slidenum">
              <a:rPr lang="en-IN" smtClean="0"/>
              <a:pPr/>
              <a:t>‹#›</a:t>
            </a:fld>
            <a:endParaRPr lang="en-IN"/>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E50393A-7B16-48FB-A507-8F13924E9D3E}" type="datetimeFigureOut">
              <a:rPr lang="en-IN" smtClean="0"/>
              <a:pPr/>
              <a:t>02-07-2024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DECF62E-40AB-4DA7-9FDB-707E6B0D4D01}" type="slidenum">
              <a:rPr lang="en-IN" smtClean="0"/>
              <a:pPr/>
              <a:t>‹#›</a:t>
            </a:fld>
            <a:endParaRPr lang="en-IN"/>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E50393A-7B16-48FB-A507-8F13924E9D3E}" type="datetimeFigureOut">
              <a:rPr lang="en-IN" smtClean="0"/>
              <a:pPr/>
              <a:t>02-07-2024</a:t>
            </a:fld>
            <a:endParaRPr lang="en-IN"/>
          </a:p>
        </p:txBody>
      </p:sp>
      <p:sp>
        <p:nvSpPr>
          <p:cNvPr id="7" name="Slide Number Placeholder 6"/>
          <p:cNvSpPr>
            <a:spLocks noGrp="1"/>
          </p:cNvSpPr>
          <p:nvPr>
            <p:ph type="sldNum" sz="quarter" idx="11"/>
          </p:nvPr>
        </p:nvSpPr>
        <p:spPr/>
        <p:txBody>
          <a:bodyPr rtlCol="0"/>
          <a:lstStyle/>
          <a:p>
            <a:fld id="{8DECF62E-40AB-4DA7-9FDB-707E6B0D4D01}"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0393A-7B16-48FB-A507-8F13924E9D3E}" type="datetimeFigureOut">
              <a:rPr lang="en-IN" smtClean="0"/>
              <a:pPr/>
              <a:t>02-07-2024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DECF62E-40AB-4DA7-9FDB-707E6B0D4D0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E50393A-7B16-48FB-A507-8F13924E9D3E}" type="datetimeFigureOut">
              <a:rPr lang="en-IN" smtClean="0"/>
              <a:pPr/>
              <a:t>02-07-2024</a:t>
            </a:fld>
            <a:endParaRPr lang="en-IN"/>
          </a:p>
        </p:txBody>
      </p:sp>
      <p:sp>
        <p:nvSpPr>
          <p:cNvPr id="22" name="Slide Number Placeholder 21"/>
          <p:cNvSpPr>
            <a:spLocks noGrp="1"/>
          </p:cNvSpPr>
          <p:nvPr>
            <p:ph type="sldNum" sz="quarter" idx="15"/>
          </p:nvPr>
        </p:nvSpPr>
        <p:spPr/>
        <p:txBody>
          <a:bodyPr rtlCol="0"/>
          <a:lstStyle/>
          <a:p>
            <a:fld id="{8DECF62E-40AB-4DA7-9FDB-707E6B0D4D01}"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E50393A-7B16-48FB-A507-8F13924E9D3E}" type="datetimeFigureOut">
              <a:rPr lang="en-IN" smtClean="0"/>
              <a:pPr/>
              <a:t>02-07-2024</a:t>
            </a:fld>
            <a:endParaRPr lang="en-IN"/>
          </a:p>
        </p:txBody>
      </p:sp>
      <p:sp>
        <p:nvSpPr>
          <p:cNvPr id="18" name="Slide Number Placeholder 17"/>
          <p:cNvSpPr>
            <a:spLocks noGrp="1"/>
          </p:cNvSpPr>
          <p:nvPr>
            <p:ph type="sldNum" sz="quarter" idx="11"/>
          </p:nvPr>
        </p:nvSpPr>
        <p:spPr/>
        <p:txBody>
          <a:bodyPr rtlCol="0"/>
          <a:lstStyle/>
          <a:p>
            <a:fld id="{8DECF62E-40AB-4DA7-9FDB-707E6B0D4D01}"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7E50393A-7B16-48FB-A507-8F13924E9D3E}" type="datetimeFigureOut">
              <a:rPr lang="en-IN" smtClean="0"/>
              <a:pPr/>
              <a:t>02-07-2024</a:t>
            </a:fld>
            <a:endParaRPr lang="en-IN"/>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8DECF62E-40AB-4DA7-9FDB-707E6B0D4D0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CF35E9E6-8655-5814-FB55-F356464D91A4}"/>
              </a:ext>
            </a:extLst>
          </p:cNvPr>
          <p:cNvSpPr txBox="1"/>
          <p:nvPr/>
        </p:nvSpPr>
        <p:spPr>
          <a:xfrm>
            <a:off x="2877954" y="1712112"/>
            <a:ext cx="6317417" cy="707886"/>
          </a:xfrm>
          <a:prstGeom prst="rect">
            <a:avLst/>
          </a:prstGeom>
          <a:noFill/>
        </p:spPr>
        <p:txBody>
          <a:bodyPr wrap="square" rtlCol="0">
            <a:spAutoFit/>
          </a:bodyPr>
          <a:lstStyle/>
          <a:p>
            <a:r>
              <a:rPr lang="en-IN" sz="2000" b="1" dirty="0" smtClean="0">
                <a:latin typeface="Arial" panose="020B0604020202020204" pitchFamily="34" charset="0"/>
                <a:cs typeface="Arial" panose="020B0604020202020204" pitchFamily="34" charset="0"/>
              </a:rPr>
              <a:t>INDIAN ECONOMIC POLICY – II     </a:t>
            </a:r>
            <a:r>
              <a:rPr lang="en-IN" sz="2000" b="1" dirty="0" err="1" smtClean="0">
                <a:latin typeface="Arial" panose="020B0604020202020204" pitchFamily="34" charset="0"/>
                <a:cs typeface="Arial" panose="020B0604020202020204" pitchFamily="34" charset="0"/>
              </a:rPr>
              <a:t>Dr.A.V.NAGAVARMA</a:t>
            </a:r>
            <a:endParaRPr lang="en-IN" sz="20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 xmlns:a16="http://schemas.microsoft.com/office/drawing/2014/main" id="{466B2163-538F-3B71-EE20-A5EE97C9D0D2}"/>
              </a:ext>
            </a:extLst>
          </p:cNvPr>
          <p:cNvSpPr txBox="1"/>
          <p:nvPr/>
        </p:nvSpPr>
        <p:spPr>
          <a:xfrm>
            <a:off x="1249827" y="2698595"/>
            <a:ext cx="9522252" cy="36933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		</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714742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800D27F5-A6A4-DF94-3105-6B30870C75B5}"/>
              </a:ext>
            </a:extLst>
          </p:cNvPr>
          <p:cNvSpPr txBox="1"/>
          <p:nvPr/>
        </p:nvSpPr>
        <p:spPr>
          <a:xfrm>
            <a:off x="1280160" y="702644"/>
            <a:ext cx="1555426" cy="584775"/>
          </a:xfrm>
          <a:prstGeom prst="rect">
            <a:avLst/>
          </a:prstGeom>
          <a:noFill/>
        </p:spPr>
        <p:txBody>
          <a:bodyPr wrap="none" rtlCol="0">
            <a:spAutoFit/>
          </a:bodyPr>
          <a:lstStyle/>
          <a:p>
            <a:r>
              <a:rPr lang="en-IN" sz="3200" b="1" i="1" dirty="0">
                <a:solidFill>
                  <a:srgbClr val="FF0000"/>
                </a:solidFill>
              </a:rPr>
              <a:t>Concept</a:t>
            </a:r>
          </a:p>
        </p:txBody>
      </p:sp>
      <p:sp>
        <p:nvSpPr>
          <p:cNvPr id="5" name="TextBox 4">
            <a:extLst>
              <a:ext uri="{FF2B5EF4-FFF2-40B4-BE49-F238E27FC236}">
                <a16:creationId xmlns="" xmlns:a16="http://schemas.microsoft.com/office/drawing/2014/main" id="{BB88E0F0-FFC6-DCF4-E10B-9711A8512F4C}"/>
              </a:ext>
            </a:extLst>
          </p:cNvPr>
          <p:cNvSpPr txBox="1"/>
          <p:nvPr/>
        </p:nvSpPr>
        <p:spPr>
          <a:xfrm>
            <a:off x="500514" y="1636295"/>
            <a:ext cx="11363356" cy="3108543"/>
          </a:xfrm>
          <a:prstGeom prst="rect">
            <a:avLst/>
          </a:prstGeom>
          <a:noFill/>
        </p:spPr>
        <p:txBody>
          <a:bodyPr wrap="square" rtlCol="0">
            <a:spAutoFit/>
          </a:bodyPr>
          <a:lstStyle/>
          <a:p>
            <a:pPr algn="just"/>
            <a:r>
              <a:rPr lang="en-IN" sz="2800" b="1" dirty="0"/>
              <a:t>Economic reforms encompasses those changes in policies that aim at enhancing the efficiency of a country. </a:t>
            </a:r>
            <a:r>
              <a:rPr lang="en-US" sz="2800" b="1" dirty="0"/>
              <a:t>In the year 1991, India witnessed a major shift in its economic policies, making it a turning point in the history of the Indian Economy. The severe Economic crisis suffered by India in 1991 was uncontrollable with the situation getting worse gradually. The result was that inflation reached its pinnacle with daily use commodities becoming extremely expensive, hurting people. </a:t>
            </a:r>
            <a:endParaRPr lang="en-IN" sz="2800" b="1" dirty="0"/>
          </a:p>
        </p:txBody>
      </p:sp>
    </p:spTree>
    <p:extLst>
      <p:ext uri="{BB962C8B-B14F-4D97-AF65-F5344CB8AC3E}">
        <p14:creationId xmlns="" xmlns:p14="http://schemas.microsoft.com/office/powerpoint/2010/main" val="232389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C4B005B-9F79-480C-8827-D4F21A9E125D}"/>
              </a:ext>
            </a:extLst>
          </p:cNvPr>
          <p:cNvSpPr txBox="1"/>
          <p:nvPr/>
        </p:nvSpPr>
        <p:spPr>
          <a:xfrm>
            <a:off x="555057" y="279132"/>
            <a:ext cx="11636943" cy="1077218"/>
          </a:xfrm>
          <a:prstGeom prst="rect">
            <a:avLst/>
          </a:prstGeom>
          <a:noFill/>
        </p:spPr>
        <p:txBody>
          <a:bodyPr wrap="square" rtlCol="0">
            <a:spAutoFit/>
          </a:bodyPr>
          <a:lstStyle/>
          <a:p>
            <a:r>
              <a:rPr lang="en-IN" sz="3200" b="1" i="1" dirty="0">
                <a:solidFill>
                  <a:srgbClr val="FF0000"/>
                </a:solidFill>
              </a:rPr>
              <a:t>Need for Economic Reforms in India </a:t>
            </a:r>
            <a:br>
              <a:rPr lang="en-IN" sz="3200" b="1" i="1" dirty="0">
                <a:solidFill>
                  <a:srgbClr val="FF0000"/>
                </a:solidFill>
              </a:rPr>
            </a:br>
            <a:endParaRPr lang="en-IN" sz="3200" b="1" i="1" dirty="0">
              <a:solidFill>
                <a:srgbClr val="FF0000"/>
              </a:solidFill>
            </a:endParaRPr>
          </a:p>
        </p:txBody>
      </p:sp>
      <p:sp>
        <p:nvSpPr>
          <p:cNvPr id="2" name="TextBox 1">
            <a:extLst>
              <a:ext uri="{FF2B5EF4-FFF2-40B4-BE49-F238E27FC236}">
                <a16:creationId xmlns="" xmlns:a16="http://schemas.microsoft.com/office/drawing/2014/main" id="{B15932E0-7255-4D7B-E262-F8E71B6A9529}"/>
              </a:ext>
            </a:extLst>
          </p:cNvPr>
          <p:cNvSpPr txBox="1"/>
          <p:nvPr/>
        </p:nvSpPr>
        <p:spPr>
          <a:xfrm>
            <a:off x="413885" y="1058779"/>
            <a:ext cx="10934300" cy="5262979"/>
          </a:xfrm>
          <a:prstGeom prst="rect">
            <a:avLst/>
          </a:prstGeom>
          <a:noFill/>
        </p:spPr>
        <p:txBody>
          <a:bodyPr wrap="square" rtlCol="0">
            <a:spAutoFit/>
          </a:bodyPr>
          <a:lstStyle/>
          <a:p>
            <a:pPr marL="285750" indent="-285750" algn="just">
              <a:buFont typeface="Wingdings" panose="05000000000000000000" pitchFamily="2" charset="2"/>
              <a:buChar char="Ø"/>
            </a:pPr>
            <a:r>
              <a:rPr lang="en-IN" sz="2800" b="1" dirty="0"/>
              <a:t> Unfavourable situation in BOP as imports exceeded exports</a:t>
            </a:r>
          </a:p>
          <a:p>
            <a:pPr marL="285750" indent="-285750" algn="just">
              <a:buFont typeface="Wingdings" panose="05000000000000000000" pitchFamily="2" charset="2"/>
              <a:buChar char="Ø"/>
            </a:pPr>
            <a:endParaRPr lang="en-IN" sz="2800" b="1" dirty="0"/>
          </a:p>
          <a:p>
            <a:pPr marL="285750" indent="-285750" algn="just">
              <a:buFont typeface="Wingdings" panose="05000000000000000000" pitchFamily="2" charset="2"/>
              <a:buChar char="Ø"/>
            </a:pPr>
            <a:r>
              <a:rPr lang="en-IN" sz="2800" b="1" dirty="0"/>
              <a:t>Disappointing performance of the public sector</a:t>
            </a:r>
          </a:p>
          <a:p>
            <a:pPr marL="285750" indent="-285750" algn="just">
              <a:buFont typeface="Wingdings" panose="05000000000000000000" pitchFamily="2" charset="2"/>
              <a:buChar char="Ø"/>
            </a:pPr>
            <a:endParaRPr lang="en-IN" sz="2800" b="1" dirty="0"/>
          </a:p>
          <a:p>
            <a:pPr marL="285750" indent="-285750" algn="just">
              <a:buFont typeface="Wingdings" panose="05000000000000000000" pitchFamily="2" charset="2"/>
              <a:buChar char="Ø"/>
            </a:pPr>
            <a:r>
              <a:rPr lang="en-IN" sz="2800" b="1" dirty="0"/>
              <a:t>Fall in exchange reserves to a very low level which were not sufficient for even a fortnight</a:t>
            </a:r>
          </a:p>
          <a:p>
            <a:pPr marL="285750" indent="-285750" algn="just">
              <a:buFont typeface="Wingdings" panose="05000000000000000000" pitchFamily="2" charset="2"/>
              <a:buChar char="Ø"/>
            </a:pPr>
            <a:endParaRPr lang="en-IN" sz="2800" b="1" dirty="0"/>
          </a:p>
          <a:p>
            <a:pPr marL="285750" indent="-285750" algn="just">
              <a:buFont typeface="Wingdings" panose="05000000000000000000" pitchFamily="2" charset="2"/>
              <a:buChar char="Ø"/>
            </a:pPr>
            <a:r>
              <a:rPr lang="en-IN" sz="2800" b="1" dirty="0"/>
              <a:t>Government expenditure exceeded government revenue that led to government borrowing from public, banks and international financial institutions like IMF, World Bank etc.</a:t>
            </a:r>
          </a:p>
          <a:p>
            <a:pPr marL="285750" indent="-285750" algn="just">
              <a:buFont typeface="Wingdings" panose="05000000000000000000" pitchFamily="2" charset="2"/>
              <a:buChar char="Ø"/>
            </a:pPr>
            <a:endParaRPr lang="en-IN" sz="2800" b="1" dirty="0"/>
          </a:p>
          <a:p>
            <a:pPr marL="285750" indent="-285750" algn="just">
              <a:buFont typeface="Wingdings" panose="05000000000000000000" pitchFamily="2" charset="2"/>
              <a:buChar char="Ø"/>
            </a:pPr>
            <a:r>
              <a:rPr lang="en-IN" sz="2800" b="1" dirty="0"/>
              <a:t> Controlling inflation was the need of the hour</a:t>
            </a:r>
          </a:p>
        </p:txBody>
      </p:sp>
    </p:spTree>
    <p:extLst>
      <p:ext uri="{BB962C8B-B14F-4D97-AF65-F5344CB8AC3E}">
        <p14:creationId xmlns="" xmlns:p14="http://schemas.microsoft.com/office/powerpoint/2010/main" val="351656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F71874B5-7054-9675-CEE2-9EEFC8EF053F}"/>
              </a:ext>
            </a:extLst>
          </p:cNvPr>
          <p:cNvSpPr txBox="1"/>
          <p:nvPr/>
        </p:nvSpPr>
        <p:spPr>
          <a:xfrm>
            <a:off x="1280160" y="702644"/>
            <a:ext cx="9112559" cy="584775"/>
          </a:xfrm>
          <a:prstGeom prst="rect">
            <a:avLst/>
          </a:prstGeom>
          <a:noFill/>
        </p:spPr>
        <p:txBody>
          <a:bodyPr wrap="none" rtlCol="0">
            <a:spAutoFit/>
          </a:bodyPr>
          <a:lstStyle/>
          <a:p>
            <a:r>
              <a:rPr lang="en-IN" sz="3200" b="1" i="1" dirty="0">
                <a:solidFill>
                  <a:srgbClr val="FF0000"/>
                </a:solidFill>
              </a:rPr>
              <a:t>Three main pillars of New Economic Reforms in India</a:t>
            </a:r>
          </a:p>
        </p:txBody>
      </p:sp>
      <p:sp>
        <p:nvSpPr>
          <p:cNvPr id="5" name="TextBox 4">
            <a:extLst>
              <a:ext uri="{FF2B5EF4-FFF2-40B4-BE49-F238E27FC236}">
                <a16:creationId xmlns="" xmlns:a16="http://schemas.microsoft.com/office/drawing/2014/main" id="{13775D74-BA16-9547-623B-C135F2ECA2B3}"/>
              </a:ext>
            </a:extLst>
          </p:cNvPr>
          <p:cNvSpPr txBox="1"/>
          <p:nvPr/>
        </p:nvSpPr>
        <p:spPr>
          <a:xfrm>
            <a:off x="347870" y="1973179"/>
            <a:ext cx="11400182" cy="3539430"/>
          </a:xfrm>
          <a:prstGeom prst="rect">
            <a:avLst/>
          </a:prstGeom>
          <a:noFill/>
        </p:spPr>
        <p:txBody>
          <a:bodyPr wrap="square" rtlCol="0">
            <a:spAutoFit/>
          </a:bodyPr>
          <a:lstStyle/>
          <a:p>
            <a:pPr marL="285750" indent="-285750" algn="just">
              <a:buFont typeface="Wingdings" panose="05000000000000000000" pitchFamily="2" charset="2"/>
              <a:buChar char="Ø"/>
            </a:pPr>
            <a:r>
              <a:rPr lang="en-IN" sz="2800" dirty="0"/>
              <a:t> </a:t>
            </a:r>
            <a:r>
              <a:rPr lang="en-IN" sz="2800" b="1" dirty="0"/>
              <a:t>Liberalisation: Breaking the bottlenecks and obstacles that persisted during the license-raj system. </a:t>
            </a:r>
          </a:p>
          <a:p>
            <a:pPr marL="285750" indent="-285750" algn="just">
              <a:buFont typeface="Wingdings" panose="05000000000000000000" pitchFamily="2" charset="2"/>
              <a:buChar char="Ø"/>
            </a:pPr>
            <a:endParaRPr lang="en-IN" sz="2800" b="1" dirty="0"/>
          </a:p>
          <a:p>
            <a:pPr marL="285750" indent="-285750" algn="just">
              <a:buFont typeface="Wingdings" panose="05000000000000000000" pitchFamily="2" charset="2"/>
              <a:buChar char="Ø"/>
            </a:pPr>
            <a:r>
              <a:rPr lang="en-IN" sz="2800" b="1" dirty="0"/>
              <a:t>Privatisation: Allowing private players into those areas which were earlier dominated by the government.</a:t>
            </a:r>
          </a:p>
          <a:p>
            <a:pPr marL="285750" indent="-285750" algn="just">
              <a:buFont typeface="Wingdings" panose="05000000000000000000" pitchFamily="2" charset="2"/>
              <a:buChar char="Ø"/>
            </a:pPr>
            <a:endParaRPr lang="en-IN" sz="2800" b="1" dirty="0"/>
          </a:p>
          <a:p>
            <a:pPr marL="285750" indent="-285750" algn="just">
              <a:buFont typeface="Wingdings" panose="05000000000000000000" pitchFamily="2" charset="2"/>
              <a:buChar char="Ø"/>
            </a:pPr>
            <a:r>
              <a:rPr lang="en-IN" sz="2800" b="1" dirty="0"/>
              <a:t>Globalisation: Opening up of Indian domestic economy for entry of foreign companies post 1991. </a:t>
            </a:r>
          </a:p>
        </p:txBody>
      </p:sp>
    </p:spTree>
    <p:extLst>
      <p:ext uri="{BB962C8B-B14F-4D97-AF65-F5344CB8AC3E}">
        <p14:creationId xmlns="" xmlns:p14="http://schemas.microsoft.com/office/powerpoint/2010/main" val="344554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EB01DC3-FBFF-1C39-9483-561C8420258D}"/>
              </a:ext>
            </a:extLst>
          </p:cNvPr>
          <p:cNvSpPr txBox="1"/>
          <p:nvPr/>
        </p:nvSpPr>
        <p:spPr>
          <a:xfrm>
            <a:off x="1001027" y="108665"/>
            <a:ext cx="5635325" cy="584775"/>
          </a:xfrm>
          <a:prstGeom prst="rect">
            <a:avLst/>
          </a:prstGeom>
          <a:noFill/>
        </p:spPr>
        <p:txBody>
          <a:bodyPr wrap="none" rtlCol="0">
            <a:spAutoFit/>
          </a:bodyPr>
          <a:lstStyle/>
          <a:p>
            <a:r>
              <a:rPr lang="en-IN" sz="3200" b="1" i="1" dirty="0">
                <a:solidFill>
                  <a:srgbClr val="FF0000"/>
                </a:solidFill>
              </a:rPr>
              <a:t>Steps taken under Liberalisation</a:t>
            </a:r>
          </a:p>
        </p:txBody>
      </p:sp>
      <p:sp>
        <p:nvSpPr>
          <p:cNvPr id="5" name="TextBox 4">
            <a:extLst>
              <a:ext uri="{FF2B5EF4-FFF2-40B4-BE49-F238E27FC236}">
                <a16:creationId xmlns="" xmlns:a16="http://schemas.microsoft.com/office/drawing/2014/main" id="{76F74F0E-FEEB-7C59-928B-248A45CB0D8C}"/>
              </a:ext>
            </a:extLst>
          </p:cNvPr>
          <p:cNvSpPr txBox="1"/>
          <p:nvPr/>
        </p:nvSpPr>
        <p:spPr>
          <a:xfrm>
            <a:off x="837398" y="885930"/>
            <a:ext cx="6407053" cy="1938992"/>
          </a:xfrm>
          <a:prstGeom prst="rect">
            <a:avLst/>
          </a:prstGeom>
          <a:noFill/>
        </p:spPr>
        <p:txBody>
          <a:bodyPr wrap="square" rtlCol="0">
            <a:spAutoFit/>
          </a:bodyPr>
          <a:lstStyle/>
          <a:p>
            <a:pPr marL="285750" indent="-285750">
              <a:buFont typeface="Wingdings" panose="05000000000000000000" pitchFamily="2" charset="2"/>
              <a:buChar char="q"/>
            </a:pPr>
            <a:r>
              <a:rPr lang="en-IN" sz="2400" b="1" dirty="0"/>
              <a:t>Reforms in the Foreign Exchange sector</a:t>
            </a:r>
          </a:p>
          <a:p>
            <a:pPr marL="285750" indent="-285750">
              <a:buFont typeface="Wingdings" panose="05000000000000000000" pitchFamily="2" charset="2"/>
              <a:buChar char="q"/>
            </a:pPr>
            <a:r>
              <a:rPr lang="en-IN" sz="2400" b="1" dirty="0"/>
              <a:t>Tax reforms</a:t>
            </a:r>
          </a:p>
          <a:p>
            <a:pPr marL="285750" indent="-285750">
              <a:buFont typeface="Wingdings" panose="05000000000000000000" pitchFamily="2" charset="2"/>
              <a:buChar char="q"/>
            </a:pPr>
            <a:r>
              <a:rPr lang="en-IN" sz="2400" b="1" dirty="0"/>
              <a:t>Delicensing of the Industrial sector</a:t>
            </a:r>
          </a:p>
          <a:p>
            <a:pPr marL="285750" indent="-285750">
              <a:buFont typeface="Wingdings" panose="05000000000000000000" pitchFamily="2" charset="2"/>
              <a:buChar char="q"/>
            </a:pPr>
            <a:r>
              <a:rPr lang="en-IN" sz="2400" b="1" dirty="0"/>
              <a:t>Financial sector reforms</a:t>
            </a:r>
          </a:p>
          <a:p>
            <a:pPr marL="285750" indent="-285750">
              <a:buFont typeface="Wingdings" panose="05000000000000000000" pitchFamily="2" charset="2"/>
              <a:buChar char="q"/>
            </a:pPr>
            <a:r>
              <a:rPr lang="en-IN" sz="2400" b="1" dirty="0"/>
              <a:t>Trade and Investment Policy reforms</a:t>
            </a:r>
          </a:p>
        </p:txBody>
      </p:sp>
      <p:sp>
        <p:nvSpPr>
          <p:cNvPr id="7" name="TextBox 6">
            <a:extLst>
              <a:ext uri="{FF2B5EF4-FFF2-40B4-BE49-F238E27FC236}">
                <a16:creationId xmlns="" xmlns:a16="http://schemas.microsoft.com/office/drawing/2014/main" id="{6EC3250E-9F34-C1C5-AE42-1BA2F38E9D65}"/>
              </a:ext>
            </a:extLst>
          </p:cNvPr>
          <p:cNvSpPr txBox="1"/>
          <p:nvPr/>
        </p:nvSpPr>
        <p:spPr>
          <a:xfrm>
            <a:off x="914399" y="3530139"/>
            <a:ext cx="10722543" cy="1200329"/>
          </a:xfrm>
          <a:prstGeom prst="rect">
            <a:avLst/>
          </a:prstGeom>
          <a:noFill/>
        </p:spPr>
        <p:txBody>
          <a:bodyPr wrap="square">
            <a:spAutoFit/>
          </a:bodyPr>
          <a:lstStyle/>
          <a:p>
            <a:pPr algn="just"/>
            <a:r>
              <a:rPr lang="en-US" altLang="en-US" sz="2400" b="1" dirty="0">
                <a:solidFill>
                  <a:srgbClr val="273239"/>
                </a:solidFill>
              </a:rPr>
              <a:t>S</a:t>
            </a:r>
            <a:r>
              <a:rPr kumimoji="0" lang="en-US" altLang="en-US" sz="2400" b="1" i="0" u="none" strike="noStrike" cap="none" normalizeH="0" baseline="0" dirty="0">
                <a:ln>
                  <a:noFill/>
                </a:ln>
                <a:solidFill>
                  <a:srgbClr val="273239"/>
                </a:solidFill>
                <a:effectLst/>
              </a:rPr>
              <a:t>elling up the shares of public sector undertakings to private players i.e. transfer of ownership or management to private companies, either partially or entirely.</a:t>
            </a:r>
            <a:br>
              <a:rPr kumimoji="0" lang="en-US" altLang="en-US" sz="2400" b="1" i="0" u="none" strike="noStrike" cap="none" normalizeH="0" baseline="0" dirty="0">
                <a:ln>
                  <a:noFill/>
                </a:ln>
                <a:solidFill>
                  <a:srgbClr val="273239"/>
                </a:solidFill>
                <a:effectLst/>
              </a:rPr>
            </a:br>
            <a:endParaRPr lang="en-IN" sz="2400" b="1" dirty="0"/>
          </a:p>
        </p:txBody>
      </p:sp>
      <p:sp>
        <p:nvSpPr>
          <p:cNvPr id="8" name="TextBox 7">
            <a:extLst>
              <a:ext uri="{FF2B5EF4-FFF2-40B4-BE49-F238E27FC236}">
                <a16:creationId xmlns="" xmlns:a16="http://schemas.microsoft.com/office/drawing/2014/main" id="{9DCD86C0-8BB4-E4DE-A006-B30295BD9B12}"/>
              </a:ext>
            </a:extLst>
          </p:cNvPr>
          <p:cNvSpPr txBox="1"/>
          <p:nvPr/>
        </p:nvSpPr>
        <p:spPr>
          <a:xfrm>
            <a:off x="837398" y="2844225"/>
            <a:ext cx="5693225" cy="584775"/>
          </a:xfrm>
          <a:prstGeom prst="rect">
            <a:avLst/>
          </a:prstGeom>
          <a:noFill/>
        </p:spPr>
        <p:txBody>
          <a:bodyPr wrap="none" rtlCol="0">
            <a:spAutoFit/>
          </a:bodyPr>
          <a:lstStyle/>
          <a:p>
            <a:r>
              <a:rPr lang="en-IN" sz="3200" b="1" i="1" dirty="0">
                <a:solidFill>
                  <a:srgbClr val="FF0000"/>
                </a:solidFill>
              </a:rPr>
              <a:t>Steps taken under Privatisation</a:t>
            </a:r>
          </a:p>
        </p:txBody>
      </p:sp>
      <p:sp>
        <p:nvSpPr>
          <p:cNvPr id="9" name="TextBox 8">
            <a:extLst>
              <a:ext uri="{FF2B5EF4-FFF2-40B4-BE49-F238E27FC236}">
                <a16:creationId xmlns="" xmlns:a16="http://schemas.microsoft.com/office/drawing/2014/main" id="{AEF41A4C-CA66-254A-BDE8-20A83991F6B4}"/>
              </a:ext>
            </a:extLst>
          </p:cNvPr>
          <p:cNvSpPr txBox="1"/>
          <p:nvPr/>
        </p:nvSpPr>
        <p:spPr>
          <a:xfrm>
            <a:off x="837397" y="4334537"/>
            <a:ext cx="5593647" cy="584775"/>
          </a:xfrm>
          <a:prstGeom prst="rect">
            <a:avLst/>
          </a:prstGeom>
          <a:noFill/>
        </p:spPr>
        <p:txBody>
          <a:bodyPr wrap="none" rtlCol="0">
            <a:spAutoFit/>
          </a:bodyPr>
          <a:lstStyle/>
          <a:p>
            <a:r>
              <a:rPr lang="en-IN" sz="3200" b="1" i="1" dirty="0">
                <a:solidFill>
                  <a:srgbClr val="FF0000"/>
                </a:solidFill>
              </a:rPr>
              <a:t>Steps taken under Globalisation</a:t>
            </a:r>
          </a:p>
        </p:txBody>
      </p:sp>
      <p:sp>
        <p:nvSpPr>
          <p:cNvPr id="10" name="TextBox 9">
            <a:extLst>
              <a:ext uri="{FF2B5EF4-FFF2-40B4-BE49-F238E27FC236}">
                <a16:creationId xmlns="" xmlns:a16="http://schemas.microsoft.com/office/drawing/2014/main" id="{B2F54613-809B-6E81-AC61-1A3A4B0ADB99}"/>
              </a:ext>
            </a:extLst>
          </p:cNvPr>
          <p:cNvSpPr txBox="1"/>
          <p:nvPr/>
        </p:nvSpPr>
        <p:spPr>
          <a:xfrm>
            <a:off x="837397" y="5101389"/>
            <a:ext cx="11238646" cy="830997"/>
          </a:xfrm>
          <a:prstGeom prst="rect">
            <a:avLst/>
          </a:prstGeom>
          <a:noFill/>
        </p:spPr>
        <p:txBody>
          <a:bodyPr wrap="square" rtlCol="0">
            <a:spAutoFit/>
          </a:bodyPr>
          <a:lstStyle/>
          <a:p>
            <a:pPr algn="just"/>
            <a:r>
              <a:rPr lang="en-IN" sz="2400" b="1" dirty="0"/>
              <a:t>Globalisation implies unification of domestic economy with world economy. Outsourcing was a fall out of globalisation</a:t>
            </a:r>
            <a:r>
              <a:rPr lang="en-IN" dirty="0"/>
              <a:t>.</a:t>
            </a:r>
          </a:p>
        </p:txBody>
      </p:sp>
    </p:spTree>
    <p:extLst>
      <p:ext uri="{BB962C8B-B14F-4D97-AF65-F5344CB8AC3E}">
        <p14:creationId xmlns="" xmlns:p14="http://schemas.microsoft.com/office/powerpoint/2010/main" val="240391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3472A91F-A19D-3A9A-9A16-1426AD38205D}"/>
              </a:ext>
            </a:extLst>
          </p:cNvPr>
          <p:cNvSpPr txBox="1"/>
          <p:nvPr/>
        </p:nvSpPr>
        <p:spPr>
          <a:xfrm>
            <a:off x="5274644" y="2628781"/>
            <a:ext cx="2313390" cy="800219"/>
          </a:xfrm>
          <a:prstGeom prst="rect">
            <a:avLst/>
          </a:prstGeom>
          <a:noFill/>
        </p:spPr>
        <p:txBody>
          <a:bodyPr wrap="none" rtlCol="0">
            <a:spAutoFit/>
          </a:bodyPr>
          <a:lstStyle/>
          <a:p>
            <a:r>
              <a:rPr lang="en-US" sz="2800" b="1" i="1" dirty="0">
                <a:latin typeface="Arial" panose="020B0604020202020204" pitchFamily="34" charset="0"/>
                <a:cs typeface="Arial" panose="020B0604020202020204" pitchFamily="34" charset="0"/>
              </a:rPr>
              <a:t>THANK YOU</a:t>
            </a:r>
            <a:endParaRPr lang="en-IN" sz="2800" b="1" i="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 xmlns:p14="http://schemas.microsoft.com/office/powerpoint/2010/main" val="3790849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449</TotalTime>
  <Words>297</Words>
  <Application>Microsoft Office PowerPoint</Application>
  <PresentationFormat>Custom</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Oriel</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WEB</cp:lastModifiedBy>
  <cp:revision>15</cp:revision>
  <dcterms:created xsi:type="dcterms:W3CDTF">2022-12-16T18:41:21Z</dcterms:created>
  <dcterms:modified xsi:type="dcterms:W3CDTF">2024-07-02T08:36:28Z</dcterms:modified>
</cp:coreProperties>
</file>