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19E1F39-1744-4405-8A7C-09E3901768C5}" type="datetimeFigureOut">
              <a:rPr lang="en-US" smtClean="0"/>
              <a:pPr/>
              <a:t>7/2/2024</a:t>
            </a:fld>
            <a:endParaRPr lang="en-IN" dirty="0"/>
          </a:p>
        </p:txBody>
      </p:sp>
      <p:sp>
        <p:nvSpPr>
          <p:cNvPr id="19" name="Footer Placeholder 18"/>
          <p:cNvSpPr>
            <a:spLocks noGrp="1"/>
          </p:cNvSpPr>
          <p:nvPr>
            <p:ph type="ftr" sz="quarter" idx="11"/>
          </p:nvPr>
        </p:nvSpPr>
        <p:spPr/>
        <p:txBody>
          <a:bodyPr/>
          <a:lstStyle/>
          <a:p>
            <a:endParaRPr lang="en-IN" dirty="0"/>
          </a:p>
        </p:txBody>
      </p:sp>
      <p:sp>
        <p:nvSpPr>
          <p:cNvPr id="27" name="Slide Number Placeholder 26"/>
          <p:cNvSpPr>
            <a:spLocks noGrp="1"/>
          </p:cNvSpPr>
          <p:nvPr>
            <p:ph type="sldNum" sz="quarter" idx="12"/>
          </p:nvPr>
        </p:nvSpPr>
        <p:spPr/>
        <p:txBody>
          <a:bodyPr/>
          <a:lstStyle/>
          <a:p>
            <a:fld id="{531E4AAF-007D-4EA8-8D56-3DD574BC553C}" type="slidenum">
              <a:rPr lang="en-IN" smtClean="0"/>
              <a:pPr/>
              <a:t>‹#›</a:t>
            </a:fld>
            <a:endParaRPr lang="en-IN"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9E1F39-1744-4405-8A7C-09E3901768C5}" type="datetimeFigureOut">
              <a:rPr lang="en-US" smtClean="0"/>
              <a:pPr/>
              <a:t>7/2/2024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531E4AAF-007D-4EA8-8D56-3DD574BC553C}"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9E1F39-1744-4405-8A7C-09E3901768C5}" type="datetimeFigureOut">
              <a:rPr lang="en-US" smtClean="0"/>
              <a:pPr/>
              <a:t>7/2/2024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531E4AAF-007D-4EA8-8D56-3DD574BC553C}" type="slidenum">
              <a:rPr lang="en-IN" smtClean="0"/>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9E1F39-1744-4405-8A7C-09E3901768C5}" type="datetimeFigureOut">
              <a:rPr lang="en-US" smtClean="0"/>
              <a:pPr/>
              <a:t>7/2/2024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531E4AAF-007D-4EA8-8D56-3DD574BC553C}"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19E1F39-1744-4405-8A7C-09E3901768C5}" type="datetimeFigureOut">
              <a:rPr lang="en-US" smtClean="0"/>
              <a:pPr/>
              <a:t>7/2/2024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531E4AAF-007D-4EA8-8D56-3DD574BC553C}" type="slidenum">
              <a:rPr lang="en-IN" smtClean="0"/>
              <a:pPr/>
              <a:t>‹#›</a:t>
            </a:fld>
            <a:endParaRPr lang="en-IN"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19E1F39-1744-4405-8A7C-09E3901768C5}" type="datetimeFigureOut">
              <a:rPr lang="en-US" smtClean="0"/>
              <a:pPr/>
              <a:t>7/2/2024</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531E4AAF-007D-4EA8-8D56-3DD574BC553C}" type="slidenum">
              <a:rPr lang="en-IN" smtClean="0"/>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19E1F39-1744-4405-8A7C-09E3901768C5}" type="datetimeFigureOut">
              <a:rPr lang="en-US" smtClean="0"/>
              <a:pPr/>
              <a:t>7/2/2024</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531E4AAF-007D-4EA8-8D56-3DD574BC553C}" type="slidenum">
              <a:rPr lang="en-IN" smtClean="0"/>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19E1F39-1744-4405-8A7C-09E3901768C5}" type="datetimeFigureOut">
              <a:rPr lang="en-US" smtClean="0"/>
              <a:pPr/>
              <a:t>7/2/2024</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531E4AAF-007D-4EA8-8D56-3DD574BC553C}" type="slidenum">
              <a:rPr lang="en-IN" smtClean="0"/>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9E1F39-1744-4405-8A7C-09E3901768C5}" type="datetimeFigureOut">
              <a:rPr lang="en-US" smtClean="0"/>
              <a:pPr/>
              <a:t>7/2/2024</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531E4AAF-007D-4EA8-8D56-3DD574BC553C}" type="slidenum">
              <a:rPr lang="en-IN" smtClean="0"/>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19E1F39-1744-4405-8A7C-09E3901768C5}" type="datetimeFigureOut">
              <a:rPr lang="en-US" smtClean="0"/>
              <a:pPr/>
              <a:t>7/2/2024</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531E4AAF-007D-4EA8-8D56-3DD574BC553C}" type="slidenum">
              <a:rPr lang="en-IN" smtClean="0"/>
              <a:pPr/>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19E1F39-1744-4405-8A7C-09E3901768C5}" type="datetimeFigureOut">
              <a:rPr lang="en-US" smtClean="0"/>
              <a:pPr/>
              <a:t>7/2/2024</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a:xfrm>
            <a:off x="8077200" y="6356350"/>
            <a:ext cx="609600" cy="365125"/>
          </a:xfrm>
        </p:spPr>
        <p:txBody>
          <a:bodyPr/>
          <a:lstStyle/>
          <a:p>
            <a:fld id="{531E4AAF-007D-4EA8-8D56-3DD574BC553C}" type="slidenum">
              <a:rPr lang="en-IN" smtClean="0"/>
              <a:pPr/>
              <a:t>‹#›</a:t>
            </a:fld>
            <a:endParaRPr lang="en-IN"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19E1F39-1744-4405-8A7C-09E3901768C5}" type="datetimeFigureOut">
              <a:rPr lang="en-US" smtClean="0"/>
              <a:pPr/>
              <a:t>7/2/2024</a:t>
            </a:fld>
            <a:endParaRPr lang="en-IN"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31E4AAF-007D-4EA8-8D56-3DD574BC553C}" type="slidenum">
              <a:rPr lang="en-IN" smtClean="0"/>
              <a:pPr/>
              <a:t>‹#›</a:t>
            </a:fld>
            <a:endParaRPr lang="en-IN"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00109"/>
            <a:ext cx="7772400" cy="2600342"/>
          </a:xfrm>
        </p:spPr>
        <p:txBody>
          <a:bodyPr>
            <a:normAutofit fontScale="90000"/>
          </a:bodyPr>
          <a:lstStyle/>
          <a:p>
            <a:r>
              <a:rPr lang="en-IN" dirty="0" smtClean="0">
                <a:solidFill>
                  <a:schemeClr val="accent6">
                    <a:lumMod val="75000"/>
                  </a:schemeClr>
                </a:solidFill>
              </a:rPr>
              <a:t>INDIAN ECONOMIC POLICY-1</a:t>
            </a:r>
            <a:br>
              <a:rPr lang="en-IN" dirty="0" smtClean="0">
                <a:solidFill>
                  <a:schemeClr val="accent6">
                    <a:lumMod val="75000"/>
                  </a:schemeClr>
                </a:solidFill>
              </a:rPr>
            </a:br>
            <a:r>
              <a:rPr lang="en-US" b="1" dirty="0" smtClean="0"/>
              <a:t>MODULE 1: BASIC FEATURS OF THE INDIAN ECONOMY</a:t>
            </a:r>
            <a:endParaRPr lang="en-IN" dirty="0">
              <a:solidFill>
                <a:schemeClr val="accent6">
                  <a:lumMod val="75000"/>
                </a:schemeClr>
              </a:solidFill>
            </a:endParaRPr>
          </a:p>
        </p:txBody>
      </p:sp>
      <p:sp>
        <p:nvSpPr>
          <p:cNvPr id="5" name="Subtitle 4"/>
          <p:cNvSpPr>
            <a:spLocks noGrp="1"/>
          </p:cNvSpPr>
          <p:nvPr>
            <p:ph type="subTitle" idx="1"/>
          </p:nvPr>
        </p:nvSpPr>
        <p:spPr/>
        <p:txBody>
          <a:bodyPr>
            <a:normAutofit fontScale="92500" lnSpcReduction="10000"/>
          </a:bodyPr>
          <a:lstStyle/>
          <a:p>
            <a:endParaRPr lang="en-US" dirty="0" smtClean="0">
              <a:solidFill>
                <a:schemeClr val="accent5"/>
              </a:solidFill>
            </a:endParaRPr>
          </a:p>
          <a:p>
            <a:endParaRPr lang="en-US" smtClean="0">
              <a:solidFill>
                <a:schemeClr val="accent5"/>
              </a:solidFill>
            </a:endParaRPr>
          </a:p>
          <a:p>
            <a:r>
              <a:rPr lang="en-US" smtClean="0">
                <a:solidFill>
                  <a:schemeClr val="accent5"/>
                </a:solidFill>
              </a:rPr>
              <a:t>Dr.A.V.NAGAVARMA</a:t>
            </a:r>
            <a:endParaRPr lang="en-US" dirty="0" smtClean="0">
              <a:solidFill>
                <a:schemeClr val="accent5"/>
              </a:solidFill>
            </a:endParaRPr>
          </a:p>
          <a:p>
            <a:r>
              <a:rPr lang="en-US" dirty="0" smtClean="0">
                <a:solidFill>
                  <a:schemeClr val="accent5"/>
                </a:solidFill>
              </a:rPr>
              <a:t>HOD, P.G.DEPT. OF ECONOMICS</a:t>
            </a:r>
            <a:endParaRPr lang="en-IN" dirty="0">
              <a:solidFill>
                <a:schemeClr val="accent5"/>
              </a:solidFill>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b="1" dirty="0" smtClean="0"/>
              <a:t>Meaning of Indian Economy:</a:t>
            </a:r>
            <a:endParaRPr lang="en-US" dirty="0" smtClean="0"/>
          </a:p>
          <a:p>
            <a:r>
              <a:rPr lang="en-US" dirty="0" smtClean="0"/>
              <a:t>India is a developing nation and economy, including a blended economy on the planet. The significant attributes of a developing economy are overpopulation, the most extreme populace underneath the destitute or poverty line, a poor infrastructure, an agro-based economy, a slower pace of capital development, and low per capita income. Since the freedom of the country, India has been creating numerous viewpoints according to the monetary perspective. Albeit the Indian economy is in the developing stage, it will gradually move to become a developed nation. The significant changes in the Indian economy were made in the year 1991.</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Characteristics of the Indian Economy:</a:t>
            </a:r>
            <a:endParaRPr lang="en-US" dirty="0" smtClean="0"/>
          </a:p>
          <a:p>
            <a:r>
              <a:rPr lang="en-US" dirty="0" smtClean="0"/>
              <a:t>The Indian economy is a developing one, and this is owed to the way that there are exceptionally significant measures of illiteracy, unemployment, poverty, and so on in India. With an instantaneously lessening Gross Domestic Product (GDP) to add to the different issues confronted by the Indian economy, there are a ton of elements that add to the characteristics and nature of the Indian economy being a developing one.</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Low Per Capita Real Income:</a:t>
            </a:r>
            <a:endParaRPr lang="en-US" dirty="0" smtClean="0"/>
          </a:p>
          <a:p>
            <a:r>
              <a:rPr lang="en-US" dirty="0" smtClean="0"/>
              <a:t>The actual revenue or income of a nation alludes to the buying force or the purchasing power of the nation overall in a given monetary year, while the per capita actual or real income alludes to the normal buying force or purchasing power of the nation or the buying force or purchasing power of a person in a country in that year. Emerging nations share the quality of a low for each capita real income.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b="1" dirty="0" smtClean="0"/>
              <a:t>High Rate of Population Growth:</a:t>
            </a:r>
            <a:endParaRPr lang="en-US" dirty="0" smtClean="0"/>
          </a:p>
          <a:p>
            <a:r>
              <a:rPr lang="en-US" dirty="0" smtClean="0"/>
              <a:t>Where there is a high populace, There additionally must be a framework set up to help that populace. This implies there should be sufficient instructive, educational, and clinical offices, enough business openings or employment opportunities with great compensations, and so forth. With a high populace, particularly an undeniably high populace, giving these facilities to every resident turns into an immense undertaking, and frequently, state-run administrations or the government can’t carry on with it; in this manner, it leaves the economy in the developing stage.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Highlights of the Indian Economy:</a:t>
            </a:r>
            <a:endParaRPr lang="en-US" dirty="0" smtClean="0"/>
          </a:p>
          <a:p>
            <a:r>
              <a:rPr lang="en-US" b="1" dirty="0" smtClean="0"/>
              <a:t>Agro-Based Economy:</a:t>
            </a:r>
            <a:endParaRPr lang="en-US" dirty="0" smtClean="0"/>
          </a:p>
          <a:p>
            <a:r>
              <a:rPr lang="en-US" dirty="0" smtClean="0"/>
              <a:t>The Indian economy is absolutely agro-based economy. Close around 14.2 % of Indian GDP is contributed by farming and unified areas, while 53% of the total populace of the nation relies on the horticulture sector.</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Poor Infrastructural Development:</a:t>
            </a:r>
            <a:endParaRPr lang="en-US" dirty="0" smtClean="0"/>
          </a:p>
          <a:p>
            <a:r>
              <a:rPr lang="en-US" dirty="0" smtClean="0"/>
              <a:t>According to a new report, around 25% of Indian families can’t acquire electricity, and 97 million individuals can’t acquire safe drinking water. Sanitation administrations can’t be acquired by 840 million individuals. India requires 100 million dollars to dispose of this infrastructural abnormality.</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90</TotalTime>
  <Words>498</Words>
  <Application>Microsoft Office PowerPoint</Application>
  <PresentationFormat>On-screen Show (4:3)</PresentationFormat>
  <Paragraphs>18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INDIAN ECONOMIC POLICY-1 MODULE 1: BASIC FEATURS OF THE INDIAN ECONOMY</vt:lpstr>
      <vt:lpstr>Slide 2</vt:lpstr>
      <vt:lpstr>Slide 3</vt:lpstr>
      <vt:lpstr>Slide 4</vt:lpstr>
      <vt:lpstr>Slide 5</vt:lpstr>
      <vt:lpstr>Slide 6</vt:lpstr>
      <vt:lpstr>Slide 7</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SELLERS CONCENTRATION</dc:title>
  <dc:creator>DNR STUDENT</dc:creator>
  <cp:lastModifiedBy>WEB</cp:lastModifiedBy>
  <cp:revision>37</cp:revision>
  <dcterms:created xsi:type="dcterms:W3CDTF">2020-08-24T05:19:20Z</dcterms:created>
  <dcterms:modified xsi:type="dcterms:W3CDTF">2024-07-02T08:36:51Z</dcterms:modified>
</cp:coreProperties>
</file>