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D84E78F-AC19-4D56-9EC1-F77633FC247E}" type="datetimeFigureOut">
              <a:rPr lang="en-US" smtClean="0"/>
              <a:t>6/25/2024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1E1DC20-0CB9-40D6-89E7-1E7F00DA748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84E78F-AC19-4D56-9EC1-F77633FC247E}"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1DC20-0CB9-40D6-89E7-1E7F00DA74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84E78F-AC19-4D56-9EC1-F77633FC247E}"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1DC20-0CB9-40D6-89E7-1E7F00DA74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84E78F-AC19-4D56-9EC1-F77633FC247E}"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1DC20-0CB9-40D6-89E7-1E7F00DA748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D84E78F-AC19-4D56-9EC1-F77633FC247E}" type="datetimeFigureOut">
              <a:rPr lang="en-US" smtClean="0"/>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1DC20-0CB9-40D6-89E7-1E7F00DA748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84E78F-AC19-4D56-9EC1-F77633FC247E}"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1DC20-0CB9-40D6-89E7-1E7F00DA748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D84E78F-AC19-4D56-9EC1-F77633FC247E}" type="datetimeFigureOut">
              <a:rPr lang="en-US" smtClean="0"/>
              <a:t>6/25/2024</a:t>
            </a:fld>
            <a:endParaRPr lang="en-US"/>
          </a:p>
        </p:txBody>
      </p:sp>
      <p:sp>
        <p:nvSpPr>
          <p:cNvPr id="27" name="Slide Number Placeholder 26"/>
          <p:cNvSpPr>
            <a:spLocks noGrp="1"/>
          </p:cNvSpPr>
          <p:nvPr>
            <p:ph type="sldNum" sz="quarter" idx="11"/>
          </p:nvPr>
        </p:nvSpPr>
        <p:spPr/>
        <p:txBody>
          <a:bodyPr rtlCol="0"/>
          <a:lstStyle/>
          <a:p>
            <a:fld id="{C1E1DC20-0CB9-40D6-89E7-1E7F00DA748C}"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D84E78F-AC19-4D56-9EC1-F77633FC247E}" type="datetimeFigureOut">
              <a:rPr lang="en-US" smtClean="0"/>
              <a:t>6/25/2024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C1E1DC20-0CB9-40D6-89E7-1E7F00DA74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4E78F-AC19-4D56-9EC1-F77633FC247E}" type="datetimeFigureOut">
              <a:rPr lang="en-US" smtClean="0"/>
              <a:t>6/25/2024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1DC20-0CB9-40D6-89E7-1E7F00DA74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84E78F-AC19-4D56-9EC1-F77633FC247E}"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1DC20-0CB9-40D6-89E7-1E7F00DA748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D84E78F-AC19-4D56-9EC1-F77633FC247E}" type="datetimeFigureOut">
              <a:rPr lang="en-US" smtClean="0"/>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1DC20-0CB9-40D6-89E7-1E7F00DA748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D84E78F-AC19-4D56-9EC1-F77633FC247E}" type="datetimeFigureOut">
              <a:rPr lang="en-US" smtClean="0"/>
              <a:t>6/25/2024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1E1DC20-0CB9-40D6-89E7-1E7F00DA748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1785926"/>
            <a:ext cx="8458200" cy="1470025"/>
          </a:xfrm>
        </p:spPr>
        <p:txBody>
          <a:bodyPr/>
          <a:lstStyle/>
          <a:p>
            <a:r>
              <a:rPr lang="en-US" dirty="0" smtClean="0"/>
              <a:t>DNR COLLEGE(A), BHIMAVARAM</a:t>
            </a:r>
            <a:br>
              <a:rPr lang="en-US" dirty="0" smtClean="0"/>
            </a:br>
            <a:r>
              <a:rPr lang="en-US" dirty="0" smtClean="0"/>
              <a:t>DEPARTMENT: PG MATHEMATICS</a:t>
            </a:r>
            <a:endParaRPr lang="en-US" dirty="0"/>
          </a:p>
        </p:txBody>
      </p:sp>
      <p:sp>
        <p:nvSpPr>
          <p:cNvPr id="3" name="Subtitle 2"/>
          <p:cNvSpPr>
            <a:spLocks noGrp="1"/>
          </p:cNvSpPr>
          <p:nvPr>
            <p:ph type="subTitle" idx="1"/>
          </p:nvPr>
        </p:nvSpPr>
        <p:spPr>
          <a:xfrm>
            <a:off x="428596" y="4143380"/>
            <a:ext cx="8072494" cy="1752600"/>
          </a:xfrm>
        </p:spPr>
        <p:txBody>
          <a:bodyPr>
            <a:noAutofit/>
          </a:bodyPr>
          <a:lstStyle/>
          <a:p>
            <a:r>
              <a:rPr lang="en-US" sz="3200" dirty="0" smtClean="0">
                <a:solidFill>
                  <a:schemeClr val="tx1"/>
                </a:solidFill>
              </a:rPr>
              <a:t>SUBJECT: Analytical Number Theory</a:t>
            </a:r>
          </a:p>
          <a:p>
            <a:r>
              <a:rPr lang="en-US" sz="3200" dirty="0" smtClean="0">
                <a:solidFill>
                  <a:schemeClr val="tx1"/>
                </a:solidFill>
              </a:rPr>
              <a:t>Topic: </a:t>
            </a:r>
            <a:r>
              <a:rPr lang="en-US" sz="3200" dirty="0" smtClean="0">
                <a:solidFill>
                  <a:schemeClr val="tx1"/>
                </a:solidFill>
              </a:rPr>
              <a:t>Averages </a:t>
            </a:r>
            <a:r>
              <a:rPr lang="en-US" sz="3200" dirty="0" smtClean="0">
                <a:solidFill>
                  <a:schemeClr val="tx1"/>
                </a:solidFill>
              </a:rPr>
              <a:t>of arithmetic functions </a:t>
            </a:r>
          </a:p>
          <a:p>
            <a:endParaRPr lang="en-US" sz="3200" dirty="0" smtClean="0"/>
          </a:p>
          <a:p>
            <a:endParaRPr lang="en-US" sz="3200" dirty="0" smtClean="0"/>
          </a:p>
          <a:p>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071546"/>
            <a:ext cx="8501122" cy="4616648"/>
          </a:xfrm>
          <a:prstGeom prst="rect">
            <a:avLst/>
          </a:prstGeom>
        </p:spPr>
        <p:txBody>
          <a:bodyPr wrap="square">
            <a:spAutoFit/>
          </a:bodyPr>
          <a:lstStyle/>
          <a:p>
            <a:pPr>
              <a:lnSpc>
                <a:spcPct val="150000"/>
              </a:lnSpc>
              <a:buFont typeface="Arial" pitchFamily="34" charset="0"/>
              <a:buChar char="•"/>
            </a:pPr>
            <a:r>
              <a:rPr lang="en-US" sz="2800" dirty="0" smtClean="0"/>
              <a:t>In analytical number theory, averages of arithmetic functions play a significant role in understanding the distribution and behavior of these functions over sets of integers. These averages provide insights into the statistical properties of arithmetic functions and are often used to derive asymptotic formulas and understand the overall distribution of numbers.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000108"/>
            <a:ext cx="8072494" cy="4616648"/>
          </a:xfrm>
          <a:prstGeom prst="rect">
            <a:avLst/>
          </a:prstGeom>
        </p:spPr>
        <p:txBody>
          <a:bodyPr wrap="square">
            <a:spAutoFit/>
          </a:bodyPr>
          <a:lstStyle/>
          <a:p>
            <a:pPr>
              <a:lnSpc>
                <a:spcPct val="150000"/>
              </a:lnSpc>
            </a:pPr>
            <a:r>
              <a:rPr lang="en-US" sz="2800" b="1" dirty="0" smtClean="0"/>
              <a:t>Types of Averages: </a:t>
            </a:r>
          </a:p>
          <a:p>
            <a:pPr>
              <a:lnSpc>
                <a:spcPct val="150000"/>
              </a:lnSpc>
            </a:pPr>
            <a:r>
              <a:rPr lang="en-US" sz="2800" b="1" dirty="0" smtClean="0"/>
              <a:t>1.Average Value of an Arithmetic Function</a:t>
            </a:r>
            <a:r>
              <a:rPr lang="en-US" sz="2800" dirty="0" smtClean="0"/>
              <a:t>: This refers to the mean value of the function over a certain range of integers. For example:</a:t>
            </a:r>
          </a:p>
          <a:p>
            <a:pPr>
              <a:lnSpc>
                <a:spcPct val="150000"/>
              </a:lnSpc>
            </a:pPr>
            <a:r>
              <a:rPr lang="en-US" sz="2800" dirty="0" smtClean="0"/>
              <a:t>1/x ∑</a:t>
            </a:r>
            <a:r>
              <a:rPr lang="en-US" sz="2800" baseline="-25000" dirty="0" err="1" smtClean="0"/>
              <a:t>n≤x</a:t>
            </a:r>
            <a:r>
              <a:rPr lang="en-US" sz="2800" baseline="-25000" dirty="0" smtClean="0"/>
              <a:t> </a:t>
            </a:r>
            <a:r>
              <a:rPr lang="en-US" sz="2800" dirty="0" smtClean="0"/>
              <a:t>f(n)</a:t>
            </a:r>
          </a:p>
          <a:p>
            <a:pPr>
              <a:lnSpc>
                <a:spcPct val="150000"/>
              </a:lnSpc>
            </a:pPr>
            <a:r>
              <a:rPr lang="en-US" sz="2800" dirty="0" smtClean="0"/>
              <a:t>where f(n) is an arithmetic function and the sum is taken over integers </a:t>
            </a:r>
            <a:r>
              <a:rPr lang="en-US" sz="2800" dirty="0" err="1" smtClean="0"/>
              <a:t>n≤x</a:t>
            </a:r>
            <a:r>
              <a:rPr lang="en-US" sz="2800" dirty="0" smtClean="0"/>
              <a:t> </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1071546"/>
            <a:ext cx="7072362" cy="4616648"/>
          </a:xfrm>
          <a:prstGeom prst="rect">
            <a:avLst/>
          </a:prstGeom>
        </p:spPr>
        <p:txBody>
          <a:bodyPr wrap="square">
            <a:spAutoFit/>
          </a:bodyPr>
          <a:lstStyle/>
          <a:p>
            <a:pPr>
              <a:lnSpc>
                <a:spcPct val="150000"/>
              </a:lnSpc>
            </a:pPr>
            <a:r>
              <a:rPr lang="en-US" sz="2800" b="1" dirty="0" smtClean="0"/>
              <a:t>2. Average Order</a:t>
            </a:r>
            <a:r>
              <a:rPr lang="en-US" sz="2800" dirty="0" smtClean="0"/>
              <a:t>: This term is used to describe the typical size of an arithmetic function f(n)</a:t>
            </a:r>
            <a:r>
              <a:rPr lang="en-US" sz="2800" dirty="0"/>
              <a:t> </a:t>
            </a:r>
            <a:r>
              <a:rPr lang="en-US" sz="2800" dirty="0" smtClean="0"/>
              <a:t>up to a large integer x. It is often represented as:</a:t>
            </a:r>
          </a:p>
          <a:p>
            <a:pPr>
              <a:lnSpc>
                <a:spcPct val="150000"/>
              </a:lnSpc>
            </a:pPr>
            <a:r>
              <a:rPr lang="en-US" sz="2800" dirty="0" smtClean="0"/>
              <a:t>1/x ∑</a:t>
            </a:r>
            <a:r>
              <a:rPr lang="en-US" sz="2800" baseline="-25000" dirty="0" err="1" smtClean="0"/>
              <a:t>n≤x</a:t>
            </a:r>
            <a:r>
              <a:rPr lang="en-US" sz="2800" baseline="-25000" dirty="0" smtClean="0"/>
              <a:t> </a:t>
            </a:r>
            <a:r>
              <a:rPr lang="en-US" sz="2800" dirty="0" smtClean="0"/>
              <a:t>∣f(n)∣</a:t>
            </a:r>
          </a:p>
          <a:p>
            <a:pPr>
              <a:lnSpc>
                <a:spcPct val="150000"/>
              </a:lnSpc>
            </a:pPr>
            <a:r>
              <a:rPr lang="en-US" sz="2800" dirty="0" smtClean="0"/>
              <a:t>This average order helps in understanding how f(n)</a:t>
            </a:r>
            <a:r>
              <a:rPr lang="en-US" sz="2800" dirty="0"/>
              <a:t> </a:t>
            </a:r>
            <a:r>
              <a:rPr lang="en-US" sz="2800" dirty="0" smtClean="0"/>
              <a:t>grows on average as n increases.</a:t>
            </a:r>
            <a:endParaRPr lang="en-US" sz="2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071546"/>
            <a:ext cx="7858180" cy="4616648"/>
          </a:xfrm>
          <a:prstGeom prst="rect">
            <a:avLst/>
          </a:prstGeom>
        </p:spPr>
        <p:txBody>
          <a:bodyPr wrap="square">
            <a:spAutoFit/>
          </a:bodyPr>
          <a:lstStyle/>
          <a:p>
            <a:pPr>
              <a:lnSpc>
                <a:spcPct val="150000"/>
              </a:lnSpc>
            </a:pPr>
            <a:r>
              <a:rPr lang="en-US" sz="2800" b="1" dirty="0" smtClean="0"/>
              <a:t>3. Average of Multiplicative Functions</a:t>
            </a:r>
            <a:r>
              <a:rPr lang="en-US" sz="2800" dirty="0" smtClean="0"/>
              <a:t>: For multiplicative functions f(n), it is often useful to consider their average values over integers up to x. For example, the average value of a multiplicative function f(n) up to x can be expressed as:</a:t>
            </a:r>
          </a:p>
          <a:p>
            <a:pPr>
              <a:lnSpc>
                <a:spcPct val="150000"/>
              </a:lnSpc>
            </a:pPr>
            <a:r>
              <a:rPr lang="en-US" sz="2800" dirty="0" smtClean="0"/>
              <a:t>                          1/x ∑</a:t>
            </a:r>
            <a:r>
              <a:rPr lang="en-US" sz="2800" baseline="-25000" dirty="0" err="1" smtClean="0"/>
              <a:t>n≤x</a:t>
            </a:r>
            <a:r>
              <a:rPr lang="en-US" sz="2800" baseline="-25000" dirty="0" smtClean="0"/>
              <a:t> </a:t>
            </a:r>
            <a:r>
              <a:rPr lang="en-US" sz="2800" dirty="0" smtClean="0"/>
              <a:t>f(n)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928670"/>
            <a:ext cx="8429684" cy="5262979"/>
          </a:xfrm>
          <a:prstGeom prst="rect">
            <a:avLst/>
          </a:prstGeom>
        </p:spPr>
        <p:txBody>
          <a:bodyPr wrap="square">
            <a:spAutoFit/>
          </a:bodyPr>
          <a:lstStyle/>
          <a:p>
            <a:pPr>
              <a:lnSpc>
                <a:spcPct val="150000"/>
              </a:lnSpc>
            </a:pPr>
            <a:r>
              <a:rPr lang="en-US" sz="2800" b="1" dirty="0" smtClean="0"/>
              <a:t>4. Examples and Applications: </a:t>
            </a:r>
          </a:p>
          <a:p>
            <a:pPr>
              <a:lnSpc>
                <a:spcPct val="150000"/>
              </a:lnSpc>
              <a:buFont typeface="Arial" pitchFamily="34" charset="0"/>
              <a:buChar char="•"/>
            </a:pPr>
            <a:r>
              <a:rPr lang="en-US" sz="2800" b="1" dirty="0" smtClean="0"/>
              <a:t>Prime Number Theorem</a:t>
            </a:r>
            <a:r>
              <a:rPr lang="en-US" sz="2800" dirty="0" smtClean="0"/>
              <a:t>: </a:t>
            </a:r>
          </a:p>
          <a:p>
            <a:pPr>
              <a:lnSpc>
                <a:spcPct val="150000"/>
              </a:lnSpc>
            </a:pPr>
            <a:r>
              <a:rPr lang="en-US" sz="2800" dirty="0" smtClean="0"/>
              <a:t>The average number of prime factors of integers up to xxx is closely related to log⁡</a:t>
            </a:r>
            <a:r>
              <a:rPr lang="en-US" sz="2800" dirty="0"/>
              <a:t> </a:t>
            </a:r>
            <a:r>
              <a:rPr lang="en-US" sz="2800" dirty="0" smtClean="0"/>
              <a:t>x as described by the prime number theorem.</a:t>
            </a:r>
          </a:p>
          <a:p>
            <a:pPr>
              <a:lnSpc>
                <a:spcPct val="150000"/>
              </a:lnSpc>
              <a:buFont typeface="Arial" pitchFamily="34" charset="0"/>
              <a:buChar char="•"/>
            </a:pPr>
            <a:r>
              <a:rPr lang="en-US" sz="2800" b="1" dirty="0" smtClean="0"/>
              <a:t>Divisor </a:t>
            </a:r>
            <a:r>
              <a:rPr lang="en-US" sz="2800" b="1" dirty="0" err="1" smtClean="0"/>
              <a:t>Summatory</a:t>
            </a:r>
            <a:r>
              <a:rPr lang="en-US" sz="2800" b="1" dirty="0" smtClean="0"/>
              <a:t> Functions</a:t>
            </a:r>
            <a:r>
              <a:rPr lang="en-US" sz="2800" dirty="0" smtClean="0"/>
              <a:t>:</a:t>
            </a:r>
          </a:p>
          <a:p>
            <a:pPr>
              <a:lnSpc>
                <a:spcPct val="150000"/>
              </a:lnSpc>
            </a:pPr>
            <a:r>
              <a:rPr lang="en-US" sz="2800" dirty="0" smtClean="0"/>
              <a:t> Consider the sum of divisors </a:t>
            </a:r>
            <a:r>
              <a:rPr lang="en-US" sz="2800" dirty="0" err="1" smtClean="0"/>
              <a:t>σ</a:t>
            </a:r>
            <a:r>
              <a:rPr lang="en-US" sz="2800" baseline="-25000" dirty="0" err="1" smtClean="0"/>
              <a:t>k</a:t>
            </a:r>
            <a:r>
              <a:rPr lang="en-US" sz="2800" dirty="0" smtClean="0"/>
              <a:t>(n)</a:t>
            </a:r>
            <a:r>
              <a:rPr lang="en-US" sz="2800" dirty="0" smtClean="0"/>
              <a:t>, where </a:t>
            </a:r>
            <a:r>
              <a:rPr lang="en-US" sz="2800" dirty="0" err="1" smtClean="0"/>
              <a:t>σ</a:t>
            </a:r>
            <a:r>
              <a:rPr lang="en-US" sz="2800" baseline="-25000" dirty="0" err="1" smtClean="0"/>
              <a:t>k</a:t>
            </a:r>
            <a:r>
              <a:rPr lang="en-US" sz="2800" dirty="0" smtClean="0"/>
              <a:t>(n)=</a:t>
            </a:r>
            <a:r>
              <a:rPr lang="en-US" sz="2800" dirty="0" smtClean="0"/>
              <a:t> ∑</a:t>
            </a:r>
            <a:r>
              <a:rPr lang="en-US" sz="2800" dirty="0" err="1" smtClean="0"/>
              <a:t>d∣n</a:t>
            </a:r>
            <a:r>
              <a:rPr lang="en-US" sz="2800" dirty="0" smtClean="0"/>
              <a:t> ​</a:t>
            </a:r>
            <a:r>
              <a:rPr lang="en-US" sz="2800" dirty="0" err="1" smtClean="0"/>
              <a:t>d</a:t>
            </a:r>
            <a:r>
              <a:rPr lang="en-US" sz="2800" baseline="30000" dirty="0" err="1" smtClean="0"/>
              <a:t>k</a:t>
            </a:r>
            <a:r>
              <a:rPr lang="en-US" sz="2800" dirty="0"/>
              <a:t> </a:t>
            </a:r>
            <a:endParaRPr lang="en-US"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928670"/>
            <a:ext cx="7572428" cy="5262979"/>
          </a:xfrm>
          <a:prstGeom prst="rect">
            <a:avLst/>
          </a:prstGeom>
        </p:spPr>
        <p:txBody>
          <a:bodyPr wrap="square">
            <a:spAutoFit/>
          </a:bodyPr>
          <a:lstStyle/>
          <a:p>
            <a:pPr>
              <a:lnSpc>
                <a:spcPct val="150000"/>
              </a:lnSpc>
              <a:buFont typeface="Arial" pitchFamily="34" charset="0"/>
              <a:buChar char="•"/>
            </a:pPr>
            <a:r>
              <a:rPr lang="en-US" sz="2800" dirty="0" smtClean="0"/>
              <a:t>Analyzing the average behavior of </a:t>
            </a:r>
            <a:r>
              <a:rPr lang="en-US" sz="2800" dirty="0" err="1" smtClean="0"/>
              <a:t>σ</a:t>
            </a:r>
            <a:r>
              <a:rPr lang="en-US" sz="2800" baseline="-25000" dirty="0" err="1" smtClean="0"/>
              <a:t>k</a:t>
            </a:r>
            <a:r>
              <a:rPr lang="en-US" sz="2800" dirty="0" smtClean="0"/>
              <a:t>(n), provides insights into the distribution of divisors among integers.</a:t>
            </a:r>
            <a:endParaRPr lang="en-US" sz="2800" b="1" dirty="0" smtClean="0"/>
          </a:p>
          <a:p>
            <a:pPr>
              <a:lnSpc>
                <a:spcPct val="150000"/>
              </a:lnSpc>
              <a:buFont typeface="Arial" pitchFamily="34" charset="0"/>
              <a:buChar char="•"/>
            </a:pPr>
            <a:r>
              <a:rPr lang="en-US" sz="2800" b="1" dirty="0" err="1" smtClean="0"/>
              <a:t>Mobius</a:t>
            </a:r>
            <a:r>
              <a:rPr lang="en-US" sz="2800" b="1" dirty="0" smtClean="0"/>
              <a:t> Function</a:t>
            </a:r>
            <a:r>
              <a:rPr lang="en-US" sz="2800" dirty="0" smtClean="0"/>
              <a:t>: Analyzing the average behavior of the </a:t>
            </a:r>
            <a:r>
              <a:rPr lang="en-US" sz="2800" dirty="0" err="1" smtClean="0"/>
              <a:t>Mobius</a:t>
            </a:r>
            <a:r>
              <a:rPr lang="en-US" sz="2800" dirty="0" smtClean="0"/>
              <a:t> function μ(n) up to x is crucial in many number-theoretic proofs, such as establishing the density of square-free numbers.</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142984"/>
            <a:ext cx="7786742" cy="4616648"/>
          </a:xfrm>
          <a:prstGeom prst="rect">
            <a:avLst/>
          </a:prstGeom>
        </p:spPr>
        <p:txBody>
          <a:bodyPr wrap="square">
            <a:spAutoFit/>
          </a:bodyPr>
          <a:lstStyle/>
          <a:p>
            <a:pPr>
              <a:lnSpc>
                <a:spcPct val="150000"/>
              </a:lnSpc>
            </a:pPr>
            <a:r>
              <a:rPr lang="en-US" sz="2800" dirty="0" smtClean="0"/>
              <a:t>In summary, </a:t>
            </a:r>
          </a:p>
          <a:p>
            <a:pPr>
              <a:lnSpc>
                <a:spcPct val="150000"/>
              </a:lnSpc>
            </a:pPr>
            <a:r>
              <a:rPr lang="en-US" sz="2800" dirty="0" smtClean="0"/>
              <a:t>averages of arithmetic functions in analytical number theory are essential for understanding the statistical properties and distribution of integers, providing a bridge between individual number-theoretic phenomena and their broader behavior over large sets of integers.</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2714620"/>
            <a:ext cx="6559809" cy="1200329"/>
          </a:xfrm>
          <a:prstGeom prst="rect">
            <a:avLst/>
          </a:prstGeom>
        </p:spPr>
        <p:txBody>
          <a:bodyPr wrap="none">
            <a:spAutoFit/>
          </a:bodyPr>
          <a:lstStyle/>
          <a:p>
            <a:r>
              <a:rPr lang="en-US" sz="7200" b="1" dirty="0" smtClean="0"/>
              <a:t>THANK  YOU</a:t>
            </a:r>
            <a:endParaRPr lang="en-US" sz="72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TotalTime>
  <Words>384</Words>
  <Application>Microsoft Office PowerPoint</Application>
  <PresentationFormat>On-screen Show (4:3)</PresentationFormat>
  <Paragraphs>24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DNR COLLEGE(A), BHIMAVARAM DEPARTMENT: PG MATHEMATICS</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DNR COLLEGE(A), BHIMAVARAM DEPARTMENT: PG MATHEMATICS</dc:title>
  <dc:creator>GEOLOGY DEPT</dc:creator>
  <cp:lastModifiedBy>GEOLOGY DEPT</cp:lastModifiedBy>
  <cp:revision>2</cp:revision>
  <dcterms:created xsi:type="dcterms:W3CDTF">2024-06-25T10:11:09Z</dcterms:created>
  <dcterms:modified xsi:type="dcterms:W3CDTF">2024-06-25T10:31:00Z</dcterms:modified>
</cp:coreProperties>
</file>