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CC74E7D-F3DC-4B19-803F-031952DA7140}" type="datetimeFigureOut">
              <a:rPr lang="en-US" smtClean="0"/>
              <a:t>6/25/2024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9C7EE9-33A0-4AC8-A4F6-A7A36FFD94C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9C7EE9-33A0-4AC8-A4F6-A7A36FFD94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9C7EE9-33A0-4AC8-A4F6-A7A36FFD94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9C7EE9-33A0-4AC8-A4F6-A7A36FFD94C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9C7EE9-33A0-4AC8-A4F6-A7A36FFD94C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9C7EE9-33A0-4AC8-A4F6-A7A36FFD94C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89C7EE9-33A0-4AC8-A4F6-A7A36FFD94C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89C7EE9-33A0-4AC8-A4F6-A7A36FFD94C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CC74E7D-F3DC-4B19-803F-031952DA7140}" type="datetimeFigureOut">
              <a:rPr lang="en-US" smtClean="0"/>
              <a:t>6/25/2024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89C7EE9-33A0-4AC8-A4F6-A7A36FFD94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CC74E7D-F3DC-4B19-803F-031952DA7140}" type="datetimeFigureOut">
              <a:rPr lang="en-US" smtClean="0"/>
              <a:t>6/25/2024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9C7EE9-33A0-4AC8-A4F6-A7A36FFD94C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CC74E7D-F3DC-4B19-803F-031952DA7140}" type="datetimeFigureOut">
              <a:rPr lang="en-US" smtClean="0"/>
              <a:t>6/25/2024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9C7EE9-33A0-4AC8-A4F6-A7A36FFD94C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CC74E7D-F3DC-4B19-803F-031952DA7140}" type="datetimeFigureOut">
              <a:rPr lang="en-US" smtClean="0"/>
              <a:t>6/25/2024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9C7EE9-33A0-4AC8-A4F6-A7A36FFD94C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DNR COLLEGE(A), BHIMAVARAM</a:t>
            </a:r>
            <a:br>
              <a:rPr lang="en-US" sz="3600" dirty="0" smtClean="0"/>
            </a:br>
            <a:r>
              <a:rPr lang="en-US" sz="3600" dirty="0" smtClean="0"/>
              <a:t>DEPARTMENT: PG MATHEMATICS</a:t>
            </a:r>
            <a:endParaRPr lang="en-US" sz="3600" dirty="0"/>
          </a:p>
        </p:txBody>
      </p:sp>
      <p:sp>
        <p:nvSpPr>
          <p:cNvPr id="3" name="Subtitle 2"/>
          <p:cNvSpPr>
            <a:spLocks noGrp="1"/>
          </p:cNvSpPr>
          <p:nvPr>
            <p:ph type="subTitle" idx="1"/>
          </p:nvPr>
        </p:nvSpPr>
        <p:spPr>
          <a:xfrm>
            <a:off x="1371600" y="3886200"/>
            <a:ext cx="6986614" cy="1752600"/>
          </a:xfrm>
        </p:spPr>
        <p:txBody>
          <a:bodyPr/>
          <a:lstStyle/>
          <a:p>
            <a:r>
              <a:rPr lang="en-US" dirty="0">
                <a:solidFill>
                  <a:schemeClr val="tx1"/>
                </a:solidFill>
              </a:rPr>
              <a:t>SUBJECT: Analytical Number Theory</a:t>
            </a:r>
          </a:p>
          <a:p>
            <a:r>
              <a:rPr lang="en-US" dirty="0">
                <a:solidFill>
                  <a:schemeClr val="tx1"/>
                </a:solidFill>
              </a:rPr>
              <a:t>Topic: </a:t>
            </a:r>
            <a:r>
              <a:rPr lang="en-US" dirty="0" smtClean="0">
                <a:solidFill>
                  <a:schemeClr val="tx1"/>
                </a:solidFill>
              </a:rPr>
              <a:t>some elementary theorem on the distribution of prime numbers</a:t>
            </a:r>
            <a:endParaRPr lang="en-US" dirty="0">
              <a:solidFill>
                <a:schemeClr val="tx1"/>
              </a:solidFill>
            </a:endParaRPr>
          </a:p>
          <a:p>
            <a:endParaRPr lang="en-US" dirty="0"/>
          </a:p>
          <a:p>
            <a:endParaRPr lang="en-US" dirty="0"/>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857232"/>
            <a:ext cx="7715304" cy="2677656"/>
          </a:xfrm>
          <a:prstGeom prst="rect">
            <a:avLst/>
          </a:prstGeom>
        </p:spPr>
        <p:txBody>
          <a:bodyPr wrap="square">
            <a:spAutoFit/>
          </a:bodyPr>
          <a:lstStyle/>
          <a:p>
            <a:pPr>
              <a:lnSpc>
                <a:spcPct val="150000"/>
              </a:lnSpc>
              <a:buFont typeface="Arial" pitchFamily="34" charset="0"/>
              <a:buChar char="•"/>
            </a:pPr>
            <a:r>
              <a:rPr lang="en-US" sz="2800" b="1" dirty="0" smtClean="0"/>
              <a:t>Significance</a:t>
            </a:r>
            <a:r>
              <a:rPr lang="en-US" sz="2800" dirty="0" smtClean="0"/>
              <a:t>: This theorem quantifies the approximation of the Prime Number Theorem and provides tighter bounds on the distribution of primes.</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2428868"/>
            <a:ext cx="6526146" cy="1323439"/>
          </a:xfrm>
          <a:prstGeom prst="rect">
            <a:avLst/>
          </a:prstGeom>
        </p:spPr>
        <p:txBody>
          <a:bodyPr wrap="none">
            <a:spAutoFit/>
          </a:bodyPr>
          <a:lstStyle/>
          <a:p>
            <a:r>
              <a:rPr lang="en-US" sz="8000" b="1" dirty="0" smtClean="0"/>
              <a:t>THANK  YOU</a:t>
            </a:r>
            <a:endParaRPr lang="en-US" sz="8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571480"/>
            <a:ext cx="7715304" cy="4616648"/>
          </a:xfrm>
          <a:prstGeom prst="rect">
            <a:avLst/>
          </a:prstGeom>
        </p:spPr>
        <p:txBody>
          <a:bodyPr wrap="square">
            <a:spAutoFit/>
          </a:bodyPr>
          <a:lstStyle/>
          <a:p>
            <a:pPr>
              <a:lnSpc>
                <a:spcPct val="150000"/>
              </a:lnSpc>
              <a:buFont typeface="Arial" pitchFamily="34" charset="0"/>
              <a:buChar char="•"/>
            </a:pPr>
            <a:r>
              <a:rPr lang="en-US" sz="2800" dirty="0" smtClean="0"/>
              <a:t>In analytical number theory, several elementary theorems on the distribution of prime numbers play foundational roles. These theorems provide insights into how primes are distributed among the integers and often serve as building blocks for more advanced results in the field. Here are some key elementary theorems: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71480"/>
            <a:ext cx="8001056" cy="5262979"/>
          </a:xfrm>
          <a:prstGeom prst="rect">
            <a:avLst/>
          </a:prstGeom>
        </p:spPr>
        <p:txBody>
          <a:bodyPr wrap="square">
            <a:spAutoFit/>
          </a:bodyPr>
          <a:lstStyle/>
          <a:p>
            <a:pPr>
              <a:lnSpc>
                <a:spcPct val="150000"/>
              </a:lnSpc>
            </a:pPr>
            <a:r>
              <a:rPr lang="en-US" b="1" dirty="0" smtClean="0"/>
              <a:t>1</a:t>
            </a:r>
            <a:r>
              <a:rPr lang="en-US" sz="2800" b="1" dirty="0" smtClean="0"/>
              <a:t>. The Prime Number Theorem:</a:t>
            </a:r>
          </a:p>
          <a:p>
            <a:pPr>
              <a:lnSpc>
                <a:spcPct val="150000"/>
              </a:lnSpc>
            </a:pPr>
            <a:r>
              <a:rPr lang="en-US" sz="2800" dirty="0" smtClean="0"/>
              <a:t>The Prime Number Theorem (PNT) is one of the most celebrated results in number theory, providing asymptotic information about the distribution of prime numbers.</a:t>
            </a:r>
          </a:p>
          <a:p>
            <a:pPr>
              <a:lnSpc>
                <a:spcPct val="150000"/>
              </a:lnSpc>
              <a:buFont typeface="Arial" pitchFamily="34" charset="0"/>
              <a:buChar char="•"/>
            </a:pPr>
            <a:r>
              <a:rPr lang="en-US" sz="2800" b="1" dirty="0" smtClean="0"/>
              <a:t>Statement</a:t>
            </a:r>
            <a:r>
              <a:rPr lang="en-US" sz="2800" dirty="0" smtClean="0"/>
              <a:t>: Let π(x) denote the number of prime numbers less than or equal to x. Then, as x tends to infinity, π(x)∼x/</a:t>
            </a:r>
            <a:r>
              <a:rPr lang="en-US" sz="2800" dirty="0" err="1" smtClean="0"/>
              <a:t>log⁡x</a:t>
            </a:r>
            <a:r>
              <a:rPr lang="en-US" sz="28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571480"/>
            <a:ext cx="7429552" cy="3323987"/>
          </a:xfrm>
          <a:prstGeom prst="rect">
            <a:avLst/>
          </a:prstGeom>
        </p:spPr>
        <p:txBody>
          <a:bodyPr wrap="square">
            <a:spAutoFit/>
          </a:bodyPr>
          <a:lstStyle/>
          <a:p>
            <a:pPr>
              <a:lnSpc>
                <a:spcPct val="150000"/>
              </a:lnSpc>
              <a:buFont typeface="Arial" pitchFamily="34" charset="0"/>
              <a:buChar char="•"/>
            </a:pPr>
            <a:r>
              <a:rPr lang="en-US" sz="2800" b="1" dirty="0" smtClean="0"/>
              <a:t>Significance</a:t>
            </a:r>
            <a:r>
              <a:rPr lang="en-US" sz="2800" dirty="0" smtClean="0"/>
              <a:t>: This theorem quantifies how the number of primes grows with x. It implies that primes become sparser as x increases, roughly following the inverse of the natural logarithm function.</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714356"/>
            <a:ext cx="7858180" cy="4616648"/>
          </a:xfrm>
          <a:prstGeom prst="rect">
            <a:avLst/>
          </a:prstGeom>
        </p:spPr>
        <p:txBody>
          <a:bodyPr wrap="square">
            <a:spAutoFit/>
          </a:bodyPr>
          <a:lstStyle/>
          <a:p>
            <a:pPr>
              <a:lnSpc>
                <a:spcPct val="150000"/>
              </a:lnSpc>
            </a:pPr>
            <a:r>
              <a:rPr lang="en-US" sz="2800" b="1" dirty="0" smtClean="0"/>
              <a:t>2. Bertrand's Postulate: </a:t>
            </a:r>
          </a:p>
          <a:p>
            <a:pPr>
              <a:lnSpc>
                <a:spcPct val="150000"/>
              </a:lnSpc>
            </a:pPr>
            <a:r>
              <a:rPr lang="en-US" sz="2800" dirty="0" smtClean="0"/>
              <a:t>Bertrand's Postulate (proved by </a:t>
            </a:r>
            <a:r>
              <a:rPr lang="en-US" sz="2800" dirty="0" err="1" smtClean="0"/>
              <a:t>Chebyshev</a:t>
            </a:r>
            <a:r>
              <a:rPr lang="en-US" sz="2800" dirty="0" smtClean="0"/>
              <a:t>) is an elementary result that provides a lower bound on the gap between consecutive primes.</a:t>
            </a:r>
          </a:p>
          <a:p>
            <a:pPr>
              <a:lnSpc>
                <a:spcPct val="150000"/>
              </a:lnSpc>
              <a:buFont typeface="Arial" pitchFamily="34" charset="0"/>
              <a:buChar char="•"/>
            </a:pPr>
            <a:r>
              <a:rPr lang="en-US" sz="2800" b="1" dirty="0" smtClean="0"/>
              <a:t>Statement</a:t>
            </a:r>
            <a:r>
              <a:rPr lang="en-US" sz="2800" dirty="0" smtClean="0"/>
              <a:t>: For any integer n≥2 there exists at least one prime p such that n&lt;p&lt;2n.</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785794"/>
            <a:ext cx="7000924" cy="3323987"/>
          </a:xfrm>
          <a:prstGeom prst="rect">
            <a:avLst/>
          </a:prstGeom>
        </p:spPr>
        <p:txBody>
          <a:bodyPr wrap="square">
            <a:spAutoFit/>
          </a:bodyPr>
          <a:lstStyle/>
          <a:p>
            <a:pPr>
              <a:lnSpc>
                <a:spcPct val="150000"/>
              </a:lnSpc>
              <a:buFont typeface="Arial" pitchFamily="34" charset="0"/>
              <a:buChar char="•"/>
            </a:pPr>
            <a:r>
              <a:rPr lang="en-US" sz="2800" b="1" dirty="0" smtClean="0"/>
              <a:t>Significance</a:t>
            </a:r>
            <a:r>
              <a:rPr lang="en-US" sz="2800" dirty="0" smtClean="0"/>
              <a:t>: This theorem guarantees the existence of primes in every interval of reasonable size, reinforcing the idea that primes do not thin out indefinitely.</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642918"/>
            <a:ext cx="8001056" cy="4616648"/>
          </a:xfrm>
          <a:prstGeom prst="rect">
            <a:avLst/>
          </a:prstGeom>
        </p:spPr>
        <p:txBody>
          <a:bodyPr wrap="square">
            <a:spAutoFit/>
          </a:bodyPr>
          <a:lstStyle/>
          <a:p>
            <a:pPr>
              <a:lnSpc>
                <a:spcPct val="150000"/>
              </a:lnSpc>
            </a:pPr>
            <a:r>
              <a:rPr lang="en-US" sz="2800" b="1" dirty="0" smtClean="0"/>
              <a:t>3.Dirichlet's Theorem on Primes in Arithmetic Progressions:</a:t>
            </a:r>
          </a:p>
          <a:p>
            <a:pPr>
              <a:lnSpc>
                <a:spcPct val="150000"/>
              </a:lnSpc>
            </a:pPr>
            <a:r>
              <a:rPr lang="en-US" sz="2800" dirty="0" err="1" smtClean="0"/>
              <a:t>Dirichlet's</a:t>
            </a:r>
            <a:r>
              <a:rPr lang="en-US" sz="2800" dirty="0" smtClean="0"/>
              <a:t> Theorem extends the distribution of primes to arithmetic progressions, showing that primes are evenly distributed among such progressions under certain conditions.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85728"/>
            <a:ext cx="8001056" cy="5909310"/>
          </a:xfrm>
          <a:prstGeom prst="rect">
            <a:avLst/>
          </a:prstGeom>
        </p:spPr>
        <p:txBody>
          <a:bodyPr wrap="square">
            <a:spAutoFit/>
          </a:bodyPr>
          <a:lstStyle/>
          <a:p>
            <a:pPr>
              <a:lnSpc>
                <a:spcPct val="150000"/>
              </a:lnSpc>
              <a:buFont typeface="Arial" pitchFamily="34" charset="0"/>
              <a:buChar char="•"/>
            </a:pPr>
            <a:r>
              <a:rPr lang="en-US" sz="2800" b="1" dirty="0" smtClean="0"/>
              <a:t>Statement</a:t>
            </a:r>
            <a:r>
              <a:rPr lang="en-US" sz="2800" dirty="0" smtClean="0"/>
              <a:t>: If a and q are co prime positive integers, then there are infinitely many primes of the form a+nq, where n is a non-negative integer.</a:t>
            </a:r>
          </a:p>
          <a:p>
            <a:pPr>
              <a:lnSpc>
                <a:spcPct val="150000"/>
              </a:lnSpc>
              <a:buFont typeface="Arial" pitchFamily="34" charset="0"/>
              <a:buChar char="•"/>
            </a:pPr>
            <a:r>
              <a:rPr lang="en-US" sz="2800" b="1" dirty="0" smtClean="0"/>
              <a:t>Significance</a:t>
            </a:r>
            <a:r>
              <a:rPr lang="en-US" sz="2800" dirty="0" smtClean="0"/>
              <a:t>: This theorem is a cornerstone in understanding the deeper structure of prime numbers and their distribution patterns beyond the simple count given by the Prime Number Theorem.</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642918"/>
            <a:ext cx="7858180" cy="5262979"/>
          </a:xfrm>
          <a:prstGeom prst="rect">
            <a:avLst/>
          </a:prstGeom>
        </p:spPr>
        <p:txBody>
          <a:bodyPr wrap="square">
            <a:spAutoFit/>
          </a:bodyPr>
          <a:lstStyle/>
          <a:p>
            <a:pPr>
              <a:lnSpc>
                <a:spcPct val="150000"/>
              </a:lnSpc>
            </a:pPr>
            <a:r>
              <a:rPr lang="en-US" sz="2800" b="1" dirty="0" smtClean="0"/>
              <a:t>4.Chebyshev's Theorem on the Density of Primes: </a:t>
            </a:r>
          </a:p>
          <a:p>
            <a:pPr>
              <a:lnSpc>
                <a:spcPct val="150000"/>
              </a:lnSpc>
            </a:pPr>
            <a:r>
              <a:rPr lang="en-US" sz="2800" dirty="0" err="1" smtClean="0"/>
              <a:t>Chebyshev's</a:t>
            </a:r>
            <a:r>
              <a:rPr lang="en-US" sz="2800" dirty="0" smtClean="0"/>
              <a:t> theorem provides bounds on how closely the number of primes </a:t>
            </a:r>
            <a:r>
              <a:rPr lang="el-GR" sz="2800" dirty="0" smtClean="0"/>
              <a:t>π(</a:t>
            </a:r>
            <a:r>
              <a:rPr lang="en-US" sz="2800" dirty="0" smtClean="0"/>
              <a:t>x) approximates x/</a:t>
            </a:r>
            <a:r>
              <a:rPr lang="en-US" sz="2800" dirty="0" err="1" smtClean="0"/>
              <a:t>log⁡x</a:t>
            </a:r>
            <a:r>
              <a:rPr lang="en-US" sz="2800" dirty="0"/>
              <a:t> </a:t>
            </a:r>
            <a:r>
              <a:rPr lang="en-US" sz="2800" dirty="0" smtClean="0"/>
              <a:t>for large x.</a:t>
            </a:r>
          </a:p>
          <a:p>
            <a:pPr>
              <a:lnSpc>
                <a:spcPct val="150000"/>
              </a:lnSpc>
              <a:buFont typeface="Arial" pitchFamily="34" charset="0"/>
              <a:buChar char="•"/>
            </a:pPr>
            <a:r>
              <a:rPr lang="en-US" sz="2800" b="1" dirty="0" smtClean="0"/>
              <a:t>Statement</a:t>
            </a:r>
            <a:r>
              <a:rPr lang="en-US" sz="2800" dirty="0" smtClean="0"/>
              <a:t>: There exist constants A and B such that for all sufficiently large x, A x/log⁡ x &lt; </a:t>
            </a:r>
            <a:r>
              <a:rPr lang="el-GR" sz="2800" dirty="0" smtClean="0"/>
              <a:t>π(</a:t>
            </a:r>
            <a:r>
              <a:rPr lang="en-US" sz="2800" dirty="0" smtClean="0"/>
              <a:t>x) &lt;B x/log⁡ x</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TotalTime>
  <Words>422</Words>
  <Application>Microsoft Office PowerPoint</Application>
  <PresentationFormat>On-screen Show (4:3)</PresentationFormat>
  <Paragraphs>23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DNR COLLEGE(A), BHIMAVARAM DEPARTMENT: PG MATHEMATICS</vt:lpstr>
      <vt:lpstr>Slide 2</vt:lpstr>
      <vt:lpstr>Slide 3</vt:lpstr>
      <vt:lpstr>Slide 4</vt:lpstr>
      <vt:lpstr>Slide 5</vt:lpstr>
      <vt:lpstr>Slide 6</vt:lpstr>
      <vt:lpstr>Slide 7</vt:lpstr>
      <vt:lpstr>Slide 8</vt:lpstr>
      <vt:lpstr>Slide 9</vt:lpstr>
      <vt:lpstr>Slide 10</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DNR COLLEGE(A), BHIMAVARAM DEPARTMENT: PG MATHEMATICS</dc:title>
  <dc:creator>GEOLOGY DEPT</dc:creator>
  <cp:lastModifiedBy>GEOLOGY DEPT</cp:lastModifiedBy>
  <cp:revision>2</cp:revision>
  <dcterms:created xsi:type="dcterms:W3CDTF">2024-06-25T10:31:08Z</dcterms:created>
  <dcterms:modified xsi:type="dcterms:W3CDTF">2024-06-25T10:45:39Z</dcterms:modified>
</cp:coreProperties>
</file>