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847541B-3823-4E7F-BFFC-D23D17832A23}" type="datetimeFigureOut">
              <a:rPr lang="en-US" smtClean="0"/>
              <a:t>6/25/2024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39D25A9-457A-47B6-8E80-851732544E1C}"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9D25A9-457A-47B6-8E80-851732544E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9D25A9-457A-47B6-8E80-851732544E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9D25A9-457A-47B6-8E80-851732544E1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847541B-3823-4E7F-BFFC-D23D17832A23}" type="datetimeFigureOut">
              <a:rPr lang="en-US" smtClean="0"/>
              <a:t>6/25/2024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39D25A9-457A-47B6-8E80-851732544E1C}"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39D25A9-457A-47B6-8E80-851732544E1C}"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39D25A9-457A-47B6-8E80-851732544E1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39D25A9-457A-47B6-8E80-851732544E1C}"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47541B-3823-4E7F-BFFC-D23D17832A23}" type="datetimeFigureOut">
              <a:rPr lang="en-US" smtClean="0"/>
              <a:t>6/25/2024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39D25A9-457A-47B6-8E80-851732544E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847541B-3823-4E7F-BFFC-D23D17832A23}" type="datetimeFigureOut">
              <a:rPr lang="en-US" smtClean="0"/>
              <a:t>6/25/2024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39D25A9-457A-47B6-8E80-851732544E1C}"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847541B-3823-4E7F-BFFC-D23D17832A23}" type="datetimeFigureOut">
              <a:rPr lang="en-US" smtClean="0"/>
              <a:t>6/25/2024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39D25A9-457A-47B6-8E80-851732544E1C}"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847541B-3823-4E7F-BFFC-D23D17832A23}" type="datetimeFigureOut">
              <a:rPr lang="en-US" smtClean="0"/>
              <a:t>6/25/2024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39D25A9-457A-47B6-8E80-851732544E1C}"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DNR COLLEGE(A), BHIMAVARAM</a:t>
            </a:r>
            <a:br>
              <a:rPr lang="en-US" sz="3600" dirty="0" smtClean="0"/>
            </a:br>
            <a:r>
              <a:rPr lang="en-US" sz="3600" dirty="0" smtClean="0"/>
              <a:t>DEPARTMENT: PG MATHEMATICS</a:t>
            </a:r>
            <a:endParaRPr lang="en-US" sz="3600" dirty="0"/>
          </a:p>
        </p:txBody>
      </p:sp>
      <p:sp>
        <p:nvSpPr>
          <p:cNvPr id="3" name="Subtitle 2"/>
          <p:cNvSpPr>
            <a:spLocks noGrp="1"/>
          </p:cNvSpPr>
          <p:nvPr>
            <p:ph type="subTitle" idx="1"/>
          </p:nvPr>
        </p:nvSpPr>
        <p:spPr>
          <a:xfrm>
            <a:off x="571472" y="2819400"/>
            <a:ext cx="8122362" cy="1752600"/>
          </a:xfrm>
        </p:spPr>
        <p:txBody>
          <a:bodyPr>
            <a:normAutofit/>
          </a:bodyPr>
          <a:lstStyle/>
          <a:p>
            <a:r>
              <a:rPr lang="en-US" dirty="0" smtClean="0">
                <a:solidFill>
                  <a:schemeClr val="tx1"/>
                </a:solidFill>
              </a:rPr>
              <a:t>SUBJECT: Analytical Number Theory</a:t>
            </a:r>
          </a:p>
          <a:p>
            <a:r>
              <a:rPr lang="en-US" dirty="0" smtClean="0">
                <a:solidFill>
                  <a:schemeClr val="tx1"/>
                </a:solidFill>
              </a:rPr>
              <a:t>Topic: </a:t>
            </a:r>
            <a:r>
              <a:rPr lang="en-US" dirty="0" err="1" smtClean="0">
                <a:solidFill>
                  <a:schemeClr val="tx1"/>
                </a:solidFill>
              </a:rPr>
              <a:t>Congruences</a:t>
            </a:r>
            <a:endParaRPr lang="en-US" dirty="0" smtClean="0">
              <a:solidFill>
                <a:schemeClr val="tx1"/>
              </a:solidFill>
            </a:endParaRP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2643182"/>
            <a:ext cx="6583662" cy="1323439"/>
          </a:xfrm>
          <a:prstGeom prst="rect">
            <a:avLst/>
          </a:prstGeom>
        </p:spPr>
        <p:txBody>
          <a:bodyPr wrap="none">
            <a:spAutoFit/>
          </a:bodyPr>
          <a:lstStyle/>
          <a:p>
            <a:r>
              <a:rPr lang="en-US" sz="8000" b="1" dirty="0" smtClean="0"/>
              <a:t>THANK  YOU</a:t>
            </a:r>
            <a:endParaRPr lang="en-US" sz="8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928670"/>
            <a:ext cx="7643866" cy="4616648"/>
          </a:xfrm>
          <a:prstGeom prst="rect">
            <a:avLst/>
          </a:prstGeom>
        </p:spPr>
        <p:txBody>
          <a:bodyPr wrap="square">
            <a:spAutoFit/>
          </a:bodyPr>
          <a:lstStyle/>
          <a:p>
            <a:pPr>
              <a:lnSpc>
                <a:spcPct val="150000"/>
              </a:lnSpc>
              <a:buFont typeface="Arial" pitchFamily="34" charset="0"/>
              <a:buChar char="•"/>
            </a:pPr>
            <a:r>
              <a:rPr lang="en-US" sz="2800" dirty="0" smtClean="0"/>
              <a:t>In analytical number theory, </a:t>
            </a:r>
            <a:r>
              <a:rPr lang="en-US" sz="2800" dirty="0" err="1" smtClean="0"/>
              <a:t>congruences</a:t>
            </a:r>
            <a:r>
              <a:rPr lang="en-US" sz="2800" dirty="0" smtClean="0"/>
              <a:t> are a fundamental concept that plays a crucial role in studying the arithmetic properties of integers, particularly concerning remainders when divided by integers. Here’s an exploration of congruence's in analytical number theory:</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928670"/>
            <a:ext cx="7358114" cy="3970318"/>
          </a:xfrm>
          <a:prstGeom prst="rect">
            <a:avLst/>
          </a:prstGeom>
        </p:spPr>
        <p:txBody>
          <a:bodyPr wrap="square">
            <a:spAutoFit/>
          </a:bodyPr>
          <a:lstStyle/>
          <a:p>
            <a:pPr>
              <a:lnSpc>
                <a:spcPct val="150000"/>
              </a:lnSpc>
              <a:buFont typeface="Arial" pitchFamily="34" charset="0"/>
              <a:buChar char="•"/>
            </a:pPr>
            <a:r>
              <a:rPr lang="en-US" sz="2800" b="1" dirty="0" smtClean="0"/>
              <a:t>Definition and Basic Properties: </a:t>
            </a:r>
          </a:p>
          <a:p>
            <a:pPr marL="514350" indent="-514350">
              <a:lnSpc>
                <a:spcPct val="150000"/>
              </a:lnSpc>
              <a:buAutoNum type="arabicPeriod"/>
            </a:pPr>
            <a:r>
              <a:rPr lang="en-US" sz="2800" b="1" dirty="0" smtClean="0"/>
              <a:t>Congruence Modulo m</a:t>
            </a:r>
            <a:r>
              <a:rPr lang="en-US" sz="2800" dirty="0" smtClean="0"/>
              <a:t>: For integers a, b, and a positive integer m, </a:t>
            </a:r>
            <a:r>
              <a:rPr lang="en-US" sz="2800" dirty="0" err="1" smtClean="0"/>
              <a:t>a≡b</a:t>
            </a:r>
            <a:r>
              <a:rPr lang="en-US" sz="2800" dirty="0" smtClean="0"/>
              <a:t>(mod m) (read as "a is congruent to b modulo m") if m divides a−b.This is often written as </a:t>
            </a:r>
          </a:p>
          <a:p>
            <a:pPr marL="514350" indent="-514350">
              <a:lnSpc>
                <a:spcPct val="150000"/>
              </a:lnSpc>
            </a:pPr>
            <a:r>
              <a:rPr lang="en-US" sz="2800" dirty="0"/>
              <a:t> </a:t>
            </a:r>
            <a:r>
              <a:rPr lang="en-US" sz="2800" dirty="0" smtClean="0"/>
              <a:t>      a ≡ b(mod m)</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500042"/>
            <a:ext cx="7643866" cy="5262979"/>
          </a:xfrm>
          <a:prstGeom prst="rect">
            <a:avLst/>
          </a:prstGeom>
        </p:spPr>
        <p:txBody>
          <a:bodyPr wrap="square">
            <a:spAutoFit/>
          </a:bodyPr>
          <a:lstStyle/>
          <a:p>
            <a:pPr>
              <a:lnSpc>
                <a:spcPct val="150000"/>
              </a:lnSpc>
            </a:pPr>
            <a:r>
              <a:rPr lang="en-US" sz="2800" b="1" dirty="0" smtClean="0"/>
              <a:t>2. Properties</a:t>
            </a:r>
            <a:r>
              <a:rPr lang="en-US" sz="2800" dirty="0" smtClean="0"/>
              <a:t>:</a:t>
            </a:r>
          </a:p>
          <a:p>
            <a:pPr>
              <a:lnSpc>
                <a:spcPct val="150000"/>
              </a:lnSpc>
              <a:buFont typeface="Arial" pitchFamily="34" charset="0"/>
              <a:buChar char="•"/>
            </a:pPr>
            <a:r>
              <a:rPr lang="en-US" sz="2800" b="1" dirty="0" smtClean="0"/>
              <a:t>Reflexivity</a:t>
            </a:r>
            <a:r>
              <a:rPr lang="en-US" sz="2800" dirty="0" smtClean="0"/>
              <a:t>: </a:t>
            </a:r>
            <a:r>
              <a:rPr lang="en-US" sz="2800" dirty="0" err="1" smtClean="0"/>
              <a:t>a≡a</a:t>
            </a:r>
            <a:r>
              <a:rPr lang="en-US" sz="2800" dirty="0" smtClean="0"/>
              <a:t>(</a:t>
            </a:r>
            <a:r>
              <a:rPr lang="en-US" sz="2800" dirty="0" err="1" smtClean="0"/>
              <a:t>modm</a:t>
            </a:r>
            <a:r>
              <a:rPr lang="en-US" sz="2800" dirty="0" smtClean="0"/>
              <a:t>) for any integer a.</a:t>
            </a:r>
          </a:p>
          <a:p>
            <a:pPr>
              <a:lnSpc>
                <a:spcPct val="150000"/>
              </a:lnSpc>
              <a:buFont typeface="Arial" pitchFamily="34" charset="0"/>
              <a:buChar char="•"/>
            </a:pPr>
            <a:r>
              <a:rPr lang="en-US" sz="2800" b="1" dirty="0" smtClean="0"/>
              <a:t>Symmetry</a:t>
            </a:r>
            <a:r>
              <a:rPr lang="en-US" sz="2800" dirty="0" smtClean="0"/>
              <a:t>: If </a:t>
            </a:r>
            <a:r>
              <a:rPr lang="en-US" sz="2800" dirty="0" err="1" smtClean="0"/>
              <a:t>a≡b</a:t>
            </a:r>
            <a:r>
              <a:rPr lang="en-US" sz="2800" dirty="0" smtClean="0"/>
              <a:t>(</a:t>
            </a:r>
            <a:r>
              <a:rPr lang="en-US" sz="2800" dirty="0" err="1" smtClean="0"/>
              <a:t>modm</a:t>
            </a:r>
            <a:r>
              <a:rPr lang="en-US" sz="2800" dirty="0" smtClean="0"/>
              <a:t>), then </a:t>
            </a:r>
            <a:r>
              <a:rPr lang="en-US" sz="2800" dirty="0" err="1" smtClean="0"/>
              <a:t>b≡a</a:t>
            </a:r>
            <a:r>
              <a:rPr lang="en-US" sz="2800" dirty="0" smtClean="0"/>
              <a:t>(</a:t>
            </a:r>
            <a:r>
              <a:rPr lang="en-US" sz="2800" dirty="0" err="1" smtClean="0"/>
              <a:t>modm</a:t>
            </a:r>
            <a:r>
              <a:rPr lang="en-US" sz="2800" dirty="0" smtClean="0"/>
              <a:t>)b </a:t>
            </a:r>
          </a:p>
          <a:p>
            <a:pPr>
              <a:lnSpc>
                <a:spcPct val="150000"/>
              </a:lnSpc>
              <a:buFont typeface="Arial" pitchFamily="34" charset="0"/>
              <a:buChar char="•"/>
            </a:pPr>
            <a:r>
              <a:rPr lang="en-US" sz="2800" b="1" dirty="0" smtClean="0"/>
              <a:t>Transitivity</a:t>
            </a:r>
            <a:r>
              <a:rPr lang="en-US" sz="2800" dirty="0" smtClean="0"/>
              <a:t>: If </a:t>
            </a:r>
            <a:r>
              <a:rPr lang="en-US" sz="2800" dirty="0" err="1" smtClean="0"/>
              <a:t>a≡b</a:t>
            </a:r>
            <a:r>
              <a:rPr lang="en-US" sz="2800" dirty="0" smtClean="0"/>
              <a:t>(mod m) and </a:t>
            </a:r>
            <a:r>
              <a:rPr lang="en-US" sz="2800" dirty="0" err="1"/>
              <a:t>b</a:t>
            </a:r>
            <a:r>
              <a:rPr lang="en-US" sz="2800" dirty="0" err="1" smtClean="0"/>
              <a:t>≡</a:t>
            </a:r>
            <a:r>
              <a:rPr lang="en-US" sz="2800" dirty="0" err="1"/>
              <a:t>c</a:t>
            </a:r>
            <a:r>
              <a:rPr lang="en-US" sz="2800" dirty="0" smtClean="0"/>
              <a:t>(mod m) </a:t>
            </a:r>
            <a:r>
              <a:rPr lang="en-US" sz="2800" dirty="0" err="1" smtClean="0"/>
              <a:t>a≡c</a:t>
            </a:r>
            <a:r>
              <a:rPr lang="en-US" sz="2800" dirty="0" smtClean="0"/>
              <a:t>(</a:t>
            </a:r>
            <a:r>
              <a:rPr lang="en-US" sz="2800" dirty="0" err="1" smtClean="0"/>
              <a:t>modm</a:t>
            </a:r>
            <a:r>
              <a:rPr lang="en-US" sz="2800" dirty="0" smtClean="0"/>
              <a:t>).</a:t>
            </a:r>
          </a:p>
          <a:p>
            <a:pPr>
              <a:lnSpc>
                <a:spcPct val="150000"/>
              </a:lnSpc>
              <a:buFont typeface="Arial" pitchFamily="34" charset="0"/>
              <a:buChar char="•"/>
            </a:pPr>
            <a:r>
              <a:rPr lang="en-US" sz="2800" b="1" dirty="0" smtClean="0"/>
              <a:t>Congruence Arithmetic</a:t>
            </a:r>
            <a:r>
              <a:rPr lang="en-US" sz="2800" dirty="0" smtClean="0"/>
              <a:t>: If </a:t>
            </a:r>
            <a:r>
              <a:rPr lang="en-US" sz="2800" dirty="0" err="1" smtClean="0"/>
              <a:t>a≡b</a:t>
            </a:r>
            <a:r>
              <a:rPr lang="en-US" sz="2800" dirty="0" smtClean="0"/>
              <a:t>(</a:t>
            </a:r>
            <a:r>
              <a:rPr lang="en-US" sz="2800" dirty="0" err="1" smtClean="0"/>
              <a:t>modm</a:t>
            </a:r>
            <a:r>
              <a:rPr lang="en-US" sz="2800" dirty="0" smtClean="0"/>
              <a:t>) and </a:t>
            </a:r>
            <a:r>
              <a:rPr lang="en-US" sz="2800" dirty="0" err="1"/>
              <a:t>c</a:t>
            </a:r>
            <a:r>
              <a:rPr lang="en-US" sz="2800" dirty="0" err="1" smtClean="0"/>
              <a:t>≡</a:t>
            </a:r>
            <a:r>
              <a:rPr lang="en-US" sz="2800" dirty="0" err="1"/>
              <a:t>d</a:t>
            </a:r>
            <a:r>
              <a:rPr lang="en-US" sz="2800" dirty="0" smtClean="0"/>
              <a:t>(mod m)</a:t>
            </a:r>
            <a:r>
              <a:rPr lang="en-US" sz="2800" dirty="0" smtClean="0"/>
              <a:t> then </a:t>
            </a:r>
            <a:r>
              <a:rPr lang="en-US" sz="2800" dirty="0" err="1" smtClean="0"/>
              <a:t>a+c≡b+d</a:t>
            </a:r>
            <a:r>
              <a:rPr lang="en-US" sz="2800" dirty="0" smtClean="0"/>
              <a:t>(</a:t>
            </a:r>
            <a:r>
              <a:rPr lang="en-US" sz="2800" dirty="0" err="1" smtClean="0"/>
              <a:t>modm</a:t>
            </a:r>
            <a:r>
              <a:rPr lang="en-US" sz="2800" dirty="0" smtClean="0"/>
              <a:t>) </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857232"/>
            <a:ext cx="7429552" cy="3970318"/>
          </a:xfrm>
          <a:prstGeom prst="rect">
            <a:avLst/>
          </a:prstGeom>
        </p:spPr>
        <p:txBody>
          <a:bodyPr wrap="square">
            <a:spAutoFit/>
          </a:bodyPr>
          <a:lstStyle/>
          <a:p>
            <a:pPr>
              <a:lnSpc>
                <a:spcPct val="150000"/>
              </a:lnSpc>
            </a:pPr>
            <a:r>
              <a:rPr lang="en-US" sz="2800" b="1" dirty="0" smtClean="0"/>
              <a:t>Solving </a:t>
            </a:r>
            <a:r>
              <a:rPr lang="en-US" sz="2800" b="1" dirty="0" err="1" smtClean="0"/>
              <a:t>Congruences</a:t>
            </a:r>
            <a:r>
              <a:rPr lang="en-US" sz="2800" b="1" dirty="0" smtClean="0"/>
              <a:t>:</a:t>
            </a:r>
          </a:p>
          <a:p>
            <a:pPr>
              <a:lnSpc>
                <a:spcPct val="150000"/>
              </a:lnSpc>
              <a:buFont typeface="Arial" pitchFamily="34" charset="0"/>
              <a:buChar char="•"/>
            </a:pPr>
            <a:r>
              <a:rPr lang="en-US" sz="2800" b="1" dirty="0" smtClean="0"/>
              <a:t>Linear </a:t>
            </a:r>
            <a:r>
              <a:rPr lang="en-US" sz="2800" b="1" dirty="0" err="1" smtClean="0"/>
              <a:t>Congruences</a:t>
            </a:r>
            <a:r>
              <a:rPr lang="en-US" sz="2800" dirty="0" smtClean="0"/>
              <a:t>: These are of the form </a:t>
            </a:r>
            <a:r>
              <a:rPr lang="en-US" sz="2800" dirty="0" err="1" smtClean="0"/>
              <a:t>ax≡b</a:t>
            </a:r>
            <a:r>
              <a:rPr lang="en-US" sz="2800" dirty="0" smtClean="0"/>
              <a:t>(</a:t>
            </a:r>
            <a:r>
              <a:rPr lang="en-US" sz="2800" dirty="0" err="1" smtClean="0"/>
              <a:t>modm</a:t>
            </a:r>
            <a:r>
              <a:rPr lang="en-US" sz="2800" dirty="0" smtClean="0"/>
              <a:t>) where </a:t>
            </a:r>
            <a:r>
              <a:rPr lang="en-US" sz="2800" dirty="0" err="1" smtClean="0"/>
              <a:t>a,b,m</a:t>
            </a:r>
            <a:r>
              <a:rPr lang="en-US" sz="2800" dirty="0" smtClean="0"/>
              <a:t>  are integers and a and m are co prime.</a:t>
            </a:r>
          </a:p>
          <a:p>
            <a:pPr>
              <a:lnSpc>
                <a:spcPct val="150000"/>
              </a:lnSpc>
              <a:buFont typeface="Arial" pitchFamily="34" charset="0"/>
              <a:buChar char="•"/>
            </a:pPr>
            <a:r>
              <a:rPr lang="en-US" sz="2800" b="1" dirty="0" smtClean="0"/>
              <a:t>Solution Existence</a:t>
            </a:r>
            <a:r>
              <a:rPr lang="en-US" sz="2800" dirty="0" smtClean="0"/>
              <a:t>: A solution exists if and only if </a:t>
            </a:r>
            <a:r>
              <a:rPr lang="en-US" sz="2800" dirty="0" err="1" smtClean="0"/>
              <a:t>gcd</a:t>
            </a:r>
            <a:r>
              <a:rPr lang="en-US" sz="2800" dirty="0" smtClean="0"/>
              <a:t>⁡(</a:t>
            </a:r>
            <a:r>
              <a:rPr lang="en-US" sz="2800" dirty="0" err="1" smtClean="0"/>
              <a:t>a,m</a:t>
            </a:r>
            <a:r>
              <a:rPr lang="en-US" sz="2800" dirty="0" smtClean="0"/>
              <a:t>) divides 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142984"/>
            <a:ext cx="7786742" cy="2677656"/>
          </a:xfrm>
          <a:prstGeom prst="rect">
            <a:avLst/>
          </a:prstGeom>
        </p:spPr>
        <p:txBody>
          <a:bodyPr wrap="square">
            <a:spAutoFit/>
          </a:bodyPr>
          <a:lstStyle/>
          <a:p>
            <a:pPr>
              <a:lnSpc>
                <a:spcPct val="150000"/>
              </a:lnSpc>
              <a:buFont typeface="Arial" pitchFamily="34" charset="0"/>
              <a:buChar char="•"/>
            </a:pPr>
            <a:r>
              <a:rPr lang="en-US" sz="2800" b="1" dirty="0" smtClean="0"/>
              <a:t>Finding Solutions</a:t>
            </a:r>
            <a:r>
              <a:rPr lang="en-US" sz="2800" dirty="0" smtClean="0"/>
              <a:t>: Use the extended Euclidean algorithm to find x</a:t>
            </a:r>
            <a:r>
              <a:rPr lang="en-US" sz="2800" baseline="-25000" dirty="0" smtClean="0"/>
              <a:t>0</a:t>
            </a:r>
            <a:r>
              <a:rPr lang="en-US" sz="2800" dirty="0" smtClean="0"/>
              <a:t>such that ax</a:t>
            </a:r>
            <a:r>
              <a:rPr lang="en-US" sz="2800" baseline="-25000" dirty="0" smtClean="0"/>
              <a:t>0</a:t>
            </a:r>
            <a:r>
              <a:rPr lang="en-US" sz="2800" dirty="0" smtClean="0"/>
              <a:t>+m⋅ k=1(where k is an integer), then x≡x</a:t>
            </a:r>
            <a:r>
              <a:rPr lang="en-US" sz="2800" baseline="-25000" dirty="0" smtClean="0"/>
              <a:t>0</a:t>
            </a:r>
            <a:r>
              <a:rPr lang="en-US" sz="2800" dirty="0" smtClean="0"/>
              <a:t>⋅b(mod m) is a solution.</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7643866" cy="5386090"/>
          </a:xfrm>
          <a:prstGeom prst="rect">
            <a:avLst/>
          </a:prstGeom>
        </p:spPr>
        <p:txBody>
          <a:bodyPr wrap="square">
            <a:spAutoFit/>
          </a:bodyPr>
          <a:lstStyle/>
          <a:p>
            <a:r>
              <a:rPr lang="en-US" sz="2800" b="1" dirty="0" smtClean="0"/>
              <a:t>Applications in Analytical Number Theory: </a:t>
            </a:r>
          </a:p>
          <a:p>
            <a:pPr>
              <a:buFont typeface="Arial" pitchFamily="34" charset="0"/>
              <a:buChar char="•"/>
            </a:pPr>
            <a:r>
              <a:rPr lang="en-US" sz="2800" b="1" dirty="0" err="1" smtClean="0"/>
              <a:t>Primality</a:t>
            </a:r>
            <a:r>
              <a:rPr lang="en-US" sz="2800" b="1" dirty="0" smtClean="0"/>
              <a:t> Testing</a:t>
            </a:r>
            <a:r>
              <a:rPr lang="en-US" sz="2800" dirty="0" smtClean="0"/>
              <a:t>: </a:t>
            </a:r>
            <a:r>
              <a:rPr lang="en-US" sz="2800" dirty="0" err="1" smtClean="0"/>
              <a:t>Congruences</a:t>
            </a:r>
            <a:r>
              <a:rPr lang="en-US" sz="2800" dirty="0" smtClean="0"/>
              <a:t> are used in algorithms like the Miller-Rabin test, which employs </a:t>
            </a:r>
            <a:r>
              <a:rPr lang="en-US" sz="2800" dirty="0" err="1" smtClean="0"/>
              <a:t>congruences</a:t>
            </a:r>
            <a:r>
              <a:rPr lang="en-US" sz="2800" dirty="0" smtClean="0"/>
              <a:t> modulo </a:t>
            </a:r>
            <a:r>
              <a:rPr lang="en-US" sz="3600" dirty="0" smtClean="0"/>
              <a:t>powers</a:t>
            </a:r>
            <a:r>
              <a:rPr lang="en-US" sz="2800" dirty="0" smtClean="0"/>
              <a:t> of a base to probabilistically test for </a:t>
            </a:r>
            <a:r>
              <a:rPr lang="en-US" sz="2800" dirty="0" err="1" smtClean="0"/>
              <a:t>primality</a:t>
            </a:r>
            <a:r>
              <a:rPr lang="en-US" sz="2800" dirty="0" smtClean="0"/>
              <a:t>.</a:t>
            </a:r>
          </a:p>
          <a:p>
            <a:pPr>
              <a:buFont typeface="Arial" pitchFamily="34" charset="0"/>
              <a:buChar char="•"/>
            </a:pPr>
            <a:r>
              <a:rPr lang="en-US" sz="2800" b="1" dirty="0" smtClean="0"/>
              <a:t>Diophantine Equations</a:t>
            </a:r>
            <a:r>
              <a:rPr lang="en-US" sz="2800" dirty="0" smtClean="0"/>
              <a:t>: </a:t>
            </a:r>
            <a:r>
              <a:rPr lang="en-US" sz="2800" dirty="0" err="1" smtClean="0"/>
              <a:t>Congruences</a:t>
            </a:r>
            <a:r>
              <a:rPr lang="en-US" sz="2800" dirty="0" smtClean="0"/>
              <a:t> help in solving Diophantine equations, where the solutions are restricted to integers and </a:t>
            </a:r>
            <a:r>
              <a:rPr lang="en-US" sz="2800" dirty="0" err="1" smtClean="0"/>
              <a:t>congruences</a:t>
            </a:r>
            <a:r>
              <a:rPr lang="en-US" sz="2800" dirty="0" smtClean="0"/>
              <a:t> provide a natural way to reduce the problem.</a:t>
            </a:r>
          </a:p>
          <a:p>
            <a:pPr>
              <a:buFont typeface="Arial" pitchFamily="34" charset="0"/>
              <a:buChar char="•"/>
            </a:pPr>
            <a:endParaRPr lang="en-US"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642918"/>
            <a:ext cx="8286808" cy="5262979"/>
          </a:xfrm>
          <a:prstGeom prst="rect">
            <a:avLst/>
          </a:prstGeom>
        </p:spPr>
        <p:txBody>
          <a:bodyPr wrap="square">
            <a:spAutoFit/>
          </a:bodyPr>
          <a:lstStyle/>
          <a:p>
            <a:pPr>
              <a:lnSpc>
                <a:spcPct val="150000"/>
              </a:lnSpc>
              <a:buFont typeface="Arial" pitchFamily="34" charset="0"/>
              <a:buChar char="•"/>
            </a:pPr>
            <a:r>
              <a:rPr lang="en-US" sz="2800" b="1" dirty="0" smtClean="0"/>
              <a:t>Orders and Primitive Roots</a:t>
            </a:r>
            <a:r>
              <a:rPr lang="en-US" sz="2800" dirty="0" smtClean="0"/>
              <a:t>: In the study of multiplicative groups modulo </a:t>
            </a:r>
            <a:r>
              <a:rPr lang="en-US" sz="2800" dirty="0" err="1" smtClean="0"/>
              <a:t>mmm</a:t>
            </a:r>
            <a:r>
              <a:rPr lang="en-US" sz="2800" dirty="0" smtClean="0"/>
              <a:t>, </a:t>
            </a:r>
            <a:r>
              <a:rPr lang="en-US" sz="2800" dirty="0" err="1" smtClean="0"/>
              <a:t>congruences</a:t>
            </a:r>
            <a:r>
              <a:rPr lang="en-US" sz="2800" dirty="0" smtClean="0"/>
              <a:t> help in determining orders of elements and the existence of primitive roots.</a:t>
            </a:r>
          </a:p>
          <a:p>
            <a:pPr>
              <a:lnSpc>
                <a:spcPct val="150000"/>
              </a:lnSpc>
              <a:buFont typeface="Arial" pitchFamily="34" charset="0"/>
              <a:buChar char="•"/>
            </a:pPr>
            <a:r>
              <a:rPr lang="en-US" sz="2800" b="1" dirty="0" smtClean="0"/>
              <a:t>Number Theoretic Functions</a:t>
            </a:r>
            <a:r>
              <a:rPr lang="en-US" sz="2800" dirty="0" smtClean="0"/>
              <a:t>: Functions like the Euler's </a:t>
            </a:r>
            <a:r>
              <a:rPr lang="en-US" sz="2800" dirty="0" err="1" smtClean="0"/>
              <a:t>totient</a:t>
            </a:r>
            <a:r>
              <a:rPr lang="en-US" sz="2800" dirty="0" smtClean="0"/>
              <a:t> function and </a:t>
            </a:r>
            <a:r>
              <a:rPr lang="en-US" sz="2800" dirty="0" err="1" smtClean="0"/>
              <a:t>Möbius</a:t>
            </a:r>
            <a:r>
              <a:rPr lang="en-US" sz="2800" dirty="0" smtClean="0"/>
              <a:t> function are defined using </a:t>
            </a:r>
            <a:r>
              <a:rPr lang="en-US" sz="2800" dirty="0" err="1" smtClean="0"/>
              <a:t>congruences</a:t>
            </a:r>
            <a:r>
              <a:rPr lang="en-US" sz="2800" dirty="0" smtClean="0"/>
              <a:t> to express relationships and properties of integers.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7715304" cy="5909310"/>
          </a:xfrm>
          <a:prstGeom prst="rect">
            <a:avLst/>
          </a:prstGeom>
        </p:spPr>
        <p:txBody>
          <a:bodyPr wrap="square">
            <a:spAutoFit/>
          </a:bodyPr>
          <a:lstStyle/>
          <a:p>
            <a:pPr>
              <a:lnSpc>
                <a:spcPct val="150000"/>
              </a:lnSpc>
            </a:pPr>
            <a:r>
              <a:rPr lang="en-US" sz="2800" b="1" dirty="0" smtClean="0"/>
              <a:t>Conclusion: </a:t>
            </a:r>
          </a:p>
          <a:p>
            <a:pPr>
              <a:lnSpc>
                <a:spcPct val="150000"/>
              </a:lnSpc>
            </a:pPr>
            <a:r>
              <a:rPr lang="en-US" sz="2800" dirty="0" err="1" smtClean="0"/>
              <a:t>Congruences</a:t>
            </a:r>
            <a:r>
              <a:rPr lang="en-US" sz="2800" dirty="0" smtClean="0"/>
              <a:t> in analytical number theory provide a powerful toolset for understanding the structure of integers and their arithmetic properties modulo m. They form the basis for solving equations, establishing relationships between numbers, and exploring deeper aspects of number theory through their modular properties.</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TotalTime>
  <Words>412</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Foundry</vt:lpstr>
      <vt:lpstr>DNR COLLEGE(A), BHIMAVARAM DEPARTMENT: PG MATHEMATICS</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DNR COLLEGE(A), BHIMAVARAM DEPARTMENT: PG MATHEMATICS</dc:title>
  <dc:creator>GEOLOGY DEPT</dc:creator>
  <cp:lastModifiedBy>GEOLOGY DEPT</cp:lastModifiedBy>
  <cp:revision>2</cp:revision>
  <dcterms:created xsi:type="dcterms:W3CDTF">2024-06-25T10:47:07Z</dcterms:created>
  <dcterms:modified xsi:type="dcterms:W3CDTF">2024-06-25T11:03:13Z</dcterms:modified>
</cp:coreProperties>
</file>