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5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0F3D3-5FB1-4694-836C-38914C2B93FE}" type="datetimeFigureOut">
              <a:rPr lang="en-US" smtClean="0"/>
              <a:pPr/>
              <a:t>6/25/2024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7094A-1BAB-48EF-B3CC-EA0B7D4D7D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0F3D3-5FB1-4694-836C-38914C2B93FE}" type="datetimeFigureOut">
              <a:rPr lang="en-US" smtClean="0"/>
              <a:pPr/>
              <a:t>6/25/2024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7094A-1BAB-48EF-B3CC-EA0B7D4D7D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0F3D3-5FB1-4694-836C-38914C2B93FE}" type="datetimeFigureOut">
              <a:rPr lang="en-US" smtClean="0"/>
              <a:pPr/>
              <a:t>6/25/2024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7094A-1BAB-48EF-B3CC-EA0B7D4D7D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0F3D3-5FB1-4694-836C-38914C2B93FE}" type="datetimeFigureOut">
              <a:rPr lang="en-US" smtClean="0"/>
              <a:pPr/>
              <a:t>6/25/2024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7094A-1BAB-48EF-B3CC-EA0B7D4D7D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0F3D3-5FB1-4694-836C-38914C2B93FE}" type="datetimeFigureOut">
              <a:rPr lang="en-US" smtClean="0"/>
              <a:pPr/>
              <a:t>6/25/2024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7094A-1BAB-48EF-B3CC-EA0B7D4D7D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0F3D3-5FB1-4694-836C-38914C2B93FE}" type="datetimeFigureOut">
              <a:rPr lang="en-US" smtClean="0"/>
              <a:pPr/>
              <a:t>6/25/2024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7094A-1BAB-48EF-B3CC-EA0B7D4D7D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0F3D3-5FB1-4694-836C-38914C2B93FE}" type="datetimeFigureOut">
              <a:rPr lang="en-US" smtClean="0"/>
              <a:pPr/>
              <a:t>6/25/2024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7094A-1BAB-48EF-B3CC-EA0B7D4D7D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0F3D3-5FB1-4694-836C-38914C2B93FE}" type="datetimeFigureOut">
              <a:rPr lang="en-US" smtClean="0"/>
              <a:pPr/>
              <a:t>6/25/2024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5B7094A-1BAB-48EF-B3CC-EA0B7D4D7D6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0F3D3-5FB1-4694-836C-38914C2B93FE}" type="datetimeFigureOut">
              <a:rPr lang="en-US" smtClean="0"/>
              <a:pPr/>
              <a:t>6/25/2024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7094A-1BAB-48EF-B3CC-EA0B7D4D7D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0F3D3-5FB1-4694-836C-38914C2B93FE}" type="datetimeFigureOut">
              <a:rPr lang="en-US" smtClean="0"/>
              <a:pPr/>
              <a:t>6/25/2024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75B7094A-1BAB-48EF-B3CC-EA0B7D4D7D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19C0F3D3-5FB1-4694-836C-38914C2B93FE}" type="datetimeFigureOut">
              <a:rPr lang="en-US" smtClean="0"/>
              <a:pPr/>
              <a:t>6/25/2024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7094A-1BAB-48EF-B3CC-EA0B7D4D7D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19C0F3D3-5FB1-4694-836C-38914C2B93FE}" type="datetimeFigureOut">
              <a:rPr lang="en-US" smtClean="0"/>
              <a:pPr/>
              <a:t>6/25/2024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75B7094A-1BAB-48EF-B3CC-EA0B7D4D7D6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48" y="857232"/>
            <a:ext cx="6480048" cy="230124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3600" dirty="0" smtClean="0"/>
              <a:t>DNR COLLEGE(A), BHIMAVARAM</a:t>
            </a:r>
            <a:br>
              <a:rPr lang="en-US" sz="3600" dirty="0" smtClean="0"/>
            </a:br>
            <a:r>
              <a:rPr lang="en-US" sz="3600" dirty="0" smtClean="0"/>
              <a:t>DEPARTMENT: PG MATHEMATICS</a:t>
            </a:r>
            <a:endParaRPr lang="en-US" sz="3600" dirty="0"/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428596" y="3071810"/>
            <a:ext cx="6480048" cy="17526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tx1"/>
                </a:solidFill>
              </a:rPr>
              <a:t>SUBJECT: </a:t>
            </a:r>
            <a:r>
              <a:rPr lang="en-US" sz="2800" dirty="0" smtClean="0">
                <a:solidFill>
                  <a:schemeClr val="tx1"/>
                </a:solidFill>
              </a:rPr>
              <a:t>Numerical Analysis</a:t>
            </a:r>
            <a:endParaRPr lang="en-US" sz="2800" dirty="0" smtClean="0">
              <a:solidFill>
                <a:schemeClr val="tx1"/>
              </a:solidFill>
            </a:endParaRPr>
          </a:p>
          <a:p>
            <a:r>
              <a:rPr lang="en-US" sz="2800" dirty="0" smtClean="0">
                <a:solidFill>
                  <a:schemeClr val="tx1"/>
                </a:solidFill>
              </a:rPr>
              <a:t>TOPIC: </a:t>
            </a:r>
            <a:r>
              <a:rPr lang="en-US" sz="2800" dirty="0" smtClean="0">
                <a:solidFill>
                  <a:schemeClr val="tx1"/>
                </a:solidFill>
              </a:rPr>
              <a:t>Muller's </a:t>
            </a:r>
            <a:r>
              <a:rPr lang="en-US" sz="2800" dirty="0" smtClean="0">
                <a:solidFill>
                  <a:schemeClr val="tx1"/>
                </a:solidFill>
              </a:rPr>
              <a:t>Method 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00100" y="2357430"/>
            <a:ext cx="700092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0" b="1" dirty="0" smtClean="0"/>
              <a:t>THANK  </a:t>
            </a:r>
            <a:r>
              <a:rPr lang="en-US" sz="8000" b="1" dirty="0" smtClean="0"/>
              <a:t>YOU</a:t>
            </a:r>
            <a:endParaRPr lang="en-US" sz="80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71472" y="1071546"/>
            <a:ext cx="814393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dirty="0" smtClean="0"/>
              <a:t>Introduction </a:t>
            </a:r>
            <a:r>
              <a:rPr lang="en-US" sz="2800" dirty="0" smtClean="0"/>
              <a:t>to Root-Finding Methods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dirty="0" smtClean="0"/>
              <a:t>Overview of Root-Finding Problems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dirty="0" smtClean="0"/>
              <a:t>Importance of Efficient Root-Finding Algorithms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dirty="0" smtClean="0"/>
              <a:t>Introduction to </a:t>
            </a:r>
            <a:r>
              <a:rPr lang="en-US" sz="2800" dirty="0" smtClean="0"/>
              <a:t>Muller's </a:t>
            </a:r>
            <a:r>
              <a:rPr lang="en-US" sz="2800" dirty="0" smtClean="0"/>
              <a:t>Method</a:t>
            </a:r>
            <a:endParaRPr lang="en-US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42910" y="1071546"/>
            <a:ext cx="700092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b="1" dirty="0" smtClean="0"/>
              <a:t>The </a:t>
            </a:r>
            <a:r>
              <a:rPr lang="en-US" sz="2800" b="1" dirty="0" err="1" smtClean="0"/>
              <a:t>Müller's</a:t>
            </a:r>
            <a:r>
              <a:rPr lang="en-US" sz="2800" b="1" dirty="0" smtClean="0"/>
              <a:t> Method: </a:t>
            </a:r>
            <a:endParaRPr lang="en-US" sz="2800" b="1" dirty="0" smtClean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b="1" dirty="0" smtClean="0"/>
              <a:t>Basics</a:t>
            </a:r>
            <a:r>
              <a:rPr lang="en-US" sz="2800" b="1" dirty="0" smtClean="0"/>
              <a:t> </a:t>
            </a:r>
            <a:r>
              <a:rPr lang="en-US" sz="2800" b="1" dirty="0" smtClean="0"/>
              <a:t>Definition </a:t>
            </a:r>
            <a:r>
              <a:rPr lang="en-US" sz="2800" b="1" dirty="0" smtClean="0"/>
              <a:t>and Concept</a:t>
            </a:r>
            <a:endParaRPr lang="en-US" sz="2800" dirty="0" smtClean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b="1" dirty="0" smtClean="0"/>
              <a:t>Comparison with Other Root-Finding Methods (Newton-</a:t>
            </a:r>
            <a:r>
              <a:rPr lang="en-US" sz="2800" b="1" dirty="0" err="1" smtClean="0"/>
              <a:t>Raphson</a:t>
            </a:r>
            <a:r>
              <a:rPr lang="en-US" sz="2800" b="1" dirty="0" smtClean="0"/>
              <a:t>, Secant Method)</a:t>
            </a:r>
            <a:endParaRPr lang="en-US" sz="2800" dirty="0" smtClean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b="1" dirty="0" smtClean="0"/>
              <a:t>Advantages of </a:t>
            </a:r>
            <a:r>
              <a:rPr lang="en-US" sz="2800" b="1" dirty="0" err="1" smtClean="0"/>
              <a:t>Müller's</a:t>
            </a:r>
            <a:r>
              <a:rPr lang="en-US" sz="2800" b="1" dirty="0" smtClean="0"/>
              <a:t> </a:t>
            </a:r>
            <a:r>
              <a:rPr lang="en-US" sz="2800" b="1" dirty="0" smtClean="0"/>
              <a:t>Method</a:t>
            </a:r>
            <a:endParaRPr lang="en-US" sz="2800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14348" y="857232"/>
            <a:ext cx="650085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b="1" dirty="0" smtClean="0"/>
              <a:t>Example Problem Statement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b="1" dirty="0" smtClean="0"/>
              <a:t>Illustrative Problem Description</a:t>
            </a:r>
            <a:endParaRPr lang="en-US" sz="2800" dirty="0" smtClean="0"/>
          </a:p>
          <a:p>
            <a:pPr>
              <a:lnSpc>
                <a:spcPct val="150000"/>
              </a:lnSpc>
            </a:pPr>
            <a:r>
              <a:rPr lang="en-US" sz="2800" b="1" dirty="0" smtClean="0"/>
              <a:t>Function f(x)f(x)f(x)</a:t>
            </a:r>
            <a:endParaRPr lang="en-US" sz="2800" dirty="0" smtClean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b="1" dirty="0" smtClean="0"/>
              <a:t>Initial Guesses </a:t>
            </a:r>
            <a:r>
              <a:rPr lang="en-US" sz="2800" b="1" dirty="0" smtClean="0"/>
              <a:t>x</a:t>
            </a:r>
            <a:r>
              <a:rPr lang="en-US" sz="2800" b="1" baseline="-25000" dirty="0" smtClean="0"/>
              <a:t>0</a:t>
            </a:r>
            <a:r>
              <a:rPr lang="en-US" sz="2800" b="1" dirty="0" smtClean="0"/>
              <a:t>,x</a:t>
            </a:r>
            <a:r>
              <a:rPr lang="en-US" sz="2800" b="1" baseline="-25000" dirty="0" smtClean="0"/>
              <a:t>1</a:t>
            </a:r>
            <a:r>
              <a:rPr lang="en-US" sz="2800" b="1" dirty="0" smtClean="0"/>
              <a:t>,x</a:t>
            </a:r>
            <a:r>
              <a:rPr lang="en-US" sz="2800" b="1" baseline="-25000" dirty="0" smtClean="0"/>
              <a:t>2</a:t>
            </a:r>
            <a:endParaRPr lang="en-US" sz="2800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00034" y="428604"/>
            <a:ext cx="8215370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b="1" dirty="0" smtClean="0"/>
              <a:t>Step-by-Step Execution: </a:t>
            </a:r>
            <a:endParaRPr lang="en-US" sz="2800" b="1" dirty="0" smtClean="0"/>
          </a:p>
          <a:p>
            <a:pPr>
              <a:lnSpc>
                <a:spcPct val="150000"/>
              </a:lnSpc>
            </a:pPr>
            <a:r>
              <a:rPr lang="en-US" sz="2800" b="1" dirty="0" smtClean="0"/>
              <a:t>Step 1: Initialize x</a:t>
            </a:r>
            <a:r>
              <a:rPr lang="en-US" sz="2800" b="1" baseline="-25000" dirty="0" smtClean="0"/>
              <a:t>0</a:t>
            </a:r>
            <a:r>
              <a:rPr lang="en-US" sz="2800" b="1" dirty="0" smtClean="0"/>
              <a:t>,x</a:t>
            </a:r>
            <a:r>
              <a:rPr lang="en-US" sz="2800" b="1" baseline="-25000" dirty="0" smtClean="0"/>
              <a:t>1</a:t>
            </a:r>
            <a:r>
              <a:rPr lang="en-US" sz="2800" b="1" dirty="0" smtClean="0"/>
              <a:t>,x</a:t>
            </a:r>
            <a:r>
              <a:rPr lang="en-US" sz="2800" b="1" baseline="-25000" dirty="0" smtClean="0"/>
              <a:t>2 </a:t>
            </a:r>
            <a:r>
              <a:rPr lang="en-US" sz="2800" b="1" dirty="0" smtClean="0"/>
              <a:t>​</a:t>
            </a:r>
            <a:endParaRPr lang="en-US" sz="2800" dirty="0" smtClean="0"/>
          </a:p>
          <a:p>
            <a:pPr>
              <a:lnSpc>
                <a:spcPct val="150000"/>
              </a:lnSpc>
            </a:pPr>
            <a:r>
              <a:rPr lang="en-US" sz="2800" b="1" dirty="0" smtClean="0"/>
              <a:t>Step 2: Calculate </a:t>
            </a:r>
            <a:r>
              <a:rPr lang="en-US" sz="2800" b="1" dirty="0" smtClean="0"/>
              <a:t>f(</a:t>
            </a:r>
            <a:r>
              <a:rPr lang="en-US" sz="2800" b="1" dirty="0" smtClean="0"/>
              <a:t>x</a:t>
            </a:r>
            <a:r>
              <a:rPr lang="en-US" sz="2800" b="1" baseline="-25000" dirty="0" smtClean="0"/>
              <a:t>0</a:t>
            </a:r>
            <a:r>
              <a:rPr lang="en-US" sz="2800" b="1" dirty="0" smtClean="0"/>
              <a:t>),f(</a:t>
            </a:r>
            <a:r>
              <a:rPr lang="en-US" sz="2800" b="1" dirty="0" smtClean="0"/>
              <a:t>x</a:t>
            </a:r>
            <a:r>
              <a:rPr lang="en-US" sz="2800" b="1" baseline="-25000" dirty="0" smtClean="0"/>
              <a:t>1</a:t>
            </a:r>
            <a:r>
              <a:rPr lang="en-US" sz="2800" b="1" dirty="0" smtClean="0"/>
              <a:t>),f(x</a:t>
            </a:r>
            <a:r>
              <a:rPr lang="en-US" sz="2800" b="1" baseline="-25000" dirty="0" smtClean="0"/>
              <a:t>2</a:t>
            </a:r>
            <a:r>
              <a:rPr lang="en-US" sz="2800" b="1" dirty="0" smtClean="0"/>
              <a:t>)</a:t>
            </a:r>
            <a:endParaRPr lang="en-US" sz="2800" dirty="0" smtClean="0"/>
          </a:p>
          <a:p>
            <a:pPr>
              <a:lnSpc>
                <a:spcPct val="150000"/>
              </a:lnSpc>
            </a:pPr>
            <a:r>
              <a:rPr lang="en-US" sz="2800" b="1" dirty="0" smtClean="0"/>
              <a:t>Step 3: Calculate Quadratic Coefficients</a:t>
            </a:r>
            <a:endParaRPr lang="en-US" sz="2800" dirty="0" smtClean="0"/>
          </a:p>
          <a:p>
            <a:pPr>
              <a:lnSpc>
                <a:spcPct val="150000"/>
              </a:lnSpc>
            </a:pPr>
            <a:r>
              <a:rPr lang="en-US" sz="2800" b="1" dirty="0" smtClean="0"/>
              <a:t>Step 4: Determine </a:t>
            </a:r>
            <a:r>
              <a:rPr lang="en-US" sz="2800" b="1" dirty="0" smtClean="0"/>
              <a:t>x new</a:t>
            </a:r>
            <a:endParaRPr lang="en-US" sz="2800" dirty="0" smtClean="0"/>
          </a:p>
          <a:p>
            <a:pPr>
              <a:lnSpc>
                <a:spcPct val="150000"/>
              </a:lnSpc>
            </a:pPr>
            <a:r>
              <a:rPr lang="en-US" sz="2800" b="1" dirty="0" smtClean="0"/>
              <a:t>Step 5: Update x</a:t>
            </a:r>
            <a:r>
              <a:rPr lang="en-US" sz="2800" b="1" baseline="-25000" dirty="0" smtClean="0"/>
              <a:t>0</a:t>
            </a:r>
            <a:r>
              <a:rPr lang="en-US" sz="2800" b="1" dirty="0" smtClean="0"/>
              <a:t>,x</a:t>
            </a:r>
            <a:r>
              <a:rPr lang="en-US" sz="2800" b="1" baseline="-25000" dirty="0" smtClean="0"/>
              <a:t>1</a:t>
            </a:r>
            <a:r>
              <a:rPr lang="en-US" sz="2800" b="1" dirty="0" smtClean="0"/>
              <a:t>,x</a:t>
            </a:r>
            <a:r>
              <a:rPr lang="en-US" sz="2800" b="1" baseline="-25000" dirty="0" smtClean="0"/>
              <a:t>2 </a:t>
            </a:r>
            <a:r>
              <a:rPr lang="en-US" sz="2800" b="1" dirty="0" smtClean="0"/>
              <a:t>​</a:t>
            </a:r>
            <a:endParaRPr lang="en-US" sz="2800" dirty="0" smtClean="0"/>
          </a:p>
          <a:p>
            <a:pPr>
              <a:lnSpc>
                <a:spcPct val="150000"/>
              </a:lnSpc>
            </a:pPr>
            <a:r>
              <a:rPr lang="en-US" sz="2800" b="1" dirty="0" smtClean="0"/>
              <a:t>Repeat Until Convergence</a:t>
            </a:r>
            <a:endParaRPr lang="en-US" sz="2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00034" y="642918"/>
            <a:ext cx="7786742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b="1" dirty="0" smtClean="0"/>
              <a:t>Visualization: </a:t>
            </a:r>
            <a:endParaRPr lang="en-US" sz="2800" b="1" dirty="0" smtClean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b="1" dirty="0" smtClean="0"/>
              <a:t>Graphical Representation</a:t>
            </a:r>
            <a:endParaRPr lang="en-US" sz="2800" dirty="0" smtClean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b="1" dirty="0" smtClean="0"/>
              <a:t>Graph of </a:t>
            </a:r>
            <a:r>
              <a:rPr lang="en-US" sz="2800" b="1" dirty="0" smtClean="0"/>
              <a:t>f(x)</a:t>
            </a:r>
            <a:r>
              <a:rPr lang="en-US" sz="2800" b="1" dirty="0" smtClean="0"/>
              <a:t> </a:t>
            </a:r>
            <a:r>
              <a:rPr lang="en-US" sz="2800" b="1" dirty="0" smtClean="0"/>
              <a:t>and </a:t>
            </a:r>
            <a:r>
              <a:rPr lang="en-US" sz="2800" b="1" dirty="0" smtClean="0"/>
              <a:t>the Quadratic Approximation</a:t>
            </a:r>
            <a:endParaRPr lang="en-US" sz="2800" dirty="0" smtClean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b="1" dirty="0" smtClean="0"/>
              <a:t>Movement Towards the </a:t>
            </a:r>
            <a:r>
              <a:rPr lang="en-US" sz="2800" b="1" dirty="0" smtClean="0"/>
              <a:t>Root</a:t>
            </a:r>
            <a:endParaRPr lang="en-US" sz="2800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42910" y="714356"/>
            <a:ext cx="7286676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b="1" dirty="0" smtClean="0"/>
              <a:t>Comparison with Other Methods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b="1" dirty="0" smtClean="0"/>
              <a:t>Comparison with Newton-</a:t>
            </a:r>
            <a:r>
              <a:rPr lang="en-US" sz="2800" b="1" dirty="0" err="1" smtClean="0"/>
              <a:t>Raphson</a:t>
            </a:r>
            <a:r>
              <a:rPr lang="en-US" sz="2800" b="1" dirty="0" smtClean="0"/>
              <a:t> and Secant Methods</a:t>
            </a:r>
            <a:endParaRPr lang="en-US" sz="2800" dirty="0" smtClean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b="1" dirty="0" smtClean="0"/>
              <a:t>Performance Metrics (Speed, Convergence Rate)</a:t>
            </a:r>
            <a:endParaRPr lang="en-US" sz="2800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28596" y="928670"/>
            <a:ext cx="750099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b="1" dirty="0" smtClean="0"/>
              <a:t> Applications: </a:t>
            </a:r>
            <a:endParaRPr lang="en-US" sz="2800" b="1" dirty="0" smtClean="0"/>
          </a:p>
          <a:p>
            <a:pPr>
              <a:lnSpc>
                <a:spcPct val="150000"/>
              </a:lnSpc>
            </a:pPr>
            <a:r>
              <a:rPr lang="en-US" sz="2800" b="1" dirty="0" smtClean="0"/>
              <a:t>Real-World Applications (e.g., Engineering, Economics)</a:t>
            </a:r>
            <a:endParaRPr lang="en-US" sz="2800" dirty="0" smtClean="0"/>
          </a:p>
          <a:p>
            <a:pPr>
              <a:lnSpc>
                <a:spcPct val="150000"/>
              </a:lnSpc>
            </a:pPr>
            <a:r>
              <a:rPr lang="en-US" sz="2800" b="1" dirty="0" smtClean="0"/>
              <a:t>Use in Computational </a:t>
            </a:r>
            <a:r>
              <a:rPr lang="en-US" sz="2800" b="1" dirty="0" smtClean="0"/>
              <a:t>Mathematics</a:t>
            </a:r>
            <a:endParaRPr lang="en-US" sz="2800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28596" y="1000108"/>
            <a:ext cx="8358246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b="1" dirty="0" smtClean="0"/>
              <a:t>Conclusion: </a:t>
            </a:r>
            <a:endParaRPr lang="en-US" sz="2800" b="1" dirty="0" smtClean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b="1" dirty="0" smtClean="0"/>
              <a:t>Summary of Key Points</a:t>
            </a:r>
            <a:endParaRPr lang="en-US" sz="2800" dirty="0" smtClean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b="1" dirty="0" smtClean="0"/>
              <a:t>Significance of </a:t>
            </a:r>
            <a:r>
              <a:rPr lang="en-US" sz="2800" b="1" dirty="0" smtClean="0"/>
              <a:t>Muller's </a:t>
            </a:r>
            <a:r>
              <a:rPr lang="en-US" sz="2800" b="1" dirty="0" smtClean="0"/>
              <a:t>Method in Numerical Analysis</a:t>
            </a:r>
            <a:endParaRPr lang="en-US" sz="2800" dirty="0" smtClean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b="1" dirty="0" smtClean="0"/>
              <a:t>Closing Remarks</a:t>
            </a:r>
            <a:endParaRPr lang="en-US" sz="2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15</TotalTime>
  <Words>171</Words>
  <Application>Microsoft Office PowerPoint</Application>
  <PresentationFormat>On-screen Show (4:3)</PresentationFormat>
  <Paragraphs>37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Technic</vt:lpstr>
      <vt:lpstr>DNR COLLEGE(A), BHIMAVARAM DEPARTMENT: PG MATHEMATICS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GEOLOGY DEPT</dc:creator>
  <cp:lastModifiedBy>GEOLOGY DEPT</cp:lastModifiedBy>
  <cp:revision>3</cp:revision>
  <dcterms:created xsi:type="dcterms:W3CDTF">2024-06-22T08:50:11Z</dcterms:created>
  <dcterms:modified xsi:type="dcterms:W3CDTF">2024-06-25T06:26:27Z</dcterms:modified>
</cp:coreProperties>
</file>