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7" r:id="rId3"/>
    <p:sldId id="258" r:id="rId4"/>
    <p:sldId id="265" r:id="rId5"/>
    <p:sldId id="259" r:id="rId6"/>
    <p:sldId id="266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D0FF-A074-4F97-9AFB-95E567A2DD43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9228002-A844-4371-97C2-9DBD8DC1E1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D0FF-A074-4F97-9AFB-95E567A2DD43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8002-A844-4371-97C2-9DBD8DC1E1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9228002-A844-4371-97C2-9DBD8DC1E1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D0FF-A074-4F97-9AFB-95E567A2DD43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D0FF-A074-4F97-9AFB-95E567A2DD43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9228002-A844-4371-97C2-9DBD8DC1E1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D0FF-A074-4F97-9AFB-95E567A2DD43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9228002-A844-4371-97C2-9DBD8DC1E1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A6FD0FF-A074-4F97-9AFB-95E567A2DD43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8002-A844-4371-97C2-9DBD8DC1E1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D0FF-A074-4F97-9AFB-95E567A2DD43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9228002-A844-4371-97C2-9DBD8DC1E1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D0FF-A074-4F97-9AFB-95E567A2DD43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9228002-A844-4371-97C2-9DBD8DC1E1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D0FF-A074-4F97-9AFB-95E567A2DD43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228002-A844-4371-97C2-9DBD8DC1E1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9228002-A844-4371-97C2-9DBD8DC1E1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D0FF-A074-4F97-9AFB-95E567A2DD43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9228002-A844-4371-97C2-9DBD8DC1E1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A6FD0FF-A074-4F97-9AFB-95E567A2DD43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A6FD0FF-A074-4F97-9AFB-95E567A2DD43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9228002-A844-4371-97C2-9DBD8DC1E1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SUBJECT: Numerical Analysis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Topic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dirty="0" smtClean="0">
                <a:solidFill>
                  <a:schemeClr val="tx1"/>
                </a:solidFill>
              </a:rPr>
              <a:t>Euler's Method </a:t>
            </a:r>
          </a:p>
          <a:p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DNR COLLEGE(A), BHIMAVARAM</a:t>
            </a:r>
            <a:br>
              <a:rPr lang="en-US" sz="3600" dirty="0" smtClean="0"/>
            </a:br>
            <a:r>
              <a:rPr lang="en-US" sz="3600" dirty="0" smtClean="0"/>
              <a:t>DEPARTMENT: PG MATHEMATICS</a:t>
            </a:r>
            <a:endParaRPr 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348" y="1142984"/>
            <a:ext cx="7858180" cy="261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Introduction to Numerical </a:t>
            </a:r>
            <a:r>
              <a:rPr lang="en-US" sz="2800" b="1" dirty="0" smtClean="0"/>
              <a:t>Integration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Overview of Numerical Integration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Importance of Efficient Numerical Methods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Introduction to Euler's Method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8662" y="928670"/>
            <a:ext cx="678661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 </a:t>
            </a:r>
            <a:r>
              <a:rPr lang="en-US" sz="2800" b="1" dirty="0" smtClean="0"/>
              <a:t>Euler's Method: </a:t>
            </a:r>
            <a:endParaRPr lang="en-US" sz="2800" b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Basics</a:t>
            </a:r>
            <a:r>
              <a:rPr lang="en-US" sz="2800" b="1" dirty="0" smtClean="0"/>
              <a:t> </a:t>
            </a:r>
            <a:r>
              <a:rPr lang="en-US" sz="2800" b="1" dirty="0" smtClean="0"/>
              <a:t>Definition </a:t>
            </a:r>
            <a:r>
              <a:rPr lang="en-US" sz="2800" b="1" dirty="0" smtClean="0"/>
              <a:t>and Concept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Forward Euler vs. Backward Euler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Advantages and </a:t>
            </a:r>
            <a:r>
              <a:rPr lang="en-US" sz="2800" b="1" dirty="0" smtClean="0"/>
              <a:t>Limitations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Algorithm Explanation: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857232"/>
            <a:ext cx="764386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Step-by-Step </a:t>
            </a:r>
            <a:r>
              <a:rPr lang="en-US" sz="2800" b="1" dirty="0" smtClean="0"/>
              <a:t>Algorithm:</a:t>
            </a:r>
            <a:endParaRPr lang="en-US" sz="2800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Initial Value Problem </a:t>
            </a:r>
            <a:endParaRPr lang="en-US" sz="2800" b="1" dirty="0" smtClean="0"/>
          </a:p>
          <a:p>
            <a:pPr lvl="1">
              <a:lnSpc>
                <a:spcPct val="150000"/>
              </a:lnSpc>
            </a:pPr>
            <a:r>
              <a:rPr lang="en-US" sz="2800" b="1" dirty="0" err="1" smtClean="0"/>
              <a:t>dy</a:t>
            </a:r>
            <a:r>
              <a:rPr lang="en-US" sz="2800" b="1" dirty="0" smtClean="0"/>
              <a:t>/</a:t>
            </a:r>
            <a:r>
              <a:rPr lang="en-US" sz="2800" b="1" dirty="0" err="1" smtClean="0"/>
              <a:t>dx</a:t>
            </a:r>
            <a:r>
              <a:rPr lang="en-US" sz="2800" b="1" dirty="0" smtClean="0"/>
              <a:t>=f(</a:t>
            </a:r>
            <a:r>
              <a:rPr lang="en-US" sz="2800" b="1" dirty="0" err="1" smtClean="0"/>
              <a:t>x,y</a:t>
            </a:r>
            <a:r>
              <a:rPr lang="en-US" sz="2800" b="1" dirty="0" smtClean="0"/>
              <a:t>),  </a:t>
            </a:r>
            <a:r>
              <a:rPr lang="en-US" sz="2800" b="1" dirty="0" smtClean="0"/>
              <a:t>y(x</a:t>
            </a:r>
            <a:r>
              <a:rPr lang="en-US" sz="2800" b="1" baseline="-25000" dirty="0" smtClean="0"/>
              <a:t>0</a:t>
            </a:r>
            <a:r>
              <a:rPr lang="en-US" sz="2800" b="1" dirty="0" smtClean="0"/>
              <a:t>)=</a:t>
            </a:r>
            <a:r>
              <a:rPr lang="en-US" sz="2800" b="1" dirty="0" smtClean="0"/>
              <a:t>y</a:t>
            </a:r>
            <a:r>
              <a:rPr lang="en-US" sz="2800" b="1" baseline="-25000" dirty="0" smtClean="0"/>
              <a:t>0</a:t>
            </a:r>
            <a:endParaRPr lang="en-US" sz="2800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Discretization of the Interval</a:t>
            </a:r>
            <a:endParaRPr lang="en-US" sz="2800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Iterative Formula: y</a:t>
            </a:r>
            <a:r>
              <a:rPr lang="en-US" sz="2800" b="1" baseline="-25000" dirty="0" smtClean="0"/>
              <a:t>n+1</a:t>
            </a:r>
            <a:r>
              <a:rPr lang="en-US" sz="2800" b="1" dirty="0" smtClean="0"/>
              <a:t>=</a:t>
            </a:r>
            <a:r>
              <a:rPr lang="en-US" sz="2800" b="1" dirty="0" err="1" smtClean="0"/>
              <a:t>y</a:t>
            </a:r>
            <a:r>
              <a:rPr lang="en-US" sz="2800" b="1" baseline="-25000" dirty="0" err="1" smtClean="0"/>
              <a:t>n</a:t>
            </a:r>
            <a:r>
              <a:rPr lang="en-US" sz="2800" b="1" dirty="0" err="1" smtClean="0"/>
              <a:t>+h⋅</a:t>
            </a:r>
            <a:r>
              <a:rPr lang="en-US" sz="2800" b="1" dirty="0" err="1" smtClean="0"/>
              <a:t>f</a:t>
            </a:r>
            <a:r>
              <a:rPr lang="en-US" sz="2800" b="1" dirty="0" smtClean="0"/>
              <a:t>(</a:t>
            </a:r>
            <a:r>
              <a:rPr lang="en-US" sz="2800" b="1" dirty="0" err="1" smtClean="0"/>
              <a:t>x</a:t>
            </a:r>
            <a:r>
              <a:rPr lang="en-US" sz="2800" b="1" baseline="-25000" dirty="0" err="1" smtClean="0"/>
              <a:t>n</a:t>
            </a:r>
            <a:r>
              <a:rPr lang="en-US" sz="2800" b="1" dirty="0" err="1" smtClean="0"/>
              <a:t>,y</a:t>
            </a:r>
            <a:r>
              <a:rPr lang="en-US" sz="2800" b="1" baseline="-25000" dirty="0" err="1" smtClean="0"/>
              <a:t>n</a:t>
            </a:r>
            <a:r>
              <a:rPr lang="en-US" sz="2800" b="1" dirty="0" smtClean="0"/>
              <a:t>)</a:t>
            </a:r>
            <a:endParaRPr lang="en-US" sz="2800" dirty="0" smtClean="0"/>
          </a:p>
          <a:p>
            <a:pPr lvl="1">
              <a:lnSpc>
                <a:spcPct val="150000"/>
              </a:lnSpc>
            </a:pPr>
            <a:r>
              <a:rPr lang="en-US" sz="2800" b="1" dirty="0" smtClean="0"/>
              <a:t>Adjusting Step Size </a:t>
            </a:r>
            <a:r>
              <a:rPr lang="en-US" sz="2800" b="1" dirty="0" smtClean="0"/>
              <a:t>h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786" y="785794"/>
            <a:ext cx="642942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Example </a:t>
            </a:r>
            <a:r>
              <a:rPr lang="en-US" sz="2800" b="1" dirty="0" smtClean="0"/>
              <a:t>Problem </a:t>
            </a:r>
            <a:r>
              <a:rPr lang="en-US" sz="2800" b="1" dirty="0" smtClean="0"/>
              <a:t>Statement:</a:t>
            </a:r>
            <a:endParaRPr lang="en-US" sz="2800" b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Illustrative Problem Description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Given Differential Equation </a:t>
            </a:r>
            <a:r>
              <a:rPr lang="en-US" sz="2800" b="1" dirty="0" err="1" smtClean="0"/>
              <a:t>dy</a:t>
            </a:r>
            <a:r>
              <a:rPr lang="en-US" sz="2800" b="1" dirty="0" smtClean="0"/>
              <a:t>/</a:t>
            </a:r>
            <a:r>
              <a:rPr lang="en-US" sz="2800" b="1" dirty="0" err="1" smtClean="0"/>
              <a:t>dx</a:t>
            </a:r>
            <a:r>
              <a:rPr lang="en-US" sz="2800" b="1" dirty="0" smtClean="0"/>
              <a:t>=x + y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Initial Condition y(0)=</a:t>
            </a:r>
            <a:r>
              <a:rPr lang="en-US" sz="2800" b="1" dirty="0" smtClean="0"/>
              <a:t>1 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785794"/>
            <a:ext cx="778674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Step-by-Step Execution:</a:t>
            </a:r>
            <a:endParaRPr lang="en-US" sz="2800" b="1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Step 1: Choose Initial Condition and Step Size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Step 2: Apply Euler's Method Iteratively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Step 3: Calculate </a:t>
            </a:r>
            <a:r>
              <a:rPr lang="en-US" sz="2800" b="1" dirty="0" smtClean="0"/>
              <a:t>y</a:t>
            </a:r>
            <a:r>
              <a:rPr lang="en-US" sz="2800" b="1" baseline="-25000" dirty="0" smtClean="0"/>
              <a:t>n+1</a:t>
            </a:r>
            <a:endParaRPr lang="en-US" sz="2800" baseline="-250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Repeat Until End of Interval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642918"/>
            <a:ext cx="78581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Visualization:</a:t>
            </a:r>
            <a:endParaRPr lang="en-US" sz="2800" b="1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Graphical Representation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Comparison of Numerical Solution with Analytical Solution (if available)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Accuracy </a:t>
            </a:r>
            <a:r>
              <a:rPr lang="en-US" sz="2800" b="1" dirty="0" smtClean="0"/>
              <a:t>and Error </a:t>
            </a:r>
            <a:r>
              <a:rPr lang="en-US" sz="2800" b="1" dirty="0" smtClean="0"/>
              <a:t>Analysis:</a:t>
            </a:r>
            <a:endParaRPr lang="en-US" sz="2800" b="1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Local and Global Errors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Effect of Step Size </a:t>
            </a:r>
            <a:r>
              <a:rPr lang="en-US" sz="2800" b="1" dirty="0" err="1" smtClean="0"/>
              <a:t>hhh</a:t>
            </a:r>
            <a:r>
              <a:rPr lang="en-US" sz="2800" b="1" dirty="0" smtClean="0"/>
              <a:t> on Accuracy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Comparison with Higher Order </a:t>
            </a:r>
            <a:r>
              <a:rPr lang="en-US" sz="2800" b="1" dirty="0" smtClean="0"/>
              <a:t>Methods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571480"/>
            <a:ext cx="82868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Comparison </a:t>
            </a:r>
            <a:r>
              <a:rPr lang="en-US" sz="2800" b="1" dirty="0" smtClean="0"/>
              <a:t>with Other Methods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/>
              <a:t>Comparison with </a:t>
            </a:r>
            <a:r>
              <a:rPr lang="en-US" sz="2800" b="1" dirty="0" err="1" smtClean="0"/>
              <a:t>Runge-Kutta</a:t>
            </a:r>
            <a:r>
              <a:rPr lang="en-US" sz="2800" b="1" dirty="0" smtClean="0"/>
              <a:t> Methods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Performance Metrics (Speed, Accuracy)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u="sng" dirty="0" smtClean="0"/>
              <a:t>Conclusion:</a:t>
            </a:r>
            <a:endParaRPr lang="en-US" sz="2800" b="1" u="sng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Summary of Key Points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Significance of Euler's Method in </a:t>
            </a:r>
            <a:r>
              <a:rPr lang="en-US" sz="2800" b="1" dirty="0" smtClean="0"/>
              <a:t>Numerical </a:t>
            </a:r>
            <a:r>
              <a:rPr lang="en-US" sz="2800" b="1" dirty="0" smtClean="0"/>
              <a:t>Analysis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Closing Remarks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57224" y="2357430"/>
            <a:ext cx="72866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THANK  YOU</a:t>
            </a:r>
            <a:endParaRPr lang="en-US" sz="80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</TotalTime>
  <Words>172</Words>
  <Application>Microsoft Office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DNR COLLEGE(A), BHIMAVARAM DEPARTMENT: PG MATHEMATICS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GEOLOGY DEPT</dc:creator>
  <cp:lastModifiedBy>GEOLOGY DEPT</cp:lastModifiedBy>
  <cp:revision>3</cp:revision>
  <dcterms:created xsi:type="dcterms:W3CDTF">2024-06-22T09:01:16Z</dcterms:created>
  <dcterms:modified xsi:type="dcterms:W3CDTF">2024-06-25T09:34:22Z</dcterms:modified>
</cp:coreProperties>
</file>