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64" r:id="rId6"/>
    <p:sldId id="265" r:id="rId7"/>
    <p:sldId id="259" r:id="rId8"/>
    <p:sldId id="266" r:id="rId9"/>
    <p:sldId id="267" r:id="rId10"/>
    <p:sldId id="260" r:id="rId11"/>
    <p:sldId id="261" r:id="rId12"/>
    <p:sldId id="262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9720328-F974-45FD-ACBF-F451A8CB516C}" type="datetimeFigureOut">
              <a:rPr lang="en-US" smtClean="0"/>
              <a:pPr/>
              <a:t>6/25/2024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1FCDFF6-0882-43FE-A1F9-FDB57735DAA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SUBJECT: Discrete Dynamical System</a:t>
            </a:r>
          </a:p>
          <a:p>
            <a:r>
              <a:rPr lang="en-US" dirty="0" smtClean="0"/>
              <a:t>TOPIC: </a:t>
            </a:r>
            <a:r>
              <a:rPr lang="en-US" dirty="0" err="1" smtClean="0"/>
              <a:t>Sarkovskii's</a:t>
            </a:r>
            <a:r>
              <a:rPr lang="en-US" dirty="0" smtClean="0"/>
              <a:t> Theorem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DNR COLLEGE(A), BHIMAVARAM</a:t>
            </a:r>
            <a:br>
              <a:rPr lang="en-US" dirty="0" smtClean="0"/>
            </a:br>
            <a:r>
              <a:rPr lang="en-US" dirty="0" smtClean="0"/>
              <a:t>DEPARTMENT: PG MATHEMATICS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889844"/>
            <a:ext cx="750099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Numerical Verification: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Numerical Methods for Verifying Periodicity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Use of Computational Tools (e.g., MATLAB, Python</a:t>
            </a:r>
            <a:r>
              <a:rPr lang="en-US" sz="2800" b="1" dirty="0" smtClean="0"/>
              <a:t>)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443841"/>
            <a:ext cx="7143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Extensions </a:t>
            </a:r>
            <a:r>
              <a:rPr lang="en-US" sz="2800" b="1" dirty="0" smtClean="0"/>
              <a:t>and </a:t>
            </a:r>
            <a:r>
              <a:rPr lang="en-US" sz="2800" b="1" dirty="0" smtClean="0"/>
              <a:t>Generalizations: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Generalizations of </a:t>
            </a:r>
            <a:r>
              <a:rPr lang="en-US" sz="2800" b="1" dirty="0" err="1" smtClean="0"/>
              <a:t>Sarkovskii's</a:t>
            </a:r>
            <a:r>
              <a:rPr lang="en-US" sz="2800" b="1" dirty="0" smtClean="0"/>
              <a:t> Theorem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Further Developments in Dynamical Systems </a:t>
            </a:r>
            <a:r>
              <a:rPr lang="en-US" sz="2800" b="1" dirty="0" smtClean="0"/>
              <a:t>Theory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7224" y="857232"/>
            <a:ext cx="70009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Historical Context: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Background on A.N. </a:t>
            </a:r>
            <a:r>
              <a:rPr lang="en-US" sz="2800" b="1" dirty="0" err="1" smtClean="0"/>
              <a:t>Sarkovskii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Contributions to Dynamical Systems </a:t>
            </a:r>
            <a:r>
              <a:rPr lang="en-US" sz="2800" b="1" dirty="0" smtClean="0"/>
              <a:t>Theory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714356"/>
            <a:ext cx="721523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Conclusion: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Summary of Key Points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Significance of </a:t>
            </a:r>
            <a:r>
              <a:rPr lang="en-US" sz="2800" b="1" dirty="0" err="1" smtClean="0"/>
              <a:t>Sarkovskii's</a:t>
            </a:r>
            <a:r>
              <a:rPr lang="en-US" sz="2800" b="1" dirty="0" smtClean="0"/>
              <a:t> Theorem in Discrete Dynamical Systems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Closing </a:t>
            </a:r>
            <a:r>
              <a:rPr lang="en-US" sz="2800" b="1" dirty="0" smtClean="0"/>
              <a:t>Remarks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2571744"/>
            <a:ext cx="735811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 smtClean="0"/>
              <a:t>THANK  YOU</a:t>
            </a:r>
            <a:endParaRPr lang="en-US" sz="8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1166843"/>
            <a:ext cx="7143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</a:t>
            </a:r>
            <a:r>
              <a:rPr lang="en-US" sz="2800" b="1" dirty="0" smtClean="0"/>
              <a:t>to Discrete Dynamical Systems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Overview of Discrete Dynamical Systems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Importance of Understanding System Dynamics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Introduction to </a:t>
            </a:r>
            <a:r>
              <a:rPr lang="en-US" sz="2800" b="1" dirty="0" err="1" smtClean="0"/>
              <a:t>Sarkovskii's</a:t>
            </a:r>
            <a:r>
              <a:rPr lang="en-US" sz="2800" b="1" dirty="0" smtClean="0"/>
              <a:t> </a:t>
            </a:r>
            <a:r>
              <a:rPr lang="en-US" sz="2800" b="1" dirty="0" smtClean="0"/>
              <a:t>Theorem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1142984"/>
            <a:ext cx="65008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/>
              <a:t>Sarkovskii's</a:t>
            </a:r>
            <a:r>
              <a:rPr lang="en-US" sz="2800" b="1" dirty="0" smtClean="0"/>
              <a:t> </a:t>
            </a:r>
            <a:r>
              <a:rPr lang="en-US" sz="2800" b="1" dirty="0" smtClean="0"/>
              <a:t>Theorem: 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Basics Statement </a:t>
            </a:r>
            <a:r>
              <a:rPr lang="en-US" sz="2800" b="1" dirty="0" smtClean="0"/>
              <a:t>of </a:t>
            </a:r>
            <a:r>
              <a:rPr lang="en-US" sz="2800" b="1" dirty="0" err="1" smtClean="0"/>
              <a:t>Sarkovskii's</a:t>
            </a:r>
            <a:r>
              <a:rPr lang="en-US" sz="2800" b="1" dirty="0" smtClean="0"/>
              <a:t> Theorem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Classification of Periodic Points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Hierarchy of Periodic Orbits</a:t>
            </a: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1214422"/>
            <a:ext cx="6357982" cy="26237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Implications </a:t>
            </a:r>
            <a:r>
              <a:rPr lang="en-US" sz="2800" b="1" dirty="0" smtClean="0"/>
              <a:t>and Consequences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Behavior of Periodic Points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Relation to Chaos Theory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Application in Mathematical </a:t>
            </a:r>
            <a:r>
              <a:rPr lang="en-US" sz="2800" b="1" dirty="0" smtClean="0"/>
              <a:t>Analysis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1142984"/>
            <a:ext cx="692948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Example </a:t>
            </a:r>
            <a:r>
              <a:rPr lang="en-US" sz="2800" b="1" dirty="0" smtClean="0"/>
              <a:t>Problem </a:t>
            </a:r>
            <a:r>
              <a:rPr lang="en-US" sz="2800" b="1" dirty="0" smtClean="0"/>
              <a:t>Statement: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Illustrative Problem Description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Applicability of </a:t>
            </a:r>
            <a:r>
              <a:rPr lang="en-US" sz="2800" b="1" dirty="0" err="1" smtClean="0"/>
              <a:t>Sarkovskii's</a:t>
            </a:r>
            <a:r>
              <a:rPr lang="en-US" sz="2800" b="1" dirty="0" smtClean="0"/>
              <a:t> Theorem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Demonstration of Periodic </a:t>
            </a:r>
            <a:r>
              <a:rPr lang="en-US" sz="2800" b="1" dirty="0" smtClean="0"/>
              <a:t>Orbits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85786" y="714356"/>
            <a:ext cx="70009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Key Concepts: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Ordering of Integers (</a:t>
            </a:r>
            <a:r>
              <a:rPr lang="en-US" sz="2800" b="1" dirty="0" err="1" smtClean="0"/>
              <a:t>Sarkovskii</a:t>
            </a:r>
            <a:r>
              <a:rPr lang="en-US" sz="2800" b="1" dirty="0" smtClean="0"/>
              <a:t> Order)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Conditions for Existence of Periodic Orbits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Relation to Bifurcations and Stability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1214422"/>
            <a:ext cx="678661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Visual Representation:</a:t>
            </a:r>
            <a:endParaRPr lang="en-US" sz="2800" b="1" dirty="0" smtClean="0"/>
          </a:p>
          <a:p>
            <a:pPr>
              <a:lnSpc>
                <a:spcPct val="150000"/>
              </a:lnSpc>
            </a:pPr>
            <a:r>
              <a:rPr lang="en-US" sz="2800" b="1" dirty="0" smtClean="0"/>
              <a:t>Graphical Illustration of Periodic Orbits</a:t>
            </a: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b="1" dirty="0" err="1" smtClean="0"/>
              <a:t>Sarkovskii's</a:t>
            </a:r>
            <a:r>
              <a:rPr lang="en-US" sz="2800" b="1" dirty="0" smtClean="0"/>
              <a:t> Ordering </a:t>
            </a:r>
            <a:r>
              <a:rPr lang="en-US" sz="2800" b="1" dirty="0" smtClean="0"/>
              <a:t>Scheme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1142984"/>
            <a:ext cx="77153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Proof Outline:</a:t>
            </a:r>
            <a:endParaRPr lang="en-US" sz="2800" b="1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Outline of Proof for </a:t>
            </a:r>
            <a:r>
              <a:rPr lang="en-US" sz="2800" b="1" dirty="0" err="1" smtClean="0"/>
              <a:t>Sarkovskii's</a:t>
            </a:r>
            <a:r>
              <a:rPr lang="en-US" sz="2800" b="1" dirty="0" smtClean="0"/>
              <a:t> Theorem</a:t>
            </a:r>
            <a:endParaRPr lang="en-US" sz="2800" dirty="0" smtClean="0"/>
          </a:p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Key Steps and Mathematical </a:t>
            </a:r>
            <a:r>
              <a:rPr lang="en-US" sz="2800" b="1" dirty="0" smtClean="0"/>
              <a:t>Framework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538" y="785794"/>
            <a:ext cx="73581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Practical Applications:</a:t>
            </a:r>
            <a:endParaRPr lang="en-US" sz="2800" b="1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Applications in Mathematics and Physics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Chaos Theory and Complex Systems</a:t>
            </a:r>
            <a:endParaRPr lang="en-US" sz="28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800" b="1" dirty="0" smtClean="0"/>
              <a:t>Predictive Modeling and Analysis</a:t>
            </a:r>
            <a:endParaRPr lang="en-US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</TotalTime>
  <Words>205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Equity</vt:lpstr>
      <vt:lpstr>DNR COLLEGE(A), BHIMAVARAM DEPARTMENT: PG MATHEMATICS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 DEPT</dc:creator>
  <cp:lastModifiedBy>GEOLOGY DEPT</cp:lastModifiedBy>
  <cp:revision>3</cp:revision>
  <dcterms:created xsi:type="dcterms:W3CDTF">2024-06-22T09:08:29Z</dcterms:created>
  <dcterms:modified xsi:type="dcterms:W3CDTF">2024-06-25T05:30:08Z</dcterms:modified>
</cp:coreProperties>
</file>