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9D610-6803-44D2-865D-770C1F2360B5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C5432-763E-4D46-A511-29C0808ED54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C5432-763E-4D46-A511-29C0808ED541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171EC3-E213-40D5-A981-25B9B5098F6A}" type="datetimeFigureOut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38D89F-DD81-48B2-821A-D9F3B2F3DD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DNR COLLEGE(A),BHIMAVARAM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chemeClr val="accent2"/>
                </a:solidFill>
              </a:rPr>
              <a:t>NAME OF THE FACULTY: M.SURYA SIRISHA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DEPARTMENT:MATHEMATICS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SUBJECT:ALGEBRA -1</a:t>
            </a:r>
          </a:p>
          <a:p>
            <a:endParaRPr lang="en-US" i="1" dirty="0" smtClean="0">
              <a:solidFill>
                <a:schemeClr val="accent2"/>
              </a:solidFill>
            </a:endParaRPr>
          </a:p>
          <a:p>
            <a:endParaRPr lang="en-US" i="1" dirty="0" smtClean="0">
              <a:solidFill>
                <a:schemeClr val="accent2"/>
              </a:solidFill>
            </a:endParaRPr>
          </a:p>
          <a:p>
            <a:endParaRPr lang="en-US" i="1" dirty="0" smtClean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792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Symbol"/>
              </a:rPr>
              <a:t>∃ </a:t>
            </a:r>
            <a:r>
              <a:rPr lang="en-US" sz="4000" dirty="0" smtClean="0"/>
              <a:t>P &lt; G ∋ O(p) = p</a:t>
            </a:r>
            <a:r>
              <a:rPr lang="en-US" sz="4000" baseline="30000" dirty="0" smtClean="0"/>
              <a:t>m</a:t>
            </a:r>
          </a:p>
          <a:p>
            <a:r>
              <a:rPr lang="en-US" sz="4000" dirty="0" smtClean="0"/>
              <a:t>Hence , G has a subgroup of order 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Hence , the result is holds for G by using induction .</a:t>
            </a:r>
          </a:p>
          <a:p>
            <a:pPr>
              <a:buFont typeface="Arial" pitchFamily="34" charset="0"/>
              <a:buChar char="•"/>
            </a:pPr>
            <a:r>
              <a:rPr lang="en-US" sz="4000" b="1" u="sng" dirty="0" smtClean="0"/>
              <a:t>DEFINITION</a:t>
            </a:r>
            <a:r>
              <a:rPr lang="en-US" sz="4000" dirty="0" smtClean="0"/>
              <a:t> : let A ,B be two subgroups of a </a:t>
            </a:r>
            <a:r>
              <a:rPr lang="en-US" sz="4000" dirty="0" smtClean="0"/>
              <a:t>grouP</a:t>
            </a:r>
            <a:r>
              <a:rPr lang="en-US" sz="4000" dirty="0" smtClean="0"/>
              <a:t> G . A&amp;B are said to be conjugate if </a:t>
            </a:r>
          </a:p>
          <a:p>
            <a:r>
              <a:rPr lang="en-US" sz="4000" dirty="0" smtClean="0"/>
              <a:t>A = 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for some x € G</a:t>
            </a:r>
            <a:r>
              <a:rPr lang="en-US" sz="4000" dirty="0" smtClean="0"/>
              <a:t>   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924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STATE AND PROVE SECOND SYLOW THEOREM : </a:t>
            </a:r>
          </a:p>
          <a:p>
            <a:pPr>
              <a:buFont typeface="Arial" pitchFamily="34" charset="0"/>
              <a:buChar char="•"/>
            </a:pPr>
            <a:r>
              <a:rPr lang="en-US" sz="4000" b="1" u="sng" dirty="0" smtClean="0"/>
              <a:t>STATEMENT</a:t>
            </a:r>
            <a:r>
              <a:rPr lang="en-US" sz="4000" dirty="0" smtClean="0"/>
              <a:t> :</a:t>
            </a:r>
            <a:r>
              <a:rPr lang="en-US" sz="4000" i="1" dirty="0" smtClean="0"/>
              <a:t> Let G be a finite group and </a:t>
            </a:r>
            <a:r>
              <a:rPr lang="en-US" sz="4000" i="1" dirty="0" smtClean="0"/>
              <a:t>p </a:t>
            </a:r>
            <a:r>
              <a:rPr lang="en-US" sz="4000" i="1" dirty="0" smtClean="0"/>
              <a:t>be </a:t>
            </a:r>
            <a:r>
              <a:rPr lang="en-US" sz="4000" i="1" dirty="0" smtClean="0"/>
              <a:t>prime, </a:t>
            </a:r>
            <a:r>
              <a:rPr lang="en-US" sz="4000" i="1" dirty="0" smtClean="0"/>
              <a:t>p</a:t>
            </a:r>
            <a:r>
              <a:rPr lang="en-US" sz="4000" i="1" baseline="30000" dirty="0" smtClean="0"/>
              <a:t>n</a:t>
            </a:r>
            <a:r>
              <a:rPr lang="en-US" sz="4000" i="1" dirty="0" smtClean="0"/>
              <a:t>/o(G</a:t>
            </a:r>
            <a:r>
              <a:rPr lang="en-US" sz="4000" i="1" dirty="0" smtClean="0"/>
              <a:t>) but </a:t>
            </a:r>
            <a:r>
              <a:rPr lang="en-US" sz="4000" i="1" dirty="0" smtClean="0"/>
              <a:t>p</a:t>
            </a:r>
            <a:r>
              <a:rPr lang="en-US" sz="4000" i="1" baseline="30000" dirty="0" smtClean="0"/>
              <a:t>n+1</a:t>
            </a:r>
            <a:r>
              <a:rPr lang="en-US" sz="4000" i="1" dirty="0" smtClean="0"/>
              <a:t>∤o(G) then </a:t>
            </a:r>
            <a:r>
              <a:rPr lang="en-US" sz="4000" i="1" dirty="0" smtClean="0"/>
              <a:t>any two subgroups </a:t>
            </a:r>
            <a:r>
              <a:rPr lang="en-US" sz="4000" i="1" dirty="0" smtClean="0"/>
              <a:t>of order </a:t>
            </a:r>
            <a:r>
              <a:rPr lang="en-US" sz="4000" i="1" dirty="0" smtClean="0"/>
              <a:t>p</a:t>
            </a:r>
            <a:r>
              <a:rPr lang="en-US" sz="4000" i="1" baseline="30000" dirty="0" smtClean="0"/>
              <a:t>n</a:t>
            </a:r>
            <a:r>
              <a:rPr lang="en-US" sz="4000" i="1" dirty="0" smtClean="0"/>
              <a:t> are conjugate</a:t>
            </a:r>
            <a:r>
              <a:rPr lang="en-US" sz="4000" i="1" dirty="0" smtClean="0"/>
              <a:t>.</a:t>
            </a:r>
          </a:p>
          <a:p>
            <a:r>
              <a:rPr lang="en-US" sz="4000" i="1" dirty="0" smtClean="0"/>
              <a:t>PROOF : </a:t>
            </a:r>
            <a:r>
              <a:rPr lang="en-US" sz="4000" i="1" dirty="0" smtClean="0"/>
              <a:t>A</a:t>
            </a:r>
            <a:r>
              <a:rPr lang="en-US" sz="4000" dirty="0" smtClean="0"/>
              <a:t>ssume that,</a:t>
            </a:r>
          </a:p>
          <a:p>
            <a:r>
              <a:rPr lang="en-US" sz="4000" i="1" dirty="0" smtClean="0"/>
              <a:t>Let A&lt;G,B&lt;G ∋O(A)=</a:t>
            </a:r>
            <a:r>
              <a:rPr lang="en-US" sz="4000" i="1" dirty="0" smtClean="0"/>
              <a:t>p</a:t>
            </a:r>
            <a:r>
              <a:rPr lang="en-US" sz="4000" i="1" baseline="30000" dirty="0" smtClean="0"/>
              <a:t>n</a:t>
            </a:r>
            <a:r>
              <a:rPr lang="en-US" sz="4000" i="1" dirty="0" smtClean="0"/>
              <a:t>,O</a:t>
            </a:r>
            <a:r>
              <a:rPr lang="en-US" sz="4000" i="1" dirty="0" smtClean="0"/>
              <a:t>(B)=</a:t>
            </a:r>
            <a:r>
              <a:rPr lang="en-US" sz="4000" i="1" dirty="0" smtClean="0"/>
              <a:t>p</a:t>
            </a:r>
            <a:r>
              <a:rPr lang="en-US" sz="4000" i="1" baseline="30000" dirty="0" smtClean="0"/>
              <a:t>n</a:t>
            </a:r>
            <a:endParaRPr lang="en-US" sz="4000" i="1" baseline="30000" dirty="0" smtClean="0"/>
          </a:p>
          <a:p>
            <a:pPr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1534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CLAIM : A &amp; B are conjugate</a:t>
            </a:r>
          </a:p>
          <a:p>
            <a:r>
              <a:rPr lang="en-US" sz="4000" dirty="0" smtClean="0"/>
              <a:t>i.e., it is enough to show that </a:t>
            </a:r>
          </a:p>
          <a:p>
            <a:r>
              <a:rPr lang="en-US" sz="4000" dirty="0" smtClean="0"/>
              <a:t>A = 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for some x € G</a:t>
            </a:r>
          </a:p>
          <a:p>
            <a:r>
              <a:rPr lang="en-US" sz="4000" dirty="0" smtClean="0"/>
              <a:t>If possible suppose that </a:t>
            </a:r>
          </a:p>
          <a:p>
            <a:r>
              <a:rPr lang="en-US" sz="4000" dirty="0" smtClean="0"/>
              <a:t>A = 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</a:t>
            </a:r>
            <a:r>
              <a:rPr lang="en-US" sz="4000" dirty="0" smtClean="0"/>
              <a:t>x € G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A</a:t>
            </a:r>
            <a:r>
              <a:rPr lang="en-US" sz="4000" dirty="0" smtClean="0">
                <a:sym typeface="Symbol"/>
              </a:rPr>
              <a:t></a:t>
            </a:r>
            <a:r>
              <a:rPr lang="en-US" sz="4000" dirty="0" smtClean="0"/>
              <a:t>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=</a:t>
            </a:r>
            <a:r>
              <a:rPr lang="en-US" sz="4000" dirty="0" smtClean="0">
                <a:sym typeface="Symbol"/>
              </a:rPr>
              <a:t>A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A</a:t>
            </a:r>
            <a:r>
              <a:rPr lang="en-US" sz="4000" dirty="0" smtClean="0">
                <a:sym typeface="Symbol"/>
              </a:rPr>
              <a:t></a:t>
            </a:r>
            <a:r>
              <a:rPr lang="en-US" sz="4000" dirty="0" smtClean="0"/>
              <a:t>xBx</a:t>
            </a:r>
            <a:r>
              <a:rPr lang="en-US" sz="4000" baseline="30000" dirty="0" smtClean="0"/>
              <a:t>-1</a:t>
            </a:r>
            <a:r>
              <a:rPr lang="en-US" sz="4000" dirty="0" smtClean="0">
                <a:sym typeface="Symbol"/>
              </a:rPr>
              <a:t>A</a:t>
            </a:r>
          </a:p>
          <a:p>
            <a:r>
              <a:rPr lang="en-US" sz="4000" dirty="0" smtClean="0">
                <a:sym typeface="Symbol"/>
              </a:rPr>
              <a:t>O(</a:t>
            </a:r>
            <a:r>
              <a:rPr lang="en-US" sz="4000" dirty="0" smtClean="0"/>
              <a:t>A</a:t>
            </a:r>
            <a:r>
              <a:rPr lang="en-US" sz="4000" dirty="0" smtClean="0">
                <a:sym typeface="Symbol"/>
              </a:rPr>
              <a:t></a:t>
            </a:r>
            <a:r>
              <a:rPr lang="en-US" sz="4000" dirty="0" smtClean="0"/>
              <a:t>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)</a:t>
            </a:r>
            <a:r>
              <a:rPr lang="en-US" sz="4000" dirty="0" smtClean="0">
                <a:sym typeface="Symbol"/>
              </a:rPr>
              <a:t>&lt;O(A)</a:t>
            </a:r>
          </a:p>
          <a:p>
            <a:r>
              <a:rPr lang="en-US" sz="4000" dirty="0" smtClean="0">
                <a:sym typeface="Symbol"/>
              </a:rPr>
              <a:t>Let </a:t>
            </a:r>
            <a:r>
              <a:rPr lang="en-US" sz="4000" dirty="0" smtClean="0">
                <a:sym typeface="Symbol"/>
              </a:rPr>
              <a:t>O(</a:t>
            </a:r>
            <a:r>
              <a:rPr lang="en-US" sz="4000" dirty="0" smtClean="0"/>
              <a:t>A</a:t>
            </a:r>
            <a:r>
              <a:rPr lang="en-US" sz="4000" dirty="0" smtClean="0">
                <a:sym typeface="Symbol"/>
              </a:rPr>
              <a:t></a:t>
            </a:r>
            <a:r>
              <a:rPr lang="en-US" sz="4000" dirty="0" smtClean="0"/>
              <a:t>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)</a:t>
            </a:r>
            <a:r>
              <a:rPr lang="en-US" sz="4000" dirty="0" smtClean="0">
                <a:sym typeface="Symbol"/>
              </a:rPr>
              <a:t>=p</a:t>
            </a:r>
            <a:r>
              <a:rPr lang="en-US" sz="4000" baseline="30000" dirty="0" smtClean="0">
                <a:sym typeface="Symbol"/>
              </a:rPr>
              <a:t>m </a:t>
            </a:r>
            <a:r>
              <a:rPr lang="en-US" sz="4000" dirty="0" smtClean="0">
                <a:sym typeface="Symbol"/>
              </a:rPr>
              <a:t>where m&lt;n </a:t>
            </a:r>
            <a:endParaRPr lang="en-US" sz="4000" baseline="30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r>
              <a:rPr lang="en-US" sz="4000" dirty="0" smtClean="0"/>
              <a:t> 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305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 know that , </a:t>
            </a:r>
          </a:p>
          <a:p>
            <a:r>
              <a:rPr lang="en-US" sz="4000" dirty="0" smtClean="0"/>
              <a:t>O(AXB)=O(A)O(B)/O(A</a:t>
            </a:r>
            <a:r>
              <a:rPr lang="en-US" sz="4000" dirty="0" smtClean="0">
                <a:sym typeface="Symbol"/>
              </a:rPr>
              <a:t> </a:t>
            </a:r>
            <a:r>
              <a:rPr lang="en-US" sz="4000" dirty="0" smtClean="0"/>
              <a:t>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           =pn.pn/pm</a:t>
            </a:r>
          </a:p>
          <a:p>
            <a:r>
              <a:rPr lang="en-US" sz="4000" dirty="0" smtClean="0"/>
              <a:t>           =p</a:t>
            </a:r>
            <a:r>
              <a:rPr lang="en-US" sz="4000" baseline="30000" dirty="0" smtClean="0"/>
              <a:t>2n-m</a:t>
            </a:r>
            <a:r>
              <a:rPr lang="en-US" sz="4000" dirty="0" smtClean="0"/>
              <a:t> ----(1)</a:t>
            </a:r>
          </a:p>
          <a:p>
            <a:r>
              <a:rPr lang="en-US" sz="4000" dirty="0" smtClean="0"/>
              <a:t>Since m&lt;n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n&gt;m</a:t>
            </a:r>
          </a:p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n-m&gt;0</a:t>
            </a:r>
          </a:p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n-m</a:t>
            </a:r>
            <a:r>
              <a:rPr lang="en-US" sz="4000" dirty="0" smtClean="0">
                <a:sym typeface="Symbol"/>
              </a:rPr>
              <a:t>1</a:t>
            </a:r>
          </a:p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>
                <a:sym typeface="Symbol"/>
              </a:rPr>
              <a:t>n+(n-m)n+1</a:t>
            </a:r>
          </a:p>
          <a:p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00100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2n-m </a:t>
            </a:r>
            <a:r>
              <a:rPr lang="en-US" sz="4000" dirty="0" smtClean="0">
                <a:sym typeface="Symbol"/>
              </a:rPr>
              <a:t>n+1</a:t>
            </a:r>
          </a:p>
          <a:p>
            <a:r>
              <a:rPr lang="en-US" sz="4000" dirty="0" smtClean="0">
                <a:sym typeface="Symbol"/>
              </a:rPr>
              <a:t> p</a:t>
            </a:r>
            <a:r>
              <a:rPr lang="en-US" sz="4000" baseline="30000" dirty="0" smtClean="0">
                <a:sym typeface="Symbol"/>
              </a:rPr>
              <a:t>2n-m</a:t>
            </a:r>
            <a:r>
              <a:rPr lang="en-US" sz="4000" dirty="0" smtClean="0">
                <a:sym typeface="Symbol"/>
              </a:rPr>
              <a:t>p</a:t>
            </a:r>
            <a:r>
              <a:rPr lang="en-US" sz="4000" baseline="30000" dirty="0" smtClean="0">
                <a:sym typeface="Symbol"/>
              </a:rPr>
              <a:t>n+1</a:t>
            </a:r>
          </a:p>
          <a:p>
            <a:r>
              <a:rPr lang="en-US" sz="4000" dirty="0" smtClean="0">
                <a:sym typeface="Symbol"/>
              </a:rPr>
              <a:t>p</a:t>
            </a:r>
            <a:r>
              <a:rPr lang="en-US" sz="4000" baseline="30000" dirty="0" smtClean="0">
                <a:sym typeface="Symbol"/>
              </a:rPr>
              <a:t>n+1</a:t>
            </a:r>
            <a:r>
              <a:rPr lang="en-US" sz="4000" dirty="0" smtClean="0">
                <a:sym typeface="Symbol"/>
              </a:rPr>
              <a:t></a:t>
            </a:r>
            <a:r>
              <a:rPr lang="en-US" sz="4000" dirty="0" smtClean="0">
                <a:sym typeface="Symbol"/>
              </a:rPr>
              <a:t> p</a:t>
            </a:r>
            <a:r>
              <a:rPr lang="en-US" sz="4000" baseline="30000" dirty="0" smtClean="0">
                <a:sym typeface="Symbol"/>
              </a:rPr>
              <a:t>2n-m</a:t>
            </a:r>
          </a:p>
          <a:p>
            <a:r>
              <a:rPr lang="en-US" sz="4000" dirty="0" smtClean="0">
                <a:sym typeface="Symbol"/>
              </a:rPr>
              <a:t>p</a:t>
            </a:r>
            <a:r>
              <a:rPr lang="en-US" sz="4000" baseline="30000" dirty="0" smtClean="0">
                <a:sym typeface="Symbol"/>
              </a:rPr>
              <a:t>n+1</a:t>
            </a:r>
            <a:r>
              <a:rPr lang="en-US" sz="4000" dirty="0" smtClean="0">
                <a:sym typeface="Symbol"/>
              </a:rPr>
              <a:t>/p</a:t>
            </a:r>
            <a:r>
              <a:rPr lang="en-US" sz="4000" baseline="30000" dirty="0" smtClean="0">
                <a:sym typeface="Symbol"/>
              </a:rPr>
              <a:t>2n-m</a:t>
            </a:r>
          </a:p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>
                <a:sym typeface="Symbol"/>
              </a:rPr>
              <a:t>p</a:t>
            </a:r>
            <a:r>
              <a:rPr lang="en-US" sz="4000" baseline="30000" dirty="0" smtClean="0">
                <a:sym typeface="Symbol"/>
              </a:rPr>
              <a:t>n+1</a:t>
            </a:r>
            <a:r>
              <a:rPr lang="en-US" sz="4000" dirty="0" smtClean="0">
                <a:sym typeface="Symbol"/>
              </a:rPr>
              <a:t>/O(AXB)</a:t>
            </a:r>
          </a:p>
          <a:p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>
                <a:sym typeface="Symbol"/>
              </a:rPr>
              <a:t>P</a:t>
            </a:r>
            <a:r>
              <a:rPr lang="en-US" sz="4000" baseline="30000" dirty="0" smtClean="0">
                <a:sym typeface="Symbol"/>
              </a:rPr>
              <a:t>n+1</a:t>
            </a:r>
            <a:r>
              <a:rPr lang="en-US" sz="4000" dirty="0" smtClean="0">
                <a:sym typeface="Symbol"/>
              </a:rPr>
              <a:t>/O(G)</a:t>
            </a:r>
          </a:p>
          <a:p>
            <a:r>
              <a:rPr lang="en-US" sz="4000" dirty="0" smtClean="0">
                <a:sym typeface="Symbol"/>
              </a:rPr>
              <a:t>Which is a contraction to  p</a:t>
            </a:r>
            <a:r>
              <a:rPr lang="en-US" sz="4000" baseline="30000" dirty="0" smtClean="0">
                <a:sym typeface="Symbol"/>
              </a:rPr>
              <a:t>n+1</a:t>
            </a:r>
            <a:r>
              <a:rPr lang="en-US" sz="4000" dirty="0" smtClean="0">
                <a:sym typeface="Symbol"/>
              </a:rPr>
              <a:t>∤O(G)</a:t>
            </a:r>
          </a:p>
          <a:p>
            <a:r>
              <a:rPr lang="en-US" sz="4000" dirty="0" smtClean="0">
                <a:sym typeface="Symbol"/>
              </a:rPr>
              <a:t>Our assumption is wrong </a:t>
            </a:r>
          </a:p>
          <a:p>
            <a:endParaRPr lang="en-US" sz="4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r>
              <a:rPr lang="en-US" sz="4000" dirty="0" smtClean="0">
                <a:sym typeface="Symbol"/>
              </a:rPr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A = xBx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 for some </a:t>
            </a:r>
            <a:r>
              <a:rPr lang="en-US" sz="4000" dirty="0" smtClean="0"/>
              <a:t>x€G</a:t>
            </a:r>
            <a:endParaRPr lang="en-US" sz="4000" dirty="0" smtClean="0"/>
          </a:p>
          <a:p>
            <a:r>
              <a:rPr lang="en-US" sz="4000" dirty="0" smtClean="0"/>
              <a:t>Hence , A &amp; B are conjugate. 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solidFill>
                  <a:schemeClr val="accent3"/>
                </a:solidFill>
              </a:rPr>
              <a:t>THANK YOU</a:t>
            </a:r>
            <a:endParaRPr lang="en-US" sz="96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458200" cy="768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u="sng" dirty="0" smtClean="0"/>
              <a:t>FIRST SYLOW THEOREM </a:t>
            </a:r>
            <a:r>
              <a:rPr lang="en-US" sz="4000" dirty="0" smtClean="0"/>
              <a:t>: </a:t>
            </a:r>
          </a:p>
          <a:p>
            <a:pPr>
              <a:buFont typeface="Wingdings" pitchFamily="2" charset="2"/>
              <a:buChar char="v"/>
            </a:pPr>
            <a:r>
              <a:rPr lang="en-US" sz="4000" b="1" u="sng" dirty="0" smtClean="0"/>
              <a:t>STATEMENT</a:t>
            </a:r>
            <a:r>
              <a:rPr lang="en-US" sz="4000" dirty="0" smtClean="0"/>
              <a:t> : </a:t>
            </a:r>
            <a:r>
              <a:rPr lang="en-US" sz="4000" i="1" dirty="0" smtClean="0"/>
              <a:t>Let G be a finite group and let p be prime. If p</a:t>
            </a:r>
            <a:r>
              <a:rPr lang="en-US" sz="4000" i="1" baseline="30000" dirty="0" smtClean="0"/>
              <a:t>m</a:t>
            </a:r>
            <a:r>
              <a:rPr lang="en-US" sz="4000" i="1" dirty="0" smtClean="0"/>
              <a:t>/o(G) but p</a:t>
            </a:r>
            <a:r>
              <a:rPr lang="en-US" sz="4000" i="1" baseline="30000" dirty="0" smtClean="0"/>
              <a:t>m+1</a:t>
            </a:r>
            <a:r>
              <a:rPr lang="en-US" sz="4000" i="1" dirty="0" smtClean="0"/>
              <a:t>∤o(G) then G has a subgroup of order p</a:t>
            </a:r>
            <a:r>
              <a:rPr lang="en-US" sz="4000" i="1" baseline="30000" dirty="0" smtClean="0"/>
              <a:t>m </a:t>
            </a:r>
          </a:p>
          <a:p>
            <a:r>
              <a:rPr lang="en-US" sz="4000" b="1" u="sng" dirty="0" smtClean="0"/>
              <a:t>PROOF</a:t>
            </a:r>
            <a:r>
              <a:rPr lang="en-US" sz="4000" i="1" dirty="0" smtClean="0"/>
              <a:t> :    </a:t>
            </a:r>
            <a:r>
              <a:rPr lang="en-US" sz="4000" dirty="0" smtClean="0"/>
              <a:t>Given that</a:t>
            </a:r>
          </a:p>
          <a:p>
            <a:r>
              <a:rPr lang="en-US" sz="4000" dirty="0" smtClean="0"/>
              <a:t>G be a finite group and let p be prime. If 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/o(G) but p</a:t>
            </a:r>
            <a:r>
              <a:rPr lang="en-US" sz="4000" baseline="30000" dirty="0" smtClean="0"/>
              <a:t>m+1</a:t>
            </a:r>
            <a:r>
              <a:rPr lang="en-US" sz="4000" dirty="0" smtClean="0"/>
              <a:t>∤o(G) </a:t>
            </a:r>
          </a:p>
          <a:p>
            <a:r>
              <a:rPr lang="en-US" sz="4000" dirty="0" smtClean="0"/>
              <a:t>CLAIM : G has a subgroup of order p</a:t>
            </a:r>
            <a:r>
              <a:rPr lang="en-US" sz="4000" baseline="30000" dirty="0" smtClean="0"/>
              <a:t>m .</a:t>
            </a:r>
            <a:r>
              <a:rPr lang="en-US" sz="4000" dirty="0" smtClean="0"/>
              <a:t> </a:t>
            </a:r>
            <a:r>
              <a:rPr lang="en-US" sz="4000" baseline="30000" dirty="0" smtClean="0"/>
              <a:t> </a:t>
            </a:r>
          </a:p>
          <a:p>
            <a:endParaRPr lang="en-US" sz="4000" baseline="30000" dirty="0" smtClean="0"/>
          </a:p>
          <a:p>
            <a:r>
              <a:rPr lang="en-US" sz="4000" i="1" dirty="0" smtClean="0"/>
              <a:t> </a:t>
            </a:r>
          </a:p>
          <a:p>
            <a:endParaRPr lang="en-US" sz="4000" i="1" baseline="30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prove this result by induction on o(G) .</a:t>
            </a:r>
          </a:p>
          <a:p>
            <a:r>
              <a:rPr lang="en-US" sz="4000" b="1" u="sng" dirty="0" smtClean="0"/>
              <a:t>CASE(I) </a:t>
            </a:r>
            <a:r>
              <a:rPr lang="en-US" sz="4000" dirty="0" smtClean="0"/>
              <a:t>: If o(G) = 1 then the result is true</a:t>
            </a:r>
          </a:p>
          <a:p>
            <a:r>
              <a:rPr lang="en-US" sz="4000" b="1" u="sng" dirty="0" smtClean="0"/>
              <a:t>CASE(II) </a:t>
            </a:r>
            <a:r>
              <a:rPr lang="en-US" sz="4000" dirty="0" smtClean="0"/>
              <a:t>: Assume that the result is true for all finite </a:t>
            </a:r>
            <a:r>
              <a:rPr lang="en-US" sz="4000" dirty="0" smtClean="0"/>
              <a:t>abelian</a:t>
            </a:r>
            <a:r>
              <a:rPr lang="en-US" sz="4000" dirty="0" smtClean="0"/>
              <a:t> groups whose orders &lt; o(G)</a:t>
            </a:r>
          </a:p>
          <a:p>
            <a:r>
              <a:rPr lang="en-US" sz="4000" u="sng" dirty="0" smtClean="0"/>
              <a:t>CASE(</a:t>
            </a:r>
            <a:r>
              <a:rPr lang="en-US" sz="4000" u="sng" dirty="0" smtClean="0"/>
              <a:t>i</a:t>
            </a:r>
            <a:r>
              <a:rPr lang="en-US" sz="4000" u="sng" dirty="0" smtClean="0"/>
              <a:t>) </a:t>
            </a:r>
            <a:r>
              <a:rPr lang="en-US" sz="4000" dirty="0" smtClean="0"/>
              <a:t>: suppose that G has a proper subgroup H ∋ 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/o(H)  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Clearly , H⊂G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O(H)&lt;O(G)</a:t>
            </a:r>
          </a:p>
          <a:p>
            <a:r>
              <a:rPr lang="en-US" sz="4000" dirty="0" smtClean="0"/>
              <a:t>By induction hypothesis ,</a:t>
            </a:r>
          </a:p>
          <a:p>
            <a:r>
              <a:rPr lang="en-US" sz="4000" dirty="0" smtClean="0"/>
              <a:t>H has a subgroup T of order p</a:t>
            </a:r>
            <a:r>
              <a:rPr lang="en-US" sz="4000" baseline="30000" dirty="0" smtClean="0"/>
              <a:t>m</a:t>
            </a:r>
          </a:p>
          <a:p>
            <a:r>
              <a:rPr lang="en-US" sz="4000" dirty="0" smtClean="0"/>
              <a:t>i.e</a:t>
            </a:r>
            <a:r>
              <a:rPr lang="en-US" sz="4000" dirty="0" smtClean="0"/>
              <a:t>., T&lt;H and O(T) = p</a:t>
            </a:r>
            <a:r>
              <a:rPr lang="en-US" sz="4000" baseline="30000" dirty="0" smtClean="0"/>
              <a:t>m</a:t>
            </a:r>
          </a:p>
          <a:p>
            <a:r>
              <a:rPr lang="en-US" sz="4000" dirty="0" smtClean="0"/>
              <a:t>∵ T &lt; H &lt; G</a:t>
            </a:r>
          </a:p>
          <a:p>
            <a:pPr>
              <a:buFont typeface="Symbol"/>
              <a:buChar char="Þ"/>
            </a:pPr>
            <a:r>
              <a:rPr lang="en-US" sz="4000" dirty="0" smtClean="0">
                <a:sym typeface="Symbol"/>
              </a:rPr>
              <a:t>T &lt; G , O(T) = p</a:t>
            </a:r>
            <a:r>
              <a:rPr lang="en-US" sz="4000" baseline="30000" dirty="0" smtClean="0">
                <a:sym typeface="Symbol"/>
              </a:rPr>
              <a:t>m</a:t>
            </a:r>
          </a:p>
          <a:p>
            <a:r>
              <a:rPr lang="en-US" sz="4000" dirty="0" smtClean="0">
                <a:sym typeface="Symbol"/>
              </a:rPr>
              <a:t> G has a subgroup T of order p</a:t>
            </a:r>
            <a:r>
              <a:rPr lang="en-US" sz="4000" baseline="30000" dirty="0" smtClean="0">
                <a:sym typeface="Symbol"/>
              </a:rPr>
              <a:t>m</a:t>
            </a:r>
            <a:r>
              <a:rPr lang="en-US" sz="4000" dirty="0" smtClean="0">
                <a:sym typeface="Symbol"/>
              </a:rPr>
              <a:t> .</a:t>
            </a:r>
            <a:endParaRPr lang="en-US" sz="4000" dirty="0" smtClean="0"/>
          </a:p>
          <a:p>
            <a:endParaRPr lang="en-US" sz="4000" baseline="30000" dirty="0" smtClean="0"/>
          </a:p>
          <a:p>
            <a:endParaRPr lang="en-US" sz="4000" baseline="30000" dirty="0" smtClean="0"/>
          </a:p>
          <a:p>
            <a:endParaRPr lang="en-US" sz="4000" baseline="30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924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CASE(ii) </a:t>
            </a:r>
            <a:r>
              <a:rPr lang="en-US" sz="4000" dirty="0" smtClean="0"/>
              <a:t>: suppose that G cannot have a proper subgroup H </a:t>
            </a:r>
            <a:r>
              <a:rPr lang="en-US" sz="4000" dirty="0" smtClean="0"/>
              <a:t>∋ </a:t>
            </a:r>
            <a:r>
              <a:rPr lang="en-US" sz="4000" dirty="0" smtClean="0"/>
              <a:t>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/o(G) </a:t>
            </a:r>
          </a:p>
          <a:p>
            <a:r>
              <a:rPr lang="en-US" sz="4000" dirty="0" smtClean="0"/>
              <a:t> </a:t>
            </a:r>
            <a:r>
              <a:rPr lang="en-US" sz="4000" dirty="0" smtClean="0"/>
              <a:t>                  i.e., </a:t>
            </a:r>
            <a:r>
              <a:rPr lang="en-US" sz="4000" dirty="0" smtClean="0"/>
              <a:t>∋ </a:t>
            </a:r>
            <a:r>
              <a:rPr lang="en-US" sz="4000" dirty="0" smtClean="0"/>
              <a:t>p</a:t>
            </a:r>
            <a:r>
              <a:rPr lang="en-US" sz="4000" baseline="30000" dirty="0" smtClean="0"/>
              <a:t>m</a:t>
            </a:r>
            <a:r>
              <a:rPr lang="en-US" sz="4000" i="1" dirty="0" smtClean="0"/>
              <a:t>∤ </a:t>
            </a:r>
            <a:r>
              <a:rPr lang="en-US" sz="4000" dirty="0" smtClean="0"/>
              <a:t>o(H)</a:t>
            </a:r>
          </a:p>
          <a:p>
            <a:r>
              <a:rPr lang="en-US" sz="4000" u="sng" dirty="0" smtClean="0"/>
              <a:t>CLAIM</a:t>
            </a:r>
            <a:r>
              <a:rPr lang="en-US" sz="4000" dirty="0" smtClean="0"/>
              <a:t> : G has a subgroup of order p</a:t>
            </a:r>
            <a:r>
              <a:rPr lang="en-US" sz="4000" baseline="30000" dirty="0" smtClean="0"/>
              <a:t>m     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By class equation in G ,we have</a:t>
            </a:r>
          </a:p>
          <a:p>
            <a:r>
              <a:rPr lang="en-US" sz="3600" dirty="0" smtClean="0">
                <a:sym typeface="Symbol"/>
              </a:rPr>
              <a:t>    </a:t>
            </a:r>
            <a:r>
              <a:rPr lang="en-US" sz="3600" dirty="0" smtClean="0"/>
              <a:t>G</a:t>
            </a:r>
            <a:r>
              <a:rPr lang="en-US" sz="3600" dirty="0" smtClean="0">
                <a:sym typeface="Symbol"/>
              </a:rPr>
              <a:t> =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Z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+ </a:t>
            </a:r>
            <a:r>
              <a:rPr lang="en-US" sz="4000" dirty="0" smtClean="0">
                <a:sym typeface="Symbol"/>
              </a:rPr>
              <a:t></a:t>
            </a:r>
            <a:r>
              <a:rPr lang="en-US" sz="4000" baseline="-25000" dirty="0" smtClean="0">
                <a:sym typeface="Symbol"/>
              </a:rPr>
              <a:t>aZ</a:t>
            </a:r>
            <a:r>
              <a:rPr lang="en-US" sz="4000" baseline="-25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O(G)/O(N(a)) </a:t>
            </a:r>
            <a:endParaRPr lang="en-US" sz="4000" dirty="0" smtClean="0">
              <a:sym typeface="Symbol"/>
            </a:endParaRPr>
          </a:p>
          <a:p>
            <a:r>
              <a:rPr lang="en-US" sz="3600" dirty="0" smtClean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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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Z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 =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</a:t>
            </a:r>
            <a:r>
              <a:rPr lang="en-US" sz="4000" dirty="0" smtClean="0"/>
              <a:t>G</a:t>
            </a:r>
            <a:r>
              <a:rPr lang="en-US" sz="4000" dirty="0" smtClean="0">
                <a:sym typeface="Symbol"/>
              </a:rPr>
              <a:t> -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</a:t>
            </a:r>
            <a:r>
              <a:rPr lang="en-US" sz="4000" baseline="-25000" dirty="0" smtClean="0">
                <a:sym typeface="Symbol"/>
              </a:rPr>
              <a:t>aZ</a:t>
            </a:r>
            <a:r>
              <a:rPr lang="en-US" sz="4000" baseline="-25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O(G)/O(N(a)) </a:t>
            </a:r>
          </a:p>
          <a:p>
            <a:r>
              <a:rPr lang="en-US" sz="4000" dirty="0" smtClean="0">
                <a:sym typeface="Symbol"/>
              </a:rPr>
              <a:t>                               </a:t>
            </a:r>
            <a:r>
              <a:rPr lang="en-US" sz="4000" b="1" dirty="0" smtClean="0">
                <a:sym typeface="Symbol"/>
              </a:rPr>
              <a:t>↳---</a:t>
            </a:r>
            <a:r>
              <a:rPr lang="en-US" sz="4000" dirty="0" smtClean="0">
                <a:sym typeface="Symbol"/>
              </a:rPr>
              <a:t>(1)</a:t>
            </a:r>
            <a:endParaRPr lang="en-US" sz="4000" b="1" dirty="0" smtClean="0">
              <a:sym typeface="Symbol"/>
            </a:endParaRP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077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Here p/p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 and 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/O(G)</a:t>
            </a:r>
          </a:p>
          <a:p>
            <a:r>
              <a:rPr lang="en-US" sz="4000" dirty="0" smtClean="0"/>
              <a:t>              </a:t>
            </a:r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 p/O(G) ----(2)</a:t>
            </a:r>
          </a:p>
          <a:p>
            <a:r>
              <a:rPr lang="en-US" sz="4000" dirty="0" smtClean="0"/>
              <a:t>Clearly, N(a) &lt; G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pm∤o</a:t>
            </a:r>
            <a:r>
              <a:rPr lang="en-US" sz="4000" dirty="0" smtClean="0"/>
              <a:t>(N(a))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pm/[o(G)/o(N(a))]</a:t>
            </a:r>
          </a:p>
          <a:p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Pm/</a:t>
            </a:r>
            <a:r>
              <a:rPr lang="en-US" sz="4000" dirty="0" smtClean="0">
                <a:sym typeface="Symbol"/>
              </a:rPr>
              <a:t> </a:t>
            </a:r>
            <a:r>
              <a:rPr lang="en-US" sz="4000" baseline="-25000" dirty="0" smtClean="0">
                <a:sym typeface="Symbol"/>
              </a:rPr>
              <a:t>aZ</a:t>
            </a:r>
            <a:r>
              <a:rPr lang="en-US" sz="4000" baseline="-25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O(G)/O(N(a</a:t>
            </a:r>
            <a:r>
              <a:rPr lang="en-US" sz="4000" dirty="0" smtClean="0">
                <a:sym typeface="Symbol"/>
              </a:rPr>
              <a:t>))</a:t>
            </a:r>
          </a:p>
          <a:p>
            <a:r>
              <a:rPr lang="en-US" sz="4000" dirty="0" smtClean="0">
                <a:sym typeface="Symbol"/>
              </a:rPr>
              <a:t>  </a:t>
            </a:r>
            <a:r>
              <a:rPr lang="en-US" sz="4000" dirty="0" smtClean="0">
                <a:sym typeface="Symbol"/>
              </a:rPr>
              <a:t>p/</a:t>
            </a:r>
            <a:r>
              <a:rPr lang="en-US" sz="4000" dirty="0" smtClean="0">
                <a:sym typeface="Symbol"/>
              </a:rPr>
              <a:t> </a:t>
            </a:r>
            <a:r>
              <a:rPr lang="en-US" sz="4000" baseline="-25000" dirty="0" smtClean="0">
                <a:sym typeface="Symbol"/>
              </a:rPr>
              <a:t>aZ</a:t>
            </a:r>
            <a:r>
              <a:rPr lang="en-US" sz="4000" baseline="-25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O(G)/O(N(a</a:t>
            </a:r>
            <a:r>
              <a:rPr lang="en-US" sz="4000" dirty="0" smtClean="0">
                <a:sym typeface="Symbol"/>
              </a:rPr>
              <a:t>)) ---(3)</a:t>
            </a:r>
          </a:p>
          <a:p>
            <a:r>
              <a:rPr lang="en-US" sz="4000" dirty="0" smtClean="0">
                <a:sym typeface="Symbol"/>
              </a:rPr>
              <a:t>From (2) &amp; (3)</a:t>
            </a:r>
          </a:p>
          <a:p>
            <a:r>
              <a:rPr lang="en-US" sz="4000" dirty="0" smtClean="0">
                <a:sym typeface="Symbol"/>
              </a:rPr>
              <a:t>p/</a:t>
            </a:r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[</a:t>
            </a:r>
            <a:r>
              <a:rPr lang="en-US" sz="4000" dirty="0" smtClean="0"/>
              <a:t>G</a:t>
            </a:r>
            <a:r>
              <a:rPr lang="en-US" sz="4000" dirty="0" smtClean="0">
                <a:sym typeface="Symbol"/>
              </a:rPr>
              <a:t> -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</a:t>
            </a:r>
            <a:r>
              <a:rPr lang="en-US" sz="4000" baseline="-25000" dirty="0" smtClean="0">
                <a:sym typeface="Symbol"/>
              </a:rPr>
              <a:t>aZ</a:t>
            </a:r>
            <a:r>
              <a:rPr lang="en-US" sz="4000" baseline="-25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O(G)/O(N(a</a:t>
            </a:r>
            <a:r>
              <a:rPr lang="en-US" sz="4000" dirty="0" smtClean="0">
                <a:sym typeface="Symbol"/>
              </a:rPr>
              <a:t>))]</a:t>
            </a:r>
          </a:p>
          <a:p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 </a:t>
            </a:r>
          </a:p>
          <a:p>
            <a:r>
              <a:rPr lang="en-US" sz="4000" dirty="0" smtClean="0">
                <a:sym typeface="Symbol"/>
              </a:rPr>
              <a:t> </a:t>
            </a: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153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smtClean="0">
                <a:sym typeface="Symbol"/>
              </a:rPr>
              <a:t> </a:t>
            </a:r>
            <a:r>
              <a:rPr lang="en-US" sz="4000" dirty="0" smtClean="0"/>
              <a:t>p/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Z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by (1)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By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cauchys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theorem for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abelian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groups ∃ an element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b€Z∋bp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=e 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i.e., o(b) = p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Let B =&lt;b&gt;be a cyclic subgroup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Of G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Clearly, o(B) = o(b) = p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Since b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€ Z</a:t>
            </a:r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&lt;b&gt;∆G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                 </a:t>
            </a:r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B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∆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G</a:t>
            </a:r>
          </a:p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        </a:t>
            </a:r>
            <a:r>
              <a:rPr lang="en-US" sz="4000" dirty="0" smtClean="0">
                <a:sym typeface="Symbol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G/B ={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xB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/x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€ G}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001000" cy="665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Let G ̅ = G/B</a:t>
            </a:r>
          </a:p>
          <a:p>
            <a:r>
              <a:rPr lang="en-US" sz="4000" dirty="0" smtClean="0">
                <a:sym typeface="Symbol"/>
              </a:rPr>
              <a:t> o(G̅) = o(G/B) =o(G)/o(B) </a:t>
            </a:r>
          </a:p>
          <a:p>
            <a:r>
              <a:rPr lang="en-US" sz="4000" dirty="0" smtClean="0">
                <a:sym typeface="Symbol"/>
              </a:rPr>
              <a:t>           =</a:t>
            </a:r>
            <a:r>
              <a:rPr lang="en-US" sz="4000" dirty="0" smtClean="0">
                <a:sym typeface="Symbol"/>
              </a:rPr>
              <a:t>p</a:t>
            </a:r>
            <a:r>
              <a:rPr lang="en-US" sz="4000" baseline="30000" dirty="0" smtClean="0">
                <a:sym typeface="Symbol"/>
              </a:rPr>
              <a:t>m</a:t>
            </a:r>
            <a:r>
              <a:rPr lang="en-US" sz="4000" dirty="0" smtClean="0">
                <a:sym typeface="Symbol"/>
              </a:rPr>
              <a:t>.n</a:t>
            </a:r>
            <a:r>
              <a:rPr lang="en-US" sz="4000" dirty="0" smtClean="0">
                <a:sym typeface="Symbol"/>
              </a:rPr>
              <a:t>/p=p</a:t>
            </a:r>
            <a:r>
              <a:rPr lang="en-US" sz="4000" baseline="30000" dirty="0" smtClean="0">
                <a:sym typeface="Symbol"/>
              </a:rPr>
              <a:t>m-1</a:t>
            </a:r>
            <a:r>
              <a:rPr lang="en-US" sz="4000" dirty="0" smtClean="0">
                <a:sym typeface="Symbol"/>
              </a:rPr>
              <a:t>.n</a:t>
            </a:r>
          </a:p>
          <a:p>
            <a:pPr>
              <a:buFont typeface="Symbol"/>
              <a:buChar char="Þ"/>
            </a:pPr>
            <a:r>
              <a:rPr lang="en-US" sz="4000" dirty="0" smtClean="0">
                <a:sym typeface="Symbol"/>
              </a:rPr>
              <a:t>o(G</a:t>
            </a:r>
            <a:r>
              <a:rPr lang="en-US" sz="4000" dirty="0" smtClean="0">
                <a:sym typeface="Symbol"/>
              </a:rPr>
              <a:t>̅</a:t>
            </a:r>
            <a:r>
              <a:rPr lang="en-US" sz="4000" dirty="0" smtClean="0">
                <a:sym typeface="Symbol"/>
              </a:rPr>
              <a:t>) = p</a:t>
            </a:r>
            <a:r>
              <a:rPr lang="en-US" sz="4000" baseline="30000" dirty="0" smtClean="0">
                <a:sym typeface="Symbol"/>
              </a:rPr>
              <a:t>m-1</a:t>
            </a:r>
            <a:r>
              <a:rPr lang="en-US" sz="4000" dirty="0" smtClean="0">
                <a:sym typeface="Symbol"/>
              </a:rPr>
              <a:t>.n</a:t>
            </a:r>
          </a:p>
          <a:p>
            <a:pPr>
              <a:buFont typeface="Symbol"/>
              <a:buChar char="Þ"/>
            </a:pPr>
            <a:r>
              <a:rPr lang="en-US" sz="4000" dirty="0" smtClean="0">
                <a:sym typeface="Symbol"/>
              </a:rPr>
              <a:t>p</a:t>
            </a:r>
            <a:r>
              <a:rPr lang="en-US" sz="4000" baseline="30000" dirty="0" smtClean="0">
                <a:sym typeface="Symbol"/>
              </a:rPr>
              <a:t>m-1</a:t>
            </a:r>
            <a:r>
              <a:rPr lang="en-US" sz="4000" dirty="0" smtClean="0">
                <a:sym typeface="Symbol"/>
              </a:rPr>
              <a:t>/o(G̅),also </a:t>
            </a:r>
            <a:r>
              <a:rPr lang="en-US" sz="4000" dirty="0" smtClean="0"/>
              <a:t>pm</a:t>
            </a:r>
            <a:r>
              <a:rPr lang="en-US" sz="4000" dirty="0" smtClean="0"/>
              <a:t>∤o</a:t>
            </a:r>
            <a:r>
              <a:rPr lang="en-US" sz="4000" dirty="0" smtClean="0"/>
              <a:t>(G̅)</a:t>
            </a:r>
          </a:p>
          <a:p>
            <a:r>
              <a:rPr lang="en-US" sz="4000" dirty="0" smtClean="0">
                <a:sym typeface="Symbol"/>
              </a:rPr>
              <a:t>Since </a:t>
            </a:r>
            <a:r>
              <a:rPr lang="en-US" sz="4000" dirty="0" smtClean="0"/>
              <a:t>o(G̅</a:t>
            </a:r>
            <a:r>
              <a:rPr lang="en-US" sz="4000" dirty="0" smtClean="0"/>
              <a:t>) = </a:t>
            </a:r>
            <a:r>
              <a:rPr lang="en-US" sz="4000" dirty="0" smtClean="0">
                <a:sym typeface="Symbol"/>
              </a:rPr>
              <a:t>o(G)/o(B) </a:t>
            </a:r>
            <a:r>
              <a:rPr lang="en-US" sz="4000" dirty="0" smtClean="0">
                <a:sym typeface="Symbol"/>
              </a:rPr>
              <a:t>&lt; o(G)</a:t>
            </a:r>
          </a:p>
          <a:p>
            <a:r>
              <a:rPr lang="en-US" sz="4000" dirty="0" smtClean="0">
                <a:sym typeface="Symbol"/>
              </a:rPr>
              <a:t>By induction hypothesis,</a:t>
            </a:r>
          </a:p>
          <a:p>
            <a:r>
              <a:rPr lang="en-US" sz="4000" dirty="0" smtClean="0">
                <a:sym typeface="Symbol"/>
              </a:rPr>
              <a:t> G̅ has a subgroup p̅ of order p</a:t>
            </a:r>
            <a:r>
              <a:rPr lang="en-US" sz="4000" baseline="30000" dirty="0" smtClean="0">
                <a:sym typeface="Symbol"/>
              </a:rPr>
              <a:t>m-1</a:t>
            </a:r>
            <a:r>
              <a:rPr lang="en-US" sz="4000" dirty="0" smtClean="0">
                <a:sym typeface="Symbol"/>
              </a:rPr>
              <a:t> .</a:t>
            </a:r>
            <a:endParaRPr lang="en-US" sz="4000" baseline="30000" dirty="0" smtClean="0">
              <a:sym typeface="Symbol"/>
            </a:endParaRPr>
          </a:p>
          <a:p>
            <a:endParaRPr lang="en-US" sz="4000" dirty="0" smtClean="0">
              <a:sym typeface="Symbol"/>
            </a:endParaRPr>
          </a:p>
          <a:p>
            <a:endParaRPr lang="en-US" sz="4000" baseline="30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i.e., p &lt; G, O(P) =P</a:t>
            </a:r>
            <a:r>
              <a:rPr lang="en-US" sz="4000" baseline="30000" dirty="0" smtClean="0"/>
              <a:t>m-1</a:t>
            </a:r>
          </a:p>
          <a:p>
            <a:r>
              <a:rPr lang="en-US" sz="4000" dirty="0" smtClean="0"/>
              <a:t>Consider the set p={</a:t>
            </a:r>
            <a:r>
              <a:rPr lang="en-US" sz="4000" dirty="0" smtClean="0"/>
              <a:t>x€G</a:t>
            </a:r>
            <a:r>
              <a:rPr lang="en-US" sz="4000" dirty="0" smtClean="0"/>
              <a:t>/</a:t>
            </a:r>
            <a:r>
              <a:rPr lang="en-US" sz="4000" dirty="0" smtClean="0"/>
              <a:t>xB</a:t>
            </a:r>
            <a:r>
              <a:rPr lang="en-US" sz="4000" dirty="0" smtClean="0"/>
              <a:t> €p}</a:t>
            </a:r>
          </a:p>
          <a:p>
            <a:r>
              <a:rPr lang="en-US" sz="4000" dirty="0" smtClean="0"/>
              <a:t>                 P &lt; G</a:t>
            </a:r>
          </a:p>
          <a:p>
            <a:r>
              <a:rPr lang="en-US" sz="4000" dirty="0" smtClean="0"/>
              <a:t>Also , we have p̅ </a:t>
            </a:r>
            <a:r>
              <a:rPr lang="en-US" sz="4000" dirty="0" smtClean="0">
                <a:latin typeface="Sylfaen"/>
              </a:rPr>
              <a:t>≈</a:t>
            </a:r>
            <a:r>
              <a:rPr lang="en-US" sz="4000" dirty="0" smtClean="0"/>
              <a:t> </a:t>
            </a:r>
            <a:r>
              <a:rPr lang="en-US" sz="4000" dirty="0" smtClean="0"/>
              <a:t>P</a:t>
            </a:r>
            <a:r>
              <a:rPr lang="en-US" sz="4000" dirty="0" smtClean="0"/>
              <a:t>/B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O(P̅) = O(P/B)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O(p̅) = </a:t>
            </a:r>
            <a:r>
              <a:rPr lang="en-US" sz="4000" dirty="0" smtClean="0"/>
              <a:t>O</a:t>
            </a:r>
            <a:r>
              <a:rPr lang="en-US" sz="4000" dirty="0" smtClean="0"/>
              <a:t>(P)/O(B)</a:t>
            </a:r>
          </a:p>
          <a:p>
            <a:r>
              <a:rPr lang="en-US" sz="4000" dirty="0" smtClean="0">
                <a:sym typeface="Symbol"/>
              </a:rPr>
              <a:t></a:t>
            </a:r>
            <a:r>
              <a:rPr lang="en-US" sz="4000" dirty="0" smtClean="0"/>
              <a:t>O(p) = O(p̅).O(B)</a:t>
            </a:r>
          </a:p>
          <a:p>
            <a:r>
              <a:rPr lang="en-US" sz="4000" dirty="0" smtClean="0"/>
              <a:t>         =p</a:t>
            </a:r>
            <a:r>
              <a:rPr lang="en-US" sz="4000" baseline="30000" dirty="0" smtClean="0"/>
              <a:t>m-1</a:t>
            </a:r>
            <a:r>
              <a:rPr lang="en-US" sz="4000" dirty="0" smtClean="0"/>
              <a:t>.p</a:t>
            </a:r>
          </a:p>
          <a:p>
            <a:r>
              <a:rPr lang="en-US" sz="4000" dirty="0" smtClean="0"/>
              <a:t>O(p) = p</a:t>
            </a:r>
            <a:r>
              <a:rPr lang="en-US" sz="4000" baseline="30000" dirty="0" smtClean="0"/>
              <a:t>m</a:t>
            </a:r>
            <a:r>
              <a:rPr lang="en-US" sz="4000" dirty="0" smtClean="0"/>
              <a:t> 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824</Words>
  <Application>Microsoft Office PowerPoint</Application>
  <PresentationFormat>On-screen Show (4:3)</PresentationFormat>
  <Paragraphs>119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DNR COLLEGE(A),BHIMAVARAM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THANK YOU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Personal</cp:lastModifiedBy>
  <cp:revision>17</cp:revision>
  <dcterms:created xsi:type="dcterms:W3CDTF">2020-06-12T03:29:09Z</dcterms:created>
  <dcterms:modified xsi:type="dcterms:W3CDTF">2020-06-12T11:51:02Z</dcterms:modified>
</cp:coreProperties>
</file>