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1353DE-97C3-457A-B347-0C0C62C6F4C1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F6B2AC-54C9-4034-A495-6C5E549A5C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426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2A8F7-6585-4D52-9DB3-2AF1EA6B8823}" type="datetime1">
              <a:rPr lang="en-US" smtClean="0"/>
              <a:t>6/21/2024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43CE8-3E3B-4E57-B3EC-1F2C48A604C9}" type="datetime1">
              <a:rPr lang="en-US" smtClean="0"/>
              <a:t>6/21/2024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1363D-4503-4F18-8A41-7E27A8FAD4D2}" type="datetime1">
              <a:rPr lang="en-US" smtClean="0"/>
              <a:t>6/21/2024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EFE69-12AC-4BB3-9323-D5381366B687}" type="datetime1">
              <a:rPr lang="en-US" smtClean="0"/>
              <a:t>6/21/2024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0BBAE-F5A5-461A-B69C-12FD1006881E}" type="datetime1">
              <a:rPr lang="en-US" smtClean="0"/>
              <a:t>6/21/2024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62599-6DF8-485D-80CC-C3CF44CA836D}" type="datetime1">
              <a:rPr lang="en-US" smtClean="0"/>
              <a:t>6/21/2024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6B5F9-33F0-4DC5-96A8-B1AF0EF9578C}" type="datetime1">
              <a:rPr lang="en-US" smtClean="0"/>
              <a:t>6/21/2024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A8B47-6535-48FE-AC55-7E64810F6DC4}" type="datetime1">
              <a:rPr lang="en-US" smtClean="0"/>
              <a:t>6/21/2024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350AB-E9DC-4661-8309-00F803C6E299}" type="datetime1">
              <a:rPr lang="en-US" smtClean="0"/>
              <a:t>6/21/2024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BAB9D-F7A3-4DC0-98B7-D7C3FF94003C}" type="datetime1">
              <a:rPr lang="en-US" smtClean="0"/>
              <a:t>6/21/2024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3E93E-24F2-445F-A1AE-DB86A2DF15B0}" type="datetime1">
              <a:rPr lang="en-US" smtClean="0"/>
              <a:t>6/21/2024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894D-5B30-47E6-9D04-589ADDE59836}" type="datetime1">
              <a:rPr lang="en-US" smtClean="0"/>
              <a:t>6/21/2024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C1683-C7B4-46BD-BDB9-A9600FB78267}" type="datetime1">
              <a:rPr lang="en-US" smtClean="0"/>
              <a:t>6/21/2024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59C25-2B65-4988-BE1D-A088410FEE14}" type="datetime1">
              <a:rPr lang="en-US" smtClean="0"/>
              <a:t>6/21/2024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98145-DFCA-491D-B7AB-F4B119A8F058}" type="datetime1">
              <a:rPr lang="en-US" smtClean="0"/>
              <a:t>6/21/2024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C8CC5-A6AC-4305-BC55-1EA7E7878DD5}" type="datetime1">
              <a:rPr lang="en-US" smtClean="0"/>
              <a:t>6/21/2024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FDC6EF-5B38-4A80-9C9E-062E8A3EF34F}" type="datetime1">
              <a:rPr lang="en-US" smtClean="0"/>
              <a:t>6/21/2024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29890" y="1582616"/>
            <a:ext cx="8915399" cy="2262781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DNR COLLEGE (A),BHIMAVARAM</a:t>
            </a:r>
            <a:endParaRPr lang="en-US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37350" y="4148960"/>
            <a:ext cx="8915399" cy="1126283"/>
          </a:xfrm>
        </p:spPr>
        <p:txBody>
          <a:bodyPr>
            <a:noAutofit/>
          </a:bodyPr>
          <a:lstStyle/>
          <a:p>
            <a:pPr algn="r"/>
            <a:r>
              <a:rPr lang="en-US" sz="2000" b="1" dirty="0" smtClean="0">
                <a:solidFill>
                  <a:srgbClr val="00B0F0"/>
                </a:solidFill>
              </a:rPr>
              <a:t>NAME OF THE FACULTY : M. SURYA SIRISHA</a:t>
            </a:r>
          </a:p>
          <a:p>
            <a:pPr algn="r"/>
            <a:r>
              <a:rPr lang="en-US" sz="2000" b="1" dirty="0" smtClean="0">
                <a:solidFill>
                  <a:srgbClr val="00B0F0"/>
                </a:solidFill>
              </a:rPr>
              <a:t>DEPARTMENT : MATHEMATICS</a:t>
            </a:r>
          </a:p>
          <a:p>
            <a:pPr algn="r"/>
            <a:r>
              <a:rPr lang="en-US" sz="2000" b="1" dirty="0" smtClean="0">
                <a:solidFill>
                  <a:srgbClr val="00B0F0"/>
                </a:solidFill>
              </a:rPr>
              <a:t>SUBJECT: ALGEBRA - 2</a:t>
            </a:r>
            <a:endParaRPr lang="en-US" sz="2000" b="1" dirty="0">
              <a:solidFill>
                <a:srgbClr val="00B0F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798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81654" y="2303584"/>
            <a:ext cx="876593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dirty="0" smtClean="0">
                <a:solidFill>
                  <a:srgbClr val="FF0066"/>
                </a:solidFill>
                <a:latin typeface="Algerian" panose="04020705040A02060702" pitchFamily="82" charset="0"/>
              </a:rPr>
              <a:t>THANK YOU</a:t>
            </a:r>
            <a:endParaRPr lang="en-US" sz="11500" dirty="0">
              <a:solidFill>
                <a:srgbClr val="FF0066"/>
              </a:solidFill>
              <a:latin typeface="Algerian" panose="04020705040A02060702" pitchFamily="82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5921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84938" y="2769577"/>
            <a:ext cx="88450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Algebraically Closed Fields</a:t>
            </a:r>
            <a:endParaRPr lang="en-US" sz="5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433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48609" y="395654"/>
            <a:ext cx="991772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Theorem: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For any field K the following are equivalent.</a:t>
            </a:r>
          </a:p>
          <a:p>
            <a:pPr marL="400050" indent="-400050">
              <a:lnSpc>
                <a:spcPct val="150000"/>
              </a:lnSpc>
              <a:buFont typeface="+mj-lt"/>
              <a:buAutoNum type="romanLcPeriod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 is algebraically closed</a:t>
            </a:r>
          </a:p>
          <a:p>
            <a:pPr marL="400050" indent="-400050">
              <a:lnSpc>
                <a:spcPct val="150000"/>
              </a:lnSpc>
              <a:buFont typeface="+mj-lt"/>
              <a:buAutoNum type="romanLcPeriod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Every irreducible polynomial in K[X] is of degree 1</a:t>
            </a:r>
          </a:p>
          <a:p>
            <a:pPr marL="400050" indent="-400050">
              <a:lnSpc>
                <a:spcPct val="150000"/>
              </a:lnSpc>
              <a:buFont typeface="+mj-lt"/>
              <a:buAutoNum type="romanLcPeriod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Every polynomial in K[X] of positive degree factor completely in K[X] into linear factors.</a:t>
            </a:r>
          </a:p>
          <a:p>
            <a:pPr marL="400050" indent="-400050">
              <a:lnSpc>
                <a:spcPct val="150000"/>
              </a:lnSpc>
              <a:buFont typeface="+mj-lt"/>
              <a:buAutoNum type="romanLcPeriod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Every polynomial in K[X] of positive degree has at least one root in K.</a:t>
            </a:r>
          </a:p>
          <a:p>
            <a:pPr>
              <a:lnSpc>
                <a:spcPct val="150000"/>
              </a:lnSpc>
            </a:pPr>
            <a:r>
              <a:rPr lang="en-US" sz="3200" b="1" u="sng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Proof: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Suppose that K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algebraically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closed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231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20008" y="0"/>
            <a:ext cx="10049608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u="sng" dirty="0" err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Claim: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Every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irreducible polynomial in K[X] is of degree 1</a:t>
            </a:r>
          </a:p>
          <a:p>
            <a:pPr>
              <a:lnSpc>
                <a:spcPct val="150000"/>
              </a:lnSpc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Let p(x) be an irreducible polynomial in K[X] of degree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US" sz="3200" dirty="0" smtClean="0">
              <a:sym typeface="Symbol" panose="05050102010706020507" pitchFamily="18" charset="2"/>
            </a:endParaRPr>
          </a:p>
          <a:p>
            <a:pPr>
              <a:lnSpc>
                <a:spcPct val="150000"/>
              </a:lnSpc>
            </a:pPr>
            <a:r>
              <a:rPr lang="en-US" sz="3200" dirty="0" smtClean="0">
                <a:sym typeface="Symbol" panose="05050102010706020507" pitchFamily="18" charset="2"/>
              </a:rPr>
              <a:t> </a:t>
            </a:r>
            <a:r>
              <a:rPr lang="en-US" sz="3200" dirty="0">
                <a:sym typeface="Symbol" panose="05050102010706020507" pitchFamily="18" charset="2"/>
              </a:rPr>
              <a:t>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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 finite extension E of K  [E : F] = n</a:t>
            </a:r>
          </a:p>
          <a:p>
            <a:pPr>
              <a:lnSpc>
                <a:spcPct val="150000"/>
              </a:lnSpc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 Since E is a finite extension of K</a:t>
            </a:r>
          </a:p>
          <a:p>
            <a:pPr>
              <a:lnSpc>
                <a:spcPct val="150000"/>
              </a:lnSpc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 E is an algebraic extension of K</a:t>
            </a:r>
          </a:p>
          <a:p>
            <a:pPr marL="285750" indent="-285750">
              <a:lnSpc>
                <a:spcPct val="150000"/>
              </a:lnSpc>
              <a:buFont typeface="Symbol" panose="05050102010706020507" pitchFamily="18" charset="2"/>
              <a:buChar char="Þ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E  = K </a:t>
            </a:r>
          </a:p>
          <a:p>
            <a:pPr marL="285750" indent="-285750">
              <a:lnSpc>
                <a:spcPct val="150000"/>
              </a:lnSpc>
              <a:buFont typeface="Symbol" panose="05050102010706020507" pitchFamily="18" charset="2"/>
              <a:buChar char="Þ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[E : K] = [K : K] = 1</a:t>
            </a:r>
          </a:p>
          <a:p>
            <a:pPr>
              <a:lnSpc>
                <a:spcPct val="150000"/>
              </a:lnSpc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 n = 1</a:t>
            </a:r>
          </a:p>
          <a:p>
            <a:pPr>
              <a:lnSpc>
                <a:spcPct val="150000"/>
              </a:lnSpc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Hence,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Every irreducible polynomial in K[X] is of degree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4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01362" y="298938"/>
            <a:ext cx="10489222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ii) Suppose Every irreducible polynomial in K[X] is of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degree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pPr>
              <a:lnSpc>
                <a:spcPct val="150000"/>
              </a:lnSpc>
            </a:pPr>
            <a:r>
              <a:rPr lang="en-US" sz="3200" b="1" u="sng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Claim: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Every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polynomial in K[X] of positive degree factor completely in K[X] into linear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factors</a:t>
            </a:r>
          </a:p>
          <a:p>
            <a:pPr>
              <a:lnSpc>
                <a:spcPct val="150000"/>
              </a:lnSpc>
            </a:pP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Lef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f(x)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 K[X] be a polynomial of positive degree </a:t>
            </a:r>
          </a:p>
          <a:p>
            <a:pPr>
              <a:lnSpc>
                <a:spcPct val="150000"/>
              </a:lnSpc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Since K[X] is UFD</a:t>
            </a:r>
          </a:p>
          <a:p>
            <a:pPr marL="285750" indent="-285750">
              <a:lnSpc>
                <a:spcPct val="150000"/>
              </a:lnSpc>
              <a:buFont typeface="Symbol" panose="05050102010706020507" pitchFamily="18" charset="2"/>
              <a:buChar char="Þ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f(x) = u</a:t>
            </a:r>
            <a:r>
              <a:rPr lang="en-IN" sz="3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I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[p</a:t>
            </a:r>
            <a:r>
              <a:rPr lang="en-IN" sz="36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IN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(x)</a:t>
            </a:r>
            <a:r>
              <a:rPr lang="en-I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IN" sz="36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IN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(x) - - -  </a:t>
            </a:r>
            <a:r>
              <a:rPr lang="en-IN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IN" sz="36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IN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(x)] where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u</a:t>
            </a:r>
            <a:r>
              <a:rPr lang="en-IN" sz="3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I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 K &amp; </a:t>
            </a:r>
          </a:p>
          <a:p>
            <a:pPr>
              <a:lnSpc>
                <a:spcPct val="150000"/>
              </a:lnSpc>
            </a:pPr>
            <a:r>
              <a:rPr lang="en-I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IN" sz="3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I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(x)’s are monic irreducible polynomials in K[X] </a:t>
            </a:r>
          </a:p>
          <a:p>
            <a:endParaRPr lang="en-US" b="1" u="sng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01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79432" y="404446"/>
            <a:ext cx="9355014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Hence </a:t>
            </a:r>
            <a:r>
              <a:rPr lang="en-IN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</a:t>
            </a:r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</a:t>
            </a:r>
            <a:r>
              <a:rPr lang="en-IN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(x) = 1 for </a:t>
            </a:r>
            <a:r>
              <a:rPr lang="en-IN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1, 2, - - - n</a:t>
            </a:r>
          </a:p>
          <a:p>
            <a:pPr>
              <a:lnSpc>
                <a:spcPct val="150000"/>
              </a:lnSpc>
            </a:pPr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Let p</a:t>
            </a:r>
            <a:r>
              <a:rPr lang="en-IN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(x) = x – </a:t>
            </a:r>
            <a:r>
              <a:rPr lang="en-IN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IN" sz="32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IN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where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1, 2, -  - - n</a:t>
            </a:r>
          </a:p>
          <a:p>
            <a:pPr>
              <a:lnSpc>
                <a:spcPct val="150000"/>
              </a:lnSpc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f(x) = u</a:t>
            </a:r>
            <a:r>
              <a:rPr lang="en-IN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(x– u</a:t>
            </a:r>
            <a:r>
              <a:rPr lang="en-IN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IN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(x– u</a:t>
            </a:r>
            <a:r>
              <a:rPr lang="en-IN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- - - (x– u</a:t>
            </a:r>
            <a:r>
              <a:rPr lang="en-IN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IN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Hence f(x) cane be factored in K[X] into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linear factors</a:t>
            </a:r>
          </a:p>
          <a:p>
            <a:pPr>
              <a:lnSpc>
                <a:spcPct val="150000"/>
              </a:lnSpc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iii) Suppose that, Every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polynomial in K[X] of positive degree factor completely in K[X] into linear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factors</a:t>
            </a:r>
          </a:p>
          <a:p>
            <a:pPr>
              <a:lnSpc>
                <a:spcPct val="150000"/>
              </a:lnSpc>
            </a:pPr>
            <a:r>
              <a:rPr lang="en-US" sz="3200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Claim: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Every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polynomial in K[X] of positive degree has at least one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root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K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179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46483" y="452735"/>
            <a:ext cx="932863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Let f(x)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 K[X]</a:t>
            </a:r>
          </a:p>
          <a:p>
            <a:pPr>
              <a:lnSpc>
                <a:spcPct val="150000"/>
              </a:lnSpc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f(x) = u</a:t>
            </a:r>
            <a:r>
              <a:rPr lang="en-IN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(x– u</a:t>
            </a:r>
            <a:r>
              <a:rPr lang="en-IN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IN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(x– u</a:t>
            </a:r>
            <a:r>
              <a:rPr lang="en-IN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- - - (x– u</a:t>
            </a:r>
            <a:r>
              <a:rPr lang="en-IN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>
              <a:lnSpc>
                <a:spcPct val="150000"/>
              </a:lnSpc>
            </a:pPr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where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u</a:t>
            </a:r>
            <a:r>
              <a:rPr lang="en-IN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u</a:t>
            </a:r>
            <a:r>
              <a:rPr lang="en-IN" sz="32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- - - u</a:t>
            </a:r>
            <a:r>
              <a:rPr lang="en-IN" sz="32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 K</a:t>
            </a:r>
          </a:p>
          <a:p>
            <a:pPr>
              <a:lnSpc>
                <a:spcPct val="150000"/>
              </a:lnSpc>
            </a:pPr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Here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u</a:t>
            </a:r>
            <a:r>
              <a:rPr lang="en-IN" sz="32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is a root of f(x) because f(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u</a:t>
            </a:r>
            <a:r>
              <a:rPr lang="en-IN" sz="32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) = 0</a:t>
            </a:r>
          </a:p>
          <a:p>
            <a:pPr marL="285750" indent="-285750">
              <a:lnSpc>
                <a:spcPct val="150000"/>
              </a:lnSpc>
              <a:buFont typeface="Symbol" panose="05050102010706020507" pitchFamily="18" charset="2"/>
              <a:buChar char="\"/>
            </a:pPr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f(x) has at least one root in K</a:t>
            </a:r>
          </a:p>
          <a:p>
            <a:pPr>
              <a:lnSpc>
                <a:spcPct val="150000"/>
              </a:lnSpc>
            </a:pPr>
            <a:r>
              <a:rPr lang="en-IN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iv</a:t>
            </a:r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) Suppose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Every polynomial in K[X] of positive degree has at least one root in K.</a:t>
            </a:r>
          </a:p>
          <a:p>
            <a:pPr>
              <a:lnSpc>
                <a:spcPct val="150000"/>
              </a:lnSpc>
            </a:pPr>
            <a:r>
              <a:rPr lang="en-IN" sz="3200" b="1" u="sng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Claim:</a:t>
            </a:r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is algebraically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closed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679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72862" y="408608"/>
            <a:ext cx="997927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Let E be an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algebraica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extension of K</a:t>
            </a:r>
          </a:p>
          <a:p>
            <a:pPr>
              <a:lnSpc>
                <a:spcPct val="150000"/>
              </a:lnSpc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prove that E = K</a:t>
            </a:r>
          </a:p>
          <a:p>
            <a:pPr>
              <a:lnSpc>
                <a:spcPct val="150000"/>
              </a:lnSpc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Clearly, K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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</a:p>
          <a:p>
            <a:pPr>
              <a:lnSpc>
                <a:spcPct val="150000"/>
              </a:lnSpc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enough to prove that 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 K</a:t>
            </a:r>
          </a:p>
          <a:p>
            <a:pPr>
              <a:lnSpc>
                <a:spcPct val="150000"/>
              </a:lnSpc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Let a  E</a:t>
            </a:r>
          </a:p>
          <a:p>
            <a:pPr marL="285750" indent="-285750">
              <a:lnSpc>
                <a:spcPct val="150000"/>
              </a:lnSpc>
              <a:buFont typeface="Symbol" panose="05050102010706020507" pitchFamily="18" charset="2"/>
              <a:buChar char="Þ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 is algebraic over K</a:t>
            </a:r>
          </a:p>
          <a:p>
            <a:pPr>
              <a:lnSpc>
                <a:spcPct val="150000"/>
              </a:lnSpc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Suppose that f(x) is a minimal polynomial of a over K</a:t>
            </a:r>
          </a:p>
          <a:p>
            <a:pPr>
              <a:lnSpc>
                <a:spcPct val="150000"/>
              </a:lnSpc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By hypothesis, f(x) has a root b in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506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83168" y="541583"/>
            <a:ext cx="7775331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To prove that a = b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Let a  b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Take f(x) = (x – b) f</a:t>
            </a:r>
            <a:r>
              <a:rPr lang="en-IN" sz="32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(x) where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f</a:t>
            </a:r>
            <a:r>
              <a:rPr lang="en-IN" sz="32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(x)  K[X] &amp; </a:t>
            </a:r>
            <a:r>
              <a:rPr lang="en-IN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deg</a:t>
            </a:r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f</a:t>
            </a:r>
            <a:r>
              <a:rPr lang="en-IN" sz="32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(x) &lt; </a:t>
            </a:r>
            <a:r>
              <a:rPr lang="en-IN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deg</a:t>
            </a:r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f</a:t>
            </a:r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(x)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 a is a root of f</a:t>
            </a:r>
            <a:r>
              <a:rPr lang="en-IN" sz="32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(x)  &amp; </a:t>
            </a:r>
            <a:r>
              <a:rPr lang="en-IN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deg</a:t>
            </a:r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f</a:t>
            </a:r>
            <a:r>
              <a:rPr lang="en-IN" sz="32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(x) &lt; </a:t>
            </a:r>
            <a:r>
              <a:rPr lang="en-IN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deg</a:t>
            </a:r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f</a:t>
            </a:r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(x)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Which is a contradiction to f(x) is a minimal polynomial of a over K</a:t>
            </a:r>
          </a:p>
          <a:p>
            <a:pPr marL="285750" indent="-285750">
              <a:buFont typeface="Symbol" panose="05050102010706020507" pitchFamily="18" charset="2"/>
              <a:buChar char="\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 = b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Since b  K then a  K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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 K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Hence E = K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510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80</TotalTime>
  <Words>631</Words>
  <Application>Microsoft Office PowerPoint</Application>
  <PresentationFormat>Widescreen</PresentationFormat>
  <Paragraphs>68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Algerian</vt:lpstr>
      <vt:lpstr>Arial</vt:lpstr>
      <vt:lpstr>Calibri</vt:lpstr>
      <vt:lpstr>Century Gothic</vt:lpstr>
      <vt:lpstr>Symbol</vt:lpstr>
      <vt:lpstr>Times New Roman</vt:lpstr>
      <vt:lpstr>Wingdings 3</vt:lpstr>
      <vt:lpstr>Wisp</vt:lpstr>
      <vt:lpstr>DNR COLLEGE (A),BHIMAVARAM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DNR COLLEGE (A),BHIMAVARAM</dc:title>
  <dc:creator>HI</dc:creator>
  <cp:lastModifiedBy>HI</cp:lastModifiedBy>
  <cp:revision>10</cp:revision>
  <dcterms:created xsi:type="dcterms:W3CDTF">2024-06-21T15:18:41Z</dcterms:created>
  <dcterms:modified xsi:type="dcterms:W3CDTF">2024-06-21T16:39:10Z</dcterms:modified>
</cp:coreProperties>
</file>