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59" r:id="rId4"/>
    <p:sldId id="258" r:id="rId5"/>
    <p:sldId id="260" r:id="rId6"/>
    <p:sldId id="264" r:id="rId7"/>
    <p:sldId id="257" r:id="rId8"/>
    <p:sldId id="266" r:id="rId9"/>
    <p:sldId id="267" r:id="rId10"/>
    <p:sldId id="273" r:id="rId11"/>
    <p:sldId id="275" r:id="rId12"/>
    <p:sldId id="276" r:id="rId13"/>
    <p:sldId id="274" r:id="rId14"/>
    <p:sldId id="278" r:id="rId15"/>
    <p:sldId id="277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00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3732-A99D-490D-B9E4-771B21DE8B80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16CE4-DC46-4B19-B199-84615B65DC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3732-A99D-490D-B9E4-771B21DE8B80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16CE4-DC46-4B19-B199-84615B65DC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3732-A99D-490D-B9E4-771B21DE8B80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16CE4-DC46-4B19-B199-84615B65DC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3732-A99D-490D-B9E4-771B21DE8B80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16CE4-DC46-4B19-B199-84615B65DC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3732-A99D-490D-B9E4-771B21DE8B80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16CE4-DC46-4B19-B199-84615B65DC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3732-A99D-490D-B9E4-771B21DE8B80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16CE4-DC46-4B19-B199-84615B65DC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3732-A99D-490D-B9E4-771B21DE8B80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16CE4-DC46-4B19-B199-84615B65DC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3732-A99D-490D-B9E4-771B21DE8B80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16CE4-DC46-4B19-B199-84615B65DC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3732-A99D-490D-B9E4-771B21DE8B80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16CE4-DC46-4B19-B199-84615B65DC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3732-A99D-490D-B9E4-771B21DE8B80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16CE4-DC46-4B19-B199-84615B65DC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3732-A99D-490D-B9E4-771B21DE8B80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6916CE4-DC46-4B19-B199-84615B65DCA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213732-A99D-490D-B9E4-771B21DE8B80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916CE4-DC46-4B19-B199-84615B65DCAD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DNR COLLEGE(A),BHIMAVARM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FFFFFF"/>
                </a:solidFill>
              </a:rPr>
              <a:t>NAME OF THE FACULTY: M.SURYA SIRISHA</a:t>
            </a:r>
          </a:p>
          <a:p>
            <a:r>
              <a:rPr lang="en-US" sz="2800" dirty="0" smtClean="0">
                <a:solidFill>
                  <a:srgbClr val="FFFFFF"/>
                </a:solidFill>
              </a:rPr>
              <a:t>DEPARTMENT: MATHEMATICS</a:t>
            </a:r>
          </a:p>
          <a:p>
            <a:r>
              <a:rPr lang="en-US" sz="2800" dirty="0" smtClean="0">
                <a:solidFill>
                  <a:srgbClr val="FFFFFF"/>
                </a:solidFill>
              </a:rPr>
              <a:t>SUBJECT </a:t>
            </a:r>
            <a:r>
              <a:rPr lang="en-US" sz="2800" dirty="0" smtClean="0">
                <a:solidFill>
                  <a:srgbClr val="FFFFFF"/>
                </a:solidFill>
              </a:rPr>
              <a:t>:LATTICE THEORY</a:t>
            </a:r>
            <a:endParaRPr lang="en-US" sz="4000" dirty="0" smtClean="0">
              <a:solidFill>
                <a:srgbClr val="FFFFFF"/>
              </a:solidFill>
            </a:endParaRPr>
          </a:p>
          <a:p>
            <a:endParaRPr lang="en-US" sz="2800" dirty="0" smtClean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04800"/>
            <a:ext cx="8153400" cy="60960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 </a:t>
            </a:r>
            <a:r>
              <a:rPr lang="en-US" sz="4000" u="sng" dirty="0" smtClean="0"/>
              <a:t>Well-Ordered </a:t>
            </a:r>
            <a:r>
              <a:rPr lang="en-US" sz="4000" u="sng" dirty="0" smtClean="0"/>
              <a:t>Set : </a:t>
            </a:r>
            <a:r>
              <a:rPr lang="en-US" sz="4000" dirty="0" smtClean="0"/>
              <a:t>A </a:t>
            </a:r>
            <a:r>
              <a:rPr lang="en-US" sz="4000" dirty="0" smtClean="0"/>
              <a:t>poset</a:t>
            </a:r>
            <a:r>
              <a:rPr lang="en-US" sz="4000" dirty="0" smtClean="0"/>
              <a:t> (S, ≼) is called a well-ordered set </a:t>
            </a:r>
            <a:r>
              <a:rPr lang="en-US" sz="4000" dirty="0" smtClean="0"/>
              <a:t>if the </a:t>
            </a:r>
            <a:r>
              <a:rPr lang="en-US" sz="4000" dirty="0" smtClean="0"/>
              <a:t>order relation ≼ is a total-ordering </a:t>
            </a:r>
            <a:r>
              <a:rPr lang="en-US" sz="4000" dirty="0" smtClean="0"/>
              <a:t>and every </a:t>
            </a:r>
            <a:r>
              <a:rPr lang="en-US" sz="4000" dirty="0" smtClean="0"/>
              <a:t>non-empty subset of S has a least element.</a:t>
            </a:r>
          </a:p>
          <a:p>
            <a:pPr algn="l"/>
            <a:r>
              <a:rPr lang="en-US" sz="4000" u="sng" dirty="0" smtClean="0"/>
              <a:t>Ex</a:t>
            </a:r>
            <a:r>
              <a:rPr lang="en-US" sz="4000" dirty="0" smtClean="0"/>
              <a:t> . The </a:t>
            </a:r>
            <a:r>
              <a:rPr lang="en-US" sz="4000" dirty="0" smtClean="0"/>
              <a:t>set (Z,</a:t>
            </a:r>
            <a:r>
              <a:rPr lang="en-US" sz="4000" dirty="0" smtClean="0">
                <a:sym typeface="Symbol"/>
              </a:rPr>
              <a:t></a:t>
            </a:r>
            <a:r>
              <a:rPr lang="en-US" sz="4000" dirty="0" smtClean="0"/>
              <a:t> ) is not </a:t>
            </a:r>
            <a:r>
              <a:rPr lang="en-US" sz="4000" dirty="0" smtClean="0"/>
              <a:t>well-ordered because </a:t>
            </a:r>
            <a:r>
              <a:rPr lang="en-US" sz="4000" dirty="0" smtClean="0"/>
              <a:t>the set of –</a:t>
            </a:r>
            <a:r>
              <a:rPr lang="en-US" sz="4000" dirty="0" smtClean="0"/>
              <a:t>ve</a:t>
            </a:r>
            <a:r>
              <a:rPr lang="en-US" sz="4000" dirty="0" smtClean="0"/>
              <a:t> integers, which is a subset of Z, has no least element.</a:t>
            </a:r>
            <a:br>
              <a:rPr lang="en-US" sz="4000" dirty="0" smtClean="0"/>
            </a:br>
            <a:endParaRPr lang="en-US" sz="4000" dirty="0" smtClean="0"/>
          </a:p>
          <a:p>
            <a:endParaRPr lang="en-US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"/>
            <a:ext cx="8153400" cy="60198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 </a:t>
            </a:r>
            <a:r>
              <a:rPr lang="en-US" sz="3600" b="1" u="sng" dirty="0" smtClean="0"/>
              <a:t>Minimal and Maximal </a:t>
            </a:r>
            <a:r>
              <a:rPr lang="en-US" sz="3600" b="1" u="sng" dirty="0" smtClean="0"/>
              <a:t>Elements :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Let S be a partially ordered set. An element a in S is called minimal if no other element of S strictly precedes a. An element b in S is called maximal if no element of S strictly succeeds b. They are respectively bottom and top elements in the diagram. A </a:t>
            </a:r>
            <a:r>
              <a:rPr lang="en-US" sz="3600" dirty="0" smtClean="0"/>
              <a:t>Poset</a:t>
            </a:r>
            <a:r>
              <a:rPr lang="en-US" sz="3600" dirty="0" smtClean="0"/>
              <a:t> can have more than one minimal and more than one maximal elements.</a:t>
            </a:r>
            <a:endParaRPr lang="en-US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"/>
            <a:ext cx="8153400" cy="60198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  </a:t>
            </a:r>
            <a:r>
              <a:rPr lang="en-US" sz="4000" b="1" u="sng" dirty="0" smtClean="0"/>
              <a:t>Ex</a:t>
            </a:r>
            <a:r>
              <a:rPr lang="en-US" sz="4000" b="1" dirty="0" smtClean="0"/>
              <a:t>. Which elements of the </a:t>
            </a:r>
            <a:r>
              <a:rPr lang="en-US" sz="4000" b="1" dirty="0" smtClean="0"/>
              <a:t>poset</a:t>
            </a:r>
            <a:r>
              <a:rPr lang="en-US" sz="4000" b="1" dirty="0" smtClean="0"/>
              <a:t> 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({2, 4, 5, 10, 12, 20, 25}, | ) are maximal, and which are minimal.20 12 4 2 5 25 10The maximal elements are 12, 20 and 25, and the minimal elements are 2 and 5.</a:t>
            </a:r>
            <a:endParaRPr lang="en-US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"/>
            <a:ext cx="8229600" cy="59436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  </a:t>
            </a:r>
            <a:r>
              <a:rPr lang="en-US" sz="4000" b="1" u="sng" dirty="0" smtClean="0"/>
              <a:t>Least and Greatest </a:t>
            </a:r>
            <a:r>
              <a:rPr lang="en-US" sz="4000" b="1" u="sng" dirty="0" smtClean="0"/>
              <a:t>Elements :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An element a in a </a:t>
            </a:r>
            <a:r>
              <a:rPr lang="en-US" sz="4000" dirty="0" smtClean="0"/>
              <a:t>poset</a:t>
            </a:r>
            <a:r>
              <a:rPr lang="en-US" sz="4000" dirty="0" smtClean="0"/>
              <a:t> S is called least (or first) element if a precedes every other element of </a:t>
            </a:r>
            <a:r>
              <a:rPr lang="en-US" sz="4000" dirty="0" smtClean="0"/>
              <a:t>S . An </a:t>
            </a:r>
            <a:r>
              <a:rPr lang="en-US" sz="4000" dirty="0" smtClean="0"/>
              <a:t>element b in </a:t>
            </a:r>
            <a:r>
              <a:rPr lang="en-US" sz="4000" dirty="0" smtClean="0"/>
              <a:t>poset</a:t>
            </a:r>
            <a:r>
              <a:rPr lang="en-US" sz="4000" dirty="0" smtClean="0"/>
              <a:t> S is called the greatest (or last) element if b succeeds every other element of S.</a:t>
            </a:r>
          </a:p>
          <a:p>
            <a:endParaRPr lang="en-US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"/>
            <a:ext cx="8153400" cy="60198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 </a:t>
            </a:r>
            <a:r>
              <a:rPr lang="en-US" sz="3600" b="1" u="sng" dirty="0" smtClean="0"/>
              <a:t>Supremum</a:t>
            </a:r>
            <a:r>
              <a:rPr lang="en-US" sz="3600" b="1" u="sng" dirty="0" smtClean="0"/>
              <a:t> </a:t>
            </a:r>
            <a:r>
              <a:rPr lang="en-US" sz="3600" b="1" u="sng" dirty="0" smtClean="0"/>
              <a:t> </a:t>
            </a:r>
            <a:r>
              <a:rPr lang="en-US" sz="3600" b="1" u="sng" dirty="0" smtClean="0"/>
              <a:t>Infimum</a:t>
            </a:r>
            <a:r>
              <a:rPr lang="en-US" sz="3600" b="1" u="sng" dirty="0" smtClean="0"/>
              <a:t> </a:t>
            </a:r>
            <a:r>
              <a:rPr lang="en-US" sz="3600" b="1" u="sng" dirty="0" smtClean="0"/>
              <a:t>Upper and Lower </a:t>
            </a:r>
            <a:r>
              <a:rPr lang="en-US" sz="3600" b="1" u="sng" dirty="0" smtClean="0"/>
              <a:t>Bound :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Let A be a subset of partially ordered set </a:t>
            </a:r>
            <a:r>
              <a:rPr lang="en-US" sz="3600" dirty="0" smtClean="0"/>
              <a:t>S . An </a:t>
            </a:r>
            <a:r>
              <a:rPr lang="en-US" sz="3600" dirty="0" smtClean="0"/>
              <a:t>element u in S is called an upper bound of A if u succeeds </a:t>
            </a:r>
            <a:r>
              <a:rPr lang="en-US" sz="3600" dirty="0" smtClean="0"/>
              <a:t>element </a:t>
            </a:r>
            <a:r>
              <a:rPr lang="en-US" sz="3600" dirty="0" smtClean="0"/>
              <a:t>of </a:t>
            </a:r>
            <a:r>
              <a:rPr lang="en-US" sz="3600" dirty="0" smtClean="0"/>
              <a:t>A . An </a:t>
            </a:r>
            <a:r>
              <a:rPr lang="en-US" sz="3600" dirty="0" smtClean="0"/>
              <a:t>element l in a </a:t>
            </a:r>
            <a:r>
              <a:rPr lang="en-US" sz="3600" dirty="0" smtClean="0"/>
              <a:t>poset</a:t>
            </a:r>
            <a:r>
              <a:rPr lang="en-US" sz="3600" dirty="0" smtClean="0"/>
              <a:t> S is called a lower bound of A if l precedes every element of </a:t>
            </a:r>
            <a:r>
              <a:rPr lang="en-US" sz="3600" dirty="0" smtClean="0"/>
              <a:t>A . </a:t>
            </a:r>
            <a:r>
              <a:rPr lang="en-US" sz="3600" dirty="0" smtClean="0"/>
              <a:t>Supremum</a:t>
            </a:r>
            <a:r>
              <a:rPr lang="en-US" sz="3600" dirty="0" smtClean="0"/>
              <a:t> If </a:t>
            </a:r>
            <a:r>
              <a:rPr lang="en-US" sz="3600" dirty="0" smtClean="0"/>
              <a:t>an upper bound of A precedes every other upper bound of A,</a:t>
            </a: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153400" cy="58674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 </a:t>
            </a:r>
            <a:r>
              <a:rPr lang="en-US" sz="4000" dirty="0" smtClean="0"/>
              <a:t>then it is called the </a:t>
            </a:r>
            <a:r>
              <a:rPr lang="en-US" sz="4000" dirty="0" smtClean="0"/>
              <a:t>supremum</a:t>
            </a:r>
            <a:r>
              <a:rPr lang="en-US" sz="4000" dirty="0" smtClean="0"/>
              <a:t> or least upper bound of A and is denoted by sup(A) or </a:t>
            </a:r>
            <a:r>
              <a:rPr lang="en-US" sz="4000" dirty="0" smtClean="0"/>
              <a:t>lub</a:t>
            </a:r>
            <a:r>
              <a:rPr lang="en-US" sz="4000" dirty="0" smtClean="0"/>
              <a:t>(A). </a:t>
            </a:r>
            <a:r>
              <a:rPr lang="en-US" sz="4000" dirty="0" smtClean="0"/>
              <a:t>Infimum</a:t>
            </a:r>
            <a:r>
              <a:rPr lang="en-US" sz="4000" dirty="0" smtClean="0"/>
              <a:t> If </a:t>
            </a:r>
            <a:r>
              <a:rPr lang="en-US" sz="4000" dirty="0" smtClean="0"/>
              <a:t>a lower bound of A succeeds every other lower bound of A, then it is called the </a:t>
            </a:r>
            <a:r>
              <a:rPr lang="en-US" sz="4000" dirty="0" smtClean="0"/>
              <a:t>infimum</a:t>
            </a:r>
            <a:r>
              <a:rPr lang="en-US" sz="4000" dirty="0" smtClean="0"/>
              <a:t> or greatest lower bound of A and is denoted by </a:t>
            </a:r>
            <a:r>
              <a:rPr lang="en-US" sz="4000" dirty="0" smtClean="0"/>
              <a:t>inf</a:t>
            </a:r>
            <a:r>
              <a:rPr lang="en-US" sz="4000" dirty="0" smtClean="0"/>
              <a:t>(A) or </a:t>
            </a:r>
            <a:r>
              <a:rPr lang="en-US" sz="4000" dirty="0" smtClean="0"/>
              <a:t>glb</a:t>
            </a:r>
            <a:r>
              <a:rPr lang="en-US" sz="4000" dirty="0" smtClean="0"/>
              <a:t>(A).</a:t>
            </a:r>
          </a:p>
          <a:p>
            <a:endParaRPr lang="en-US" sz="4000" dirty="0" smtClean="0"/>
          </a:p>
          <a:p>
            <a:endParaRPr lang="en-US"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438400"/>
            <a:ext cx="8153400" cy="2438400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>
                <a:solidFill>
                  <a:srgbClr val="FFFF00"/>
                </a:solidFill>
              </a:rPr>
              <a:t>THANK  YOU</a:t>
            </a:r>
            <a:endParaRPr lang="en-US" sz="9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590800"/>
          </a:xfrm>
        </p:spPr>
        <p:txBody>
          <a:bodyPr/>
          <a:lstStyle/>
          <a:p>
            <a:r>
              <a:rPr lang="en-US" sz="5400" dirty="0" smtClean="0">
                <a:solidFill>
                  <a:srgbClr val="FF0000"/>
                </a:solidFill>
              </a:rPr>
              <a:t>Partially Ordered Sets (</a:t>
            </a:r>
            <a:r>
              <a:rPr lang="en-US" sz="5400" dirty="0" smtClean="0">
                <a:solidFill>
                  <a:srgbClr val="FF0000"/>
                </a:solidFill>
              </a:rPr>
              <a:t>POSets</a:t>
            </a:r>
            <a:r>
              <a:rPr lang="en-US" sz="5400" dirty="0" smtClean="0">
                <a:solidFill>
                  <a:srgbClr val="FF0000"/>
                </a:solidFill>
              </a:rPr>
              <a:t>) 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1000"/>
            <a:ext cx="8305800" cy="6172200"/>
          </a:xfrm>
        </p:spPr>
        <p:txBody>
          <a:bodyPr>
            <a:noAutofit/>
          </a:bodyPr>
          <a:lstStyle/>
          <a:p>
            <a:pPr algn="l"/>
            <a:r>
              <a:rPr lang="en-US" sz="4000" u="sng" dirty="0" smtClean="0"/>
              <a:t>Ex</a:t>
            </a:r>
            <a:r>
              <a:rPr lang="en-US" sz="4000" b="1" dirty="0" smtClean="0"/>
              <a:t>. The relation “</a:t>
            </a:r>
            <a:r>
              <a:rPr lang="en-US" sz="4000" dirty="0" smtClean="0">
                <a:sym typeface="Symbol"/>
              </a:rPr>
              <a:t></a:t>
            </a:r>
            <a:r>
              <a:rPr lang="en-US" sz="4000" b="1" dirty="0" smtClean="0"/>
              <a:t>” on the real numbers, is a partial order.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u="sng" dirty="0" smtClean="0"/>
              <a:t>Sol. Reflexive </a:t>
            </a:r>
            <a:r>
              <a:rPr lang="en-US" sz="4000" dirty="0" smtClean="0"/>
              <a:t>: a </a:t>
            </a:r>
            <a:r>
              <a:rPr lang="en-US" sz="4000" dirty="0" smtClean="0">
                <a:sym typeface="Symbol"/>
              </a:rPr>
              <a:t></a:t>
            </a:r>
            <a:r>
              <a:rPr lang="en-US" sz="4000" dirty="0" smtClean="0"/>
              <a:t> a for all real numbers</a:t>
            </a:r>
          </a:p>
          <a:p>
            <a:pPr algn="l"/>
            <a:r>
              <a:rPr lang="en-US" sz="4000" u="sng" dirty="0" smtClean="0"/>
              <a:t>Antisymmetric</a:t>
            </a:r>
            <a:r>
              <a:rPr lang="en-US" sz="4000" u="sng" dirty="0" smtClean="0"/>
              <a:t> </a:t>
            </a:r>
            <a:r>
              <a:rPr lang="en-US" sz="4000" dirty="0" smtClean="0"/>
              <a:t>: If a </a:t>
            </a:r>
            <a:r>
              <a:rPr lang="en-US" sz="4000" dirty="0" smtClean="0">
                <a:sym typeface="Symbol"/>
              </a:rPr>
              <a:t> </a:t>
            </a:r>
            <a:r>
              <a:rPr lang="en-US" sz="4000" dirty="0" smtClean="0"/>
              <a:t>b, b </a:t>
            </a:r>
            <a:r>
              <a:rPr lang="en-US" sz="4000" dirty="0" smtClean="0">
                <a:sym typeface="Symbol"/>
              </a:rPr>
              <a:t></a:t>
            </a:r>
            <a:r>
              <a:rPr lang="en-US" sz="4000" dirty="0" smtClean="0"/>
              <a:t> a then </a:t>
            </a:r>
            <a:r>
              <a:rPr lang="en-US" sz="4000" dirty="0" smtClean="0"/>
              <a:t>      a </a:t>
            </a:r>
            <a:r>
              <a:rPr lang="en-US" sz="4000" dirty="0" smtClean="0"/>
              <a:t>= b</a:t>
            </a:r>
          </a:p>
          <a:p>
            <a:pPr algn="l"/>
            <a:r>
              <a:rPr lang="en-US" sz="4000" u="sng" dirty="0" smtClean="0"/>
              <a:t>Transitive : </a:t>
            </a:r>
            <a:r>
              <a:rPr lang="en-US" sz="4000" dirty="0" smtClean="0"/>
              <a:t>If a </a:t>
            </a:r>
            <a:r>
              <a:rPr lang="en-US" sz="4000" dirty="0" smtClean="0">
                <a:sym typeface="Symbol"/>
              </a:rPr>
              <a:t></a:t>
            </a:r>
            <a:r>
              <a:rPr lang="en-US" sz="4000" dirty="0" smtClean="0"/>
              <a:t> b, b </a:t>
            </a:r>
            <a:r>
              <a:rPr lang="en-US" sz="4000" dirty="0" smtClean="0">
                <a:sym typeface="Symbol"/>
              </a:rPr>
              <a:t> </a:t>
            </a:r>
            <a:r>
              <a:rPr lang="en-US" sz="4000" dirty="0" smtClean="0"/>
              <a:t>c then a </a:t>
            </a:r>
            <a:r>
              <a:rPr lang="en-US" sz="4000" dirty="0" smtClean="0">
                <a:sym typeface="Symbol"/>
              </a:rPr>
              <a:t> </a:t>
            </a:r>
            <a:r>
              <a:rPr lang="en-US" sz="4000" dirty="0" smtClean="0"/>
              <a:t>c</a:t>
            </a:r>
          </a:p>
          <a:p>
            <a:pPr algn="l"/>
            <a:r>
              <a:rPr lang="en-US" sz="4000" dirty="0" smtClean="0"/>
              <a:t>This order relation on N or R is called usual order</a:t>
            </a:r>
          </a:p>
          <a:p>
            <a:pPr algn="l"/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"/>
            <a:ext cx="7854696" cy="58674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4000" dirty="0" smtClean="0"/>
              <a:t> </a:t>
            </a:r>
            <a:r>
              <a:rPr lang="en-US" sz="4000" b="1" dirty="0" smtClean="0"/>
              <a:t>Partially Ordered Sets (</a:t>
            </a:r>
            <a:r>
              <a:rPr lang="en-US" sz="4000" b="1" dirty="0" smtClean="0"/>
              <a:t>POSets</a:t>
            </a:r>
            <a:r>
              <a:rPr lang="en-US" sz="4000" b="1" dirty="0" smtClean="0"/>
              <a:t>)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Let R be a relation on a set S. Then R is called a partial order if it </a:t>
            </a:r>
            <a:r>
              <a:rPr lang="en-US" sz="4000" dirty="0" smtClean="0"/>
              <a:t>is Reflexive a </a:t>
            </a:r>
            <a:r>
              <a:rPr lang="en-US" sz="4000" dirty="0" smtClean="0"/>
              <a:t>R a,  </a:t>
            </a:r>
            <a:r>
              <a:rPr lang="en-US" sz="4000" dirty="0" smtClean="0"/>
              <a:t>a </a:t>
            </a:r>
            <a:r>
              <a:rPr lang="en-US" sz="4000" dirty="0" smtClean="0">
                <a:sym typeface="Symbol"/>
              </a:rPr>
              <a:t></a:t>
            </a:r>
            <a:r>
              <a:rPr lang="en-US" sz="4000" dirty="0" smtClean="0"/>
              <a:t> S </a:t>
            </a:r>
            <a:r>
              <a:rPr lang="en-US" sz="4000" u="sng" dirty="0" smtClean="0"/>
              <a:t>Antisymmetric</a:t>
            </a:r>
            <a:r>
              <a:rPr lang="en-US" sz="4000" u="sng" dirty="0" smtClean="0"/>
              <a:t> </a:t>
            </a:r>
            <a:r>
              <a:rPr lang="en-US" sz="4000" dirty="0" smtClean="0"/>
              <a:t>:If </a:t>
            </a:r>
            <a:r>
              <a:rPr lang="en-US" sz="4000" dirty="0" smtClean="0"/>
              <a:t>a R b and b R a </a:t>
            </a:r>
            <a:r>
              <a:rPr lang="en-US" sz="4000" dirty="0" smtClean="0"/>
              <a:t>Then a  </a:t>
            </a:r>
            <a:r>
              <a:rPr lang="en-US" sz="4000" dirty="0" smtClean="0"/>
              <a:t>= </a:t>
            </a:r>
            <a:r>
              <a:rPr lang="en-US" sz="4000" dirty="0" smtClean="0"/>
              <a:t>b</a:t>
            </a:r>
          </a:p>
          <a:p>
            <a:pPr algn="l"/>
            <a:r>
              <a:rPr lang="en-US" sz="4000" u="sng" dirty="0" smtClean="0"/>
              <a:t>Transitive </a:t>
            </a:r>
            <a:r>
              <a:rPr lang="en-US" sz="4000" dirty="0" smtClean="0"/>
              <a:t>:If </a:t>
            </a:r>
            <a:r>
              <a:rPr lang="en-US" sz="4000" dirty="0" smtClean="0"/>
              <a:t>a R b and b R c </a:t>
            </a:r>
            <a:r>
              <a:rPr lang="en-US" sz="4000" dirty="0" smtClean="0">
                <a:sym typeface="Symbol"/>
              </a:rPr>
              <a:t></a:t>
            </a:r>
            <a:r>
              <a:rPr lang="en-US" sz="4000" dirty="0" smtClean="0"/>
              <a:t>a R c The </a:t>
            </a:r>
            <a:r>
              <a:rPr lang="en-US" sz="4000" dirty="0" smtClean="0"/>
              <a:t>set S with partial order is called partially ordered set or </a:t>
            </a:r>
            <a:r>
              <a:rPr lang="en-US" sz="4000" dirty="0" smtClean="0"/>
              <a:t>poset</a:t>
            </a:r>
            <a:r>
              <a:rPr lang="en-US" sz="4000" dirty="0" smtClean="0"/>
              <a:t>.</a:t>
            </a:r>
            <a:br>
              <a:rPr lang="en-US" sz="4000" dirty="0" smtClean="0"/>
            </a:b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04800"/>
            <a:ext cx="8153400" cy="6096000"/>
          </a:xfrm>
        </p:spPr>
        <p:txBody>
          <a:bodyPr>
            <a:noAutofit/>
          </a:bodyPr>
          <a:lstStyle/>
          <a:p>
            <a:pPr algn="l"/>
            <a:r>
              <a:rPr lang="en-US" sz="3600" u="sng" dirty="0" smtClean="0"/>
              <a:t> Ex</a:t>
            </a:r>
            <a:r>
              <a:rPr lang="en-US" sz="3600" dirty="0" smtClean="0"/>
              <a:t>. (Z+, | ), the relation “divides” on +</a:t>
            </a:r>
            <a:r>
              <a:rPr lang="en-US" sz="3600" dirty="0" smtClean="0"/>
              <a:t>ve</a:t>
            </a:r>
            <a:r>
              <a:rPr lang="en-US" sz="3600" dirty="0" smtClean="0"/>
              <a:t> integers.</a:t>
            </a:r>
          </a:p>
          <a:p>
            <a:pPr algn="l"/>
            <a:r>
              <a:rPr lang="en-US" sz="3600" u="sng" dirty="0" smtClean="0"/>
              <a:t>Ex</a:t>
            </a:r>
            <a:r>
              <a:rPr lang="en-US" sz="3600" dirty="0" smtClean="0"/>
              <a:t>. (Z, | ), the relation “divides” on integers</a:t>
            </a:r>
            <a:r>
              <a:rPr lang="en-US" sz="3600" dirty="0" smtClean="0"/>
              <a:t>. </a:t>
            </a:r>
          </a:p>
          <a:p>
            <a:pPr algn="l"/>
            <a:r>
              <a:rPr lang="en-US" sz="3600" u="sng" dirty="0" smtClean="0"/>
              <a:t>Ex</a:t>
            </a:r>
            <a:r>
              <a:rPr lang="en-US" sz="3600" u="sng" dirty="0" smtClean="0"/>
              <a:t>. </a:t>
            </a:r>
            <a:r>
              <a:rPr lang="en-US" sz="3600" dirty="0" smtClean="0"/>
              <a:t>(2S, </a:t>
            </a:r>
            <a:r>
              <a:rPr lang="en-US" sz="3600" dirty="0" smtClean="0">
                <a:sym typeface="Symbol"/>
              </a:rPr>
              <a:t></a:t>
            </a:r>
            <a:r>
              <a:rPr lang="en-US" sz="3600" dirty="0" smtClean="0"/>
              <a:t>), </a:t>
            </a:r>
            <a:r>
              <a:rPr lang="en-US" sz="3600" dirty="0" smtClean="0"/>
              <a:t>the relation “subset” on set of </a:t>
            </a:r>
            <a:r>
              <a:rPr lang="en-US" sz="3600" dirty="0" smtClean="0"/>
              <a:t>all subsets </a:t>
            </a:r>
            <a:r>
              <a:rPr lang="en-US" sz="3600" dirty="0" smtClean="0"/>
              <a:t>of S</a:t>
            </a:r>
            <a:r>
              <a:rPr lang="en-US" sz="3600" dirty="0" smtClean="0"/>
              <a:t>.</a:t>
            </a:r>
          </a:p>
          <a:p>
            <a:pPr algn="l"/>
            <a:r>
              <a:rPr lang="en-US" sz="3600" dirty="0" smtClean="0"/>
              <a:t>Comparability Let a and b be the elements in a partially ordered set (S</a:t>
            </a:r>
            <a:r>
              <a:rPr lang="en-US" sz="3600" dirty="0" smtClean="0"/>
              <a:t>,</a:t>
            </a:r>
            <a:r>
              <a:rPr lang="en-US" sz="3600" dirty="0" smtClean="0">
                <a:sym typeface="Symbol"/>
              </a:rPr>
              <a:t> </a:t>
            </a:r>
            <a:r>
              <a:rPr lang="en-US" sz="3600" dirty="0" smtClean="0"/>
              <a:t> ). </a:t>
            </a:r>
            <a:r>
              <a:rPr lang="en-US" sz="3600" dirty="0" smtClean="0"/>
              <a:t>Then a and b are called comparable </a:t>
            </a:r>
            <a:r>
              <a:rPr lang="en-US" sz="3600" dirty="0" smtClean="0"/>
              <a:t>if      </a:t>
            </a:r>
            <a:r>
              <a:rPr lang="en-US" sz="3600" dirty="0" smtClean="0"/>
              <a:t>a </a:t>
            </a:r>
            <a:r>
              <a:rPr lang="en-US" sz="3600" dirty="0" smtClean="0">
                <a:sym typeface="Symbol"/>
              </a:rPr>
              <a:t> </a:t>
            </a:r>
            <a:r>
              <a:rPr lang="en-US" sz="3600" dirty="0" smtClean="0"/>
              <a:t>b </a:t>
            </a:r>
            <a:r>
              <a:rPr lang="en-US" sz="3600" dirty="0" smtClean="0"/>
              <a:t>or b </a:t>
            </a:r>
            <a:r>
              <a:rPr lang="en-US" sz="3600" dirty="0" smtClean="0">
                <a:sym typeface="Symbol"/>
              </a:rPr>
              <a:t></a:t>
            </a:r>
            <a:r>
              <a:rPr lang="en-US" sz="3600" dirty="0" smtClean="0"/>
              <a:t> </a:t>
            </a:r>
            <a:r>
              <a:rPr lang="en-US" sz="3600" dirty="0" smtClean="0"/>
              <a:t>a. </a:t>
            </a:r>
            <a:br>
              <a:rPr lang="en-US" sz="3600" dirty="0" smtClean="0"/>
            </a:br>
            <a:endParaRPr lang="en-US" sz="3600" dirty="0" smtClean="0"/>
          </a:p>
          <a:p>
            <a:pPr algn="l"/>
            <a:endParaRPr lang="en-US" sz="3600" dirty="0" smtClean="0"/>
          </a:p>
          <a:p>
            <a:pPr algn="l"/>
            <a:endParaRPr lang="en-U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"/>
            <a:ext cx="8153400" cy="58674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4000" dirty="0" smtClean="0"/>
              <a:t> </a:t>
            </a:r>
          </a:p>
          <a:p>
            <a:pPr algn="l"/>
            <a:r>
              <a:rPr lang="en-US" sz="4000" dirty="0" smtClean="0"/>
              <a:t>They are incomparable or non-comparable, written as a </a:t>
            </a:r>
            <a:r>
              <a:rPr lang="en-US" sz="4000" dirty="0" smtClean="0">
                <a:sym typeface="Symbol"/>
              </a:rPr>
              <a:t></a:t>
            </a:r>
            <a:r>
              <a:rPr lang="en-US" sz="4000" dirty="0" smtClean="0"/>
              <a:t>b </a:t>
            </a:r>
            <a:r>
              <a:rPr lang="en-US" sz="4000" dirty="0" smtClean="0"/>
              <a:t>if neither a </a:t>
            </a:r>
            <a:r>
              <a:rPr lang="en-US" sz="4000" dirty="0" smtClean="0">
                <a:sym typeface="Symbol"/>
              </a:rPr>
              <a:t></a:t>
            </a:r>
            <a:r>
              <a:rPr lang="en-US" sz="4000" dirty="0" smtClean="0"/>
              <a:t>b </a:t>
            </a:r>
            <a:r>
              <a:rPr lang="en-US" sz="4000" dirty="0" smtClean="0"/>
              <a:t>nor b </a:t>
            </a:r>
            <a:r>
              <a:rPr lang="en-US" sz="4000" dirty="0" smtClean="0">
                <a:sym typeface="Symbol"/>
              </a:rPr>
              <a:t></a:t>
            </a:r>
            <a:r>
              <a:rPr lang="en-US" sz="4000" dirty="0" smtClean="0"/>
              <a:t> </a:t>
            </a:r>
            <a:r>
              <a:rPr lang="en-US" sz="4000" dirty="0" smtClean="0"/>
              <a:t>a.</a:t>
            </a:r>
          </a:p>
          <a:p>
            <a:pPr algn="l"/>
            <a:r>
              <a:rPr lang="en-US" sz="4000" u="sng" dirty="0" smtClean="0"/>
              <a:t>Ex</a:t>
            </a:r>
            <a:r>
              <a:rPr lang="en-US" sz="4000" dirty="0" smtClean="0"/>
              <a:t>. In </a:t>
            </a:r>
            <a:r>
              <a:rPr lang="en-US" sz="4000" dirty="0" smtClean="0"/>
              <a:t>poset</a:t>
            </a:r>
            <a:r>
              <a:rPr lang="en-US" sz="4000" dirty="0" smtClean="0"/>
              <a:t> (Z+, |), 3 and 6 are comparable, 6 and 3 are comparable, 3 and 5 are not, 8 and 12 are not.</a:t>
            </a:r>
          </a:p>
          <a:p>
            <a:pPr algn="l"/>
            <a:r>
              <a:rPr lang="en-US" sz="4000" u="sng" dirty="0" smtClean="0"/>
              <a:t>Dual Order </a:t>
            </a:r>
            <a:r>
              <a:rPr lang="en-US" sz="4000" u="sng" dirty="0" smtClean="0"/>
              <a:t>: </a:t>
            </a:r>
            <a:r>
              <a:rPr lang="en-US" sz="4000" dirty="0" smtClean="0"/>
              <a:t>Let </a:t>
            </a:r>
            <a:r>
              <a:rPr lang="en-US" sz="4000" dirty="0" smtClean="0">
                <a:sym typeface="Symbol"/>
              </a:rPr>
              <a:t></a:t>
            </a:r>
            <a:r>
              <a:rPr lang="en-US" sz="4000" dirty="0" smtClean="0"/>
              <a:t> </a:t>
            </a:r>
            <a:r>
              <a:rPr lang="en-US" sz="4000" dirty="0" smtClean="0"/>
              <a:t>be any partial ordering of set S. If the relation </a:t>
            </a:r>
            <a:r>
              <a:rPr lang="en-US" sz="4000" dirty="0" smtClean="0">
                <a:sym typeface="Symbol"/>
              </a:rPr>
              <a:t></a:t>
            </a:r>
            <a:r>
              <a:rPr lang="en-US" sz="4000" dirty="0" smtClean="0"/>
              <a:t> </a:t>
            </a:r>
            <a:r>
              <a:rPr lang="en-US" sz="4000" dirty="0" smtClean="0"/>
              <a:t>is also a partial ordering of S, then it is called dual order.</a:t>
            </a:r>
            <a:br>
              <a:rPr lang="en-US" sz="4000" dirty="0" smtClean="0"/>
            </a:br>
            <a:endParaRPr lang="en-US" sz="4000" dirty="0" smtClean="0"/>
          </a:p>
          <a:p>
            <a:pPr algn="l"/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04800"/>
            <a:ext cx="8077200" cy="6096000"/>
          </a:xfrm>
        </p:spPr>
        <p:txBody>
          <a:bodyPr>
            <a:normAutofit fontScale="92500"/>
          </a:bodyPr>
          <a:lstStyle/>
          <a:p>
            <a:pPr algn="l"/>
            <a:r>
              <a:rPr lang="en-US" sz="4000" b="1" dirty="0" smtClean="0"/>
              <a:t>Ordered Subsets </a:t>
            </a:r>
            <a:endParaRPr lang="en-US" sz="4000" b="1" dirty="0" smtClean="0"/>
          </a:p>
          <a:p>
            <a:pPr algn="l"/>
            <a:r>
              <a:rPr lang="en-US" sz="4000" b="1" dirty="0" smtClean="0"/>
              <a:t>Let </a:t>
            </a:r>
            <a:r>
              <a:rPr lang="en-US" sz="4000" b="1" dirty="0" smtClean="0"/>
              <a:t>A be any subset of an ordered set S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Suppose a, b </a:t>
            </a:r>
            <a:r>
              <a:rPr lang="en-US" sz="4000" dirty="0" smtClean="0">
                <a:sym typeface="Symbol"/>
              </a:rPr>
              <a:t>€ </a:t>
            </a:r>
            <a:r>
              <a:rPr lang="en-US" sz="4000" dirty="0" smtClean="0"/>
              <a:t>A . Define </a:t>
            </a:r>
            <a:r>
              <a:rPr lang="en-US" sz="4000" dirty="0" smtClean="0"/>
              <a:t>a </a:t>
            </a:r>
            <a:r>
              <a:rPr lang="en-US" sz="4000" dirty="0" smtClean="0"/>
              <a:t> </a:t>
            </a:r>
            <a:r>
              <a:rPr lang="en-US" sz="4000" dirty="0" smtClean="0"/>
              <a:t>b as elements of A whenever a </a:t>
            </a:r>
            <a:r>
              <a:rPr lang="en-US" sz="4000" dirty="0" smtClean="0">
                <a:sym typeface="Symbol"/>
              </a:rPr>
              <a:t></a:t>
            </a:r>
            <a:r>
              <a:rPr lang="en-US" sz="4000" dirty="0" smtClean="0"/>
              <a:t> </a:t>
            </a:r>
            <a:r>
              <a:rPr lang="en-US" sz="4000" dirty="0" smtClean="0"/>
              <a:t>b as elements of </a:t>
            </a:r>
            <a:r>
              <a:rPr lang="en-US" sz="4000" dirty="0" smtClean="0"/>
              <a:t>S . This </a:t>
            </a:r>
            <a:r>
              <a:rPr lang="en-US" sz="4000" dirty="0" smtClean="0"/>
              <a:t>defines a partial ordering of A called the induced order on </a:t>
            </a:r>
            <a:r>
              <a:rPr lang="en-US" sz="4000" dirty="0" smtClean="0"/>
              <a:t>A . The </a:t>
            </a:r>
            <a:r>
              <a:rPr lang="en-US" sz="4000" dirty="0" smtClean="0"/>
              <a:t>subset A with the induced order is called an ordered subset of S.</a:t>
            </a:r>
            <a:br>
              <a:rPr lang="en-US" sz="4000" dirty="0" smtClean="0"/>
            </a:br>
            <a:endParaRPr lang="en-US" sz="4000" dirty="0" smtClean="0"/>
          </a:p>
          <a:p>
            <a:pPr algn="l"/>
            <a:endParaRPr 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"/>
            <a:ext cx="8077200" cy="6096000"/>
          </a:xfrm>
        </p:spPr>
        <p:txBody>
          <a:bodyPr>
            <a:normAutofit/>
          </a:bodyPr>
          <a:lstStyle/>
          <a:p>
            <a:pPr algn="l"/>
            <a:r>
              <a:rPr lang="en-US" sz="4000" u="sng" dirty="0" smtClean="0"/>
              <a:t>Totally Ordered </a:t>
            </a:r>
            <a:r>
              <a:rPr lang="en-US" sz="4000" u="sng" dirty="0" smtClean="0"/>
              <a:t>Set: </a:t>
            </a:r>
            <a:r>
              <a:rPr lang="en-US" sz="4000" dirty="0" smtClean="0"/>
              <a:t>If </a:t>
            </a:r>
            <a:r>
              <a:rPr lang="en-US" sz="4000" dirty="0" smtClean="0"/>
              <a:t>(S, ≼) is a </a:t>
            </a:r>
            <a:r>
              <a:rPr lang="en-US" sz="4000" dirty="0" smtClean="0"/>
              <a:t>poset</a:t>
            </a:r>
            <a:r>
              <a:rPr lang="en-US" sz="4000" dirty="0" smtClean="0"/>
              <a:t> and every two elements of S are comparable, then S is called totally ordered or linearly ordered.</a:t>
            </a:r>
          </a:p>
          <a:p>
            <a:pPr algn="l"/>
            <a:r>
              <a:rPr lang="en-US" sz="4000" dirty="0" smtClean="0"/>
              <a:t>A totally ordered set is also called a chain.</a:t>
            </a:r>
          </a:p>
          <a:p>
            <a:pPr algn="l"/>
            <a:r>
              <a:rPr lang="en-US" sz="4000" u="sng" dirty="0" smtClean="0"/>
              <a:t>Ex. </a:t>
            </a:r>
            <a:r>
              <a:rPr lang="en-US" sz="4000" dirty="0" smtClean="0"/>
              <a:t>The </a:t>
            </a:r>
            <a:r>
              <a:rPr lang="en-US" sz="4000" dirty="0" smtClean="0"/>
              <a:t>poset</a:t>
            </a:r>
            <a:r>
              <a:rPr lang="en-US" sz="4000" dirty="0" smtClean="0"/>
              <a:t> (Z, ≼</a:t>
            </a:r>
            <a:r>
              <a:rPr lang="en-US" sz="4000" dirty="0" smtClean="0"/>
              <a:t>), </a:t>
            </a:r>
            <a:r>
              <a:rPr lang="en-US" sz="4000" dirty="0" smtClean="0"/>
              <a:t>is totally ordered, </a:t>
            </a:r>
            <a:br>
              <a:rPr lang="en-US" sz="4000" dirty="0" smtClean="0"/>
            </a:br>
            <a:endParaRPr lang="en-US" sz="4000" dirty="0" smtClean="0"/>
          </a:p>
          <a:p>
            <a:pPr algn="l"/>
            <a:endParaRPr lang="en-US" sz="4000" dirty="0" smtClean="0"/>
          </a:p>
          <a:p>
            <a:pPr algn="l"/>
            <a:endParaRPr lang="en-US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04800"/>
            <a:ext cx="8229600" cy="61722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because either a ≼</a:t>
            </a:r>
            <a:r>
              <a:rPr lang="en-US" sz="4000" dirty="0" smtClean="0"/>
              <a:t> </a:t>
            </a:r>
            <a:r>
              <a:rPr lang="en-US" sz="4000" dirty="0" smtClean="0"/>
              <a:t>b or b ≼</a:t>
            </a:r>
            <a:r>
              <a:rPr lang="en-US" sz="4000" dirty="0" smtClean="0"/>
              <a:t> </a:t>
            </a:r>
            <a:r>
              <a:rPr lang="en-US" sz="4000" dirty="0" smtClean="0"/>
              <a:t>a when a and b are integers.</a:t>
            </a:r>
          </a:p>
          <a:p>
            <a:pPr algn="l"/>
            <a:r>
              <a:rPr lang="en-US" sz="4000" u="sng" dirty="0" smtClean="0"/>
              <a:t>Ex</a:t>
            </a:r>
            <a:r>
              <a:rPr lang="en-US" sz="4000" dirty="0" smtClean="0"/>
              <a:t>. The </a:t>
            </a:r>
            <a:r>
              <a:rPr lang="en-US" sz="4000" dirty="0" smtClean="0"/>
              <a:t>poset</a:t>
            </a:r>
            <a:r>
              <a:rPr lang="en-US" sz="4000" dirty="0" smtClean="0"/>
              <a:t> (Z+, |), is not totally ordered because it contains elements that are incomparable such as 5 and 7.</a:t>
            </a:r>
            <a:endParaRPr lang="en-US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186</TotalTime>
  <Words>217</Words>
  <Application>Microsoft Office PowerPoint</Application>
  <PresentationFormat>On-screen Show (4:3)</PresentationFormat>
  <Paragraphs>34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DNR COLLEGE(A),BHIMAVARM</vt:lpstr>
      <vt:lpstr>Partially Ordered Sets (POSets) 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Personal</dc:creator>
  <cp:lastModifiedBy>Personal</cp:lastModifiedBy>
  <cp:revision>22</cp:revision>
  <dcterms:created xsi:type="dcterms:W3CDTF">2020-06-06T07:12:20Z</dcterms:created>
  <dcterms:modified xsi:type="dcterms:W3CDTF">2020-06-08T12:45:15Z</dcterms:modified>
</cp:coreProperties>
</file>