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B046995-A920-4DDB-995C-043B2036BE35}" type="datetimeFigureOut">
              <a:rPr lang="en-US" smtClean="0"/>
              <a:t>6/14/2020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BA9ED31-B891-44CD-A7E8-4D7D63BB28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046995-A920-4DDB-995C-043B2036BE35}" type="datetimeFigureOut">
              <a:rPr lang="en-US" smtClean="0"/>
              <a:t>6/14/2020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A9ED31-B891-44CD-A7E8-4D7D63BB28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B046995-A920-4DDB-995C-043B2036BE35}" type="datetimeFigureOut">
              <a:rPr lang="en-US" smtClean="0"/>
              <a:t>6/14/2020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BA9ED31-B891-44CD-A7E8-4D7D63BB28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046995-A920-4DDB-995C-043B2036BE35}" type="datetimeFigureOut">
              <a:rPr lang="en-US" smtClean="0"/>
              <a:t>6/14/2020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A9ED31-B891-44CD-A7E8-4D7D63BB28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B046995-A920-4DDB-995C-043B2036BE35}" type="datetimeFigureOut">
              <a:rPr lang="en-US" smtClean="0"/>
              <a:t>6/14/2020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BA9ED31-B891-44CD-A7E8-4D7D63BB28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046995-A920-4DDB-995C-043B2036BE35}" type="datetimeFigureOut">
              <a:rPr lang="en-US" smtClean="0"/>
              <a:t>6/14/2020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A9ED31-B891-44CD-A7E8-4D7D63BB28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046995-A920-4DDB-995C-043B2036BE35}" type="datetimeFigureOut">
              <a:rPr lang="en-US" smtClean="0"/>
              <a:t>6/14/2020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A9ED31-B891-44CD-A7E8-4D7D63BB28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046995-A920-4DDB-995C-043B2036BE35}" type="datetimeFigureOut">
              <a:rPr lang="en-US" smtClean="0"/>
              <a:t>6/14/2020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A9ED31-B891-44CD-A7E8-4D7D63BB28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B046995-A920-4DDB-995C-043B2036BE35}" type="datetimeFigureOut">
              <a:rPr lang="en-US" smtClean="0"/>
              <a:t>6/14/2020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A9ED31-B891-44CD-A7E8-4D7D63BB28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046995-A920-4DDB-995C-043B2036BE35}" type="datetimeFigureOut">
              <a:rPr lang="en-US" smtClean="0"/>
              <a:t>6/14/2020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A9ED31-B891-44CD-A7E8-4D7D63BB28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046995-A920-4DDB-995C-043B2036BE35}" type="datetimeFigureOut">
              <a:rPr lang="en-US" smtClean="0"/>
              <a:t>6/14/2020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A9ED31-B891-44CD-A7E8-4D7D63BB28C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B046995-A920-4DDB-995C-043B2036BE35}" type="datetimeFigureOut">
              <a:rPr lang="en-US" smtClean="0"/>
              <a:t>6/14/2020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BA9ED31-B891-44CD-A7E8-4D7D63BB28C9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752600"/>
            <a:ext cx="7772400" cy="1648968"/>
          </a:xfrm>
        </p:spPr>
        <p:txBody>
          <a:bodyPr/>
          <a:lstStyle/>
          <a:p>
            <a:r>
              <a:rPr lang="en-US" sz="44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DNR COLLEGE(A),BHIMAVARM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3581400"/>
            <a:ext cx="6248400" cy="1135912"/>
          </a:xfrm>
        </p:spPr>
        <p:txBody>
          <a:bodyPr/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NAME OF THE FACULTY: M.SURYA SIRISHA</a:t>
            </a:r>
          </a:p>
          <a:p>
            <a:r>
              <a:rPr lang="en-US" sz="2000" b="1" dirty="0" smtClean="0">
                <a:solidFill>
                  <a:srgbClr val="7030A0"/>
                </a:solidFill>
              </a:rPr>
              <a:t>DEPARTMENT: MATHEMATICS</a:t>
            </a:r>
          </a:p>
          <a:p>
            <a:r>
              <a:rPr lang="en-US" sz="2000" b="1" dirty="0" smtClean="0">
                <a:solidFill>
                  <a:srgbClr val="7030A0"/>
                </a:solidFill>
              </a:rPr>
              <a:t>SUBJECT :LATTICE THEORY</a:t>
            </a:r>
            <a:endParaRPr lang="en-US" sz="3200" b="1" dirty="0" smtClean="0">
              <a:solidFill>
                <a:srgbClr val="7030A0"/>
              </a:solidFill>
            </a:endParaRPr>
          </a:p>
          <a:p>
            <a:endParaRPr lang="en-US" sz="2000" b="1" dirty="0" smtClean="0">
              <a:solidFill>
                <a:srgbClr val="7030A0"/>
              </a:solidFill>
            </a:endParaRPr>
          </a:p>
          <a:p>
            <a:endParaRPr lang="en-US" sz="1800" b="1" dirty="0" smtClean="0">
              <a:solidFill>
                <a:srgbClr val="7030A0"/>
              </a:solidFill>
            </a:endParaRPr>
          </a:p>
          <a:p>
            <a:endParaRPr lang="en-US" sz="1800" b="1" dirty="0" smtClean="0">
              <a:solidFill>
                <a:srgbClr val="7030A0"/>
              </a:solidFill>
            </a:endParaRPr>
          </a:p>
          <a:p>
            <a:endParaRPr lang="en-US" sz="1800" b="1" dirty="0" smtClean="0">
              <a:solidFill>
                <a:srgbClr val="7030A0"/>
              </a:solidFill>
            </a:endParaRPr>
          </a:p>
          <a:p>
            <a:endParaRPr lang="en-US" sz="1800" dirty="0" smtClean="0">
              <a:solidFill>
                <a:srgbClr val="7030A0"/>
              </a:solidFill>
            </a:endParaRPr>
          </a:p>
          <a:p>
            <a:endParaRPr lang="en-US" dirty="0" smtClean="0">
              <a:solidFill>
                <a:srgbClr val="7030A0"/>
              </a:solidFill>
            </a:endParaRPr>
          </a:p>
          <a:p>
            <a:endParaRPr lang="en-US" dirty="0" smtClean="0">
              <a:solidFill>
                <a:srgbClr val="7030A0"/>
              </a:solidFill>
            </a:endParaRPr>
          </a:p>
          <a:p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457200" y="1295400"/>
            <a:ext cx="7391400" cy="517064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latin typeface="Georgia" pitchFamily="18" charset="0"/>
              </a:rPr>
              <a:t>Let 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latin typeface="MathJax_Main"/>
              </a:rPr>
              <a:t>(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latin typeface="MathJax_Math-italic"/>
              </a:rPr>
              <a:t>X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latin typeface="MathJax_Main"/>
              </a:rPr>
              <a:t>,≤)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latin typeface="Georgia" pitchFamily="18" charset="0"/>
              </a:rPr>
              <a:t> be a lattice. Which is the correct definition for Jordan-Dedekind condition: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latin typeface="Georgia" pitchFamily="18" charset="0"/>
              </a:rPr>
              <a:t>1) all </a:t>
            </a:r>
            <a:r>
              <a:rPr kumimoji="0" lang="en-US" sz="4000" b="0" i="0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latin typeface="inherit"/>
              </a:rPr>
              <a:t>maximal chains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latin typeface="Georgia" pitchFamily="18" charset="0"/>
              </a:rPr>
              <a:t> in 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latin typeface="MathJax_Math-italic"/>
              </a:rPr>
              <a:t>X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latin typeface="Georgia" pitchFamily="18" charset="0"/>
              </a:rPr>
              <a:t> have the same cardinality.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latin typeface="Georgia" pitchFamily="18" charset="0"/>
              </a:rPr>
              <a:t>2) for any interval 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latin typeface="MathJax_Math-italic"/>
              </a:rPr>
              <a:t>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latin typeface="Georgia" pitchFamily="18" charset="0"/>
              </a:rPr>
              <a:t> in 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latin typeface="MathJax_Math-italic"/>
              </a:rPr>
              <a:t>X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latin typeface="Georgia" pitchFamily="18" charset="0"/>
              </a:rPr>
              <a:t>, all maximal chains in 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latin typeface="MathJax_Math-italic"/>
              </a:rPr>
              <a:t>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latin typeface="Georgia" pitchFamily="18" charset="0"/>
              </a:rPr>
              <a:t> have the same cardinality.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381000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JORDAN – DEDEKIND CHAIN CONDITION :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33401"/>
            <a:ext cx="7620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4000" dirty="0"/>
              <a:t>The greatest possible length of a chain (totally ordered subset) in a partially ordered set (the length of a finite chain is one less than the number of elements). There exist infinite partially ordered sets of finite length. A partially ordered set of length zero is a trivial </a:t>
            </a:r>
            <a:r>
              <a:rPr lang="en-US" sz="4000" dirty="0" smtClean="0"/>
              <a:t>order</a:t>
            </a:r>
            <a:r>
              <a:rPr lang="en-US" sz="4000" dirty="0"/>
              <a:t> </a:t>
            </a:r>
            <a:r>
              <a:rPr lang="en-US" sz="4000" dirty="0" smtClean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75" name="Rectangle 43"/>
          <p:cNvSpPr>
            <a:spLocks noChangeArrowheads="1"/>
          </p:cNvSpPr>
          <p:nvPr/>
        </p:nvSpPr>
        <p:spPr bwMode="auto">
          <a:xfrm>
            <a:off x="304800" y="533400"/>
            <a:ext cx="7696200" cy="473975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4400" b="1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Comparability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: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Let</a:t>
            </a:r>
            <a:r>
              <a:rPr lang="en-US" sz="4400" dirty="0">
                <a:solidFill>
                  <a:schemeClr val="bg1"/>
                </a:solidFill>
                <a:latin typeface="Roboto"/>
              </a:rPr>
              <a:t> </a:t>
            </a:r>
            <a:r>
              <a:rPr lang="en-US" sz="4400" dirty="0" smtClean="0">
                <a:solidFill>
                  <a:schemeClr val="bg1"/>
                </a:solidFill>
                <a:latin typeface="Roboto"/>
              </a:rPr>
              <a:t>a</a:t>
            </a:r>
            <a:r>
              <a:rPr lang="en-US" sz="4400" dirty="0">
                <a:solidFill>
                  <a:schemeClr val="bg1"/>
                </a:solidFill>
                <a:latin typeface="Roboto"/>
              </a:rPr>
              <a:t> 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and b</a:t>
            </a:r>
            <a:r>
              <a:rPr kumimoji="0" lang="en-US" sz="4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 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be the elements of a 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poset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(S,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  <a:sym typeface="Symbol"/>
              </a:rPr>
              <a:t>)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 then </a:t>
            </a:r>
            <a:r>
              <a:rPr lang="en-US" sz="4400" dirty="0" smtClean="0">
                <a:solidFill>
                  <a:schemeClr val="bg1"/>
                </a:solidFill>
                <a:latin typeface="Roboto"/>
              </a:rPr>
              <a:t>a 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and b are said to </a:t>
            </a:r>
            <a:r>
              <a:rPr kumimoji="0" lang="en-US" sz="4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comparable 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if either</a:t>
            </a:r>
            <a:r>
              <a:rPr kumimoji="0" lang="en-US" sz="4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4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a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  <a:sym typeface="Symbol"/>
              </a:rPr>
              <a:t>  b or b  a 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 dirty="0" smtClean="0">
                <a:solidFill>
                  <a:schemeClr val="bg1"/>
                </a:solidFill>
                <a:latin typeface="Roboto"/>
              </a:rPr>
              <a:t>otherwise, a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 and b are said to be</a:t>
            </a:r>
            <a:r>
              <a:rPr kumimoji="0" lang="en-US" sz="4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 incomparable .</a:t>
            </a:r>
            <a:endParaRPr kumimoji="0" lang="en-US" sz="4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Roboto"/>
            </a:endParaRPr>
          </a:p>
        </p:txBody>
      </p:sp>
      <p:sp>
        <p:nvSpPr>
          <p:cNvPr id="18476" name="AutoShape 44" descr="a"/>
          <p:cNvSpPr>
            <a:spLocks noChangeAspect="1" noChangeArrowheads="1"/>
          </p:cNvSpPr>
          <p:nvPr/>
        </p:nvSpPr>
        <p:spPr bwMode="auto">
          <a:xfrm>
            <a:off x="296863" y="196850"/>
            <a:ext cx="123825" cy="1143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8477" name="AutoShape 45" descr="b"/>
          <p:cNvSpPr>
            <a:spLocks noChangeAspect="1" noChangeArrowheads="1"/>
          </p:cNvSpPr>
          <p:nvPr/>
        </p:nvSpPr>
        <p:spPr bwMode="auto">
          <a:xfrm>
            <a:off x="788988" y="196850"/>
            <a:ext cx="95250" cy="180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8478" name="AutoShape 46" descr="(S, \preceq)"/>
          <p:cNvSpPr>
            <a:spLocks noChangeAspect="1" noChangeArrowheads="1"/>
          </p:cNvSpPr>
          <p:nvPr/>
        </p:nvSpPr>
        <p:spPr bwMode="auto">
          <a:xfrm>
            <a:off x="2833688" y="196850"/>
            <a:ext cx="619125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8479" name="AutoShape 47" descr="a"/>
          <p:cNvSpPr>
            <a:spLocks noChangeAspect="1" noChangeArrowheads="1"/>
          </p:cNvSpPr>
          <p:nvPr/>
        </p:nvSpPr>
        <p:spPr bwMode="auto">
          <a:xfrm>
            <a:off x="3957638" y="196850"/>
            <a:ext cx="123825" cy="1143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8480" name="AutoShape 48" descr="b"/>
          <p:cNvSpPr>
            <a:spLocks noChangeAspect="1" noChangeArrowheads="1"/>
          </p:cNvSpPr>
          <p:nvPr/>
        </p:nvSpPr>
        <p:spPr bwMode="auto">
          <a:xfrm>
            <a:off x="4449763" y="196850"/>
            <a:ext cx="95250" cy="180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8481" name="AutoShape 49" descr="a \preceq b"/>
          <p:cNvSpPr>
            <a:spLocks noChangeAspect="1" noChangeArrowheads="1"/>
          </p:cNvSpPr>
          <p:nvPr/>
        </p:nvSpPr>
        <p:spPr bwMode="auto">
          <a:xfrm>
            <a:off x="6850063" y="196850"/>
            <a:ext cx="561975" cy="2190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8482" name="AutoShape 50" descr="b \preceq a"/>
          <p:cNvSpPr>
            <a:spLocks noChangeAspect="1" noChangeArrowheads="1"/>
          </p:cNvSpPr>
          <p:nvPr/>
        </p:nvSpPr>
        <p:spPr bwMode="auto">
          <a:xfrm>
            <a:off x="7716838" y="196850"/>
            <a:ext cx="561975" cy="2190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8483" name="AutoShape 51" descr="a"/>
          <p:cNvSpPr>
            <a:spLocks noChangeAspect="1" noChangeArrowheads="1"/>
          </p:cNvSpPr>
          <p:nvPr/>
        </p:nvSpPr>
        <p:spPr bwMode="auto">
          <a:xfrm>
            <a:off x="9218613" y="196850"/>
            <a:ext cx="123825" cy="1143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8484" name="AutoShape 52" descr="b"/>
          <p:cNvSpPr>
            <a:spLocks noChangeAspect="1" noChangeArrowheads="1"/>
          </p:cNvSpPr>
          <p:nvPr/>
        </p:nvSpPr>
        <p:spPr bwMode="auto">
          <a:xfrm>
            <a:off x="9710738" y="196850"/>
            <a:ext cx="95250" cy="180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 descr="(Z^+, \mid)"/>
          <p:cNvSpPr>
            <a:spLocks noChangeAspect="1" noChangeArrowheads="1"/>
          </p:cNvSpPr>
          <p:nvPr/>
        </p:nvSpPr>
        <p:spPr bwMode="auto">
          <a:xfrm>
            <a:off x="1730375" y="-212725"/>
            <a:ext cx="685800" cy="285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411" name="AutoShape 3" descr="Z^+"/>
          <p:cNvSpPr>
            <a:spLocks noChangeAspect="1" noChangeArrowheads="1"/>
          </p:cNvSpPr>
          <p:nvPr/>
        </p:nvSpPr>
        <p:spPr bwMode="auto">
          <a:xfrm>
            <a:off x="3071813" y="-212725"/>
            <a:ext cx="323850" cy="2190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412" name="AutoShape 4" descr="\mid"/>
          <p:cNvSpPr>
            <a:spLocks noChangeAspect="1" noChangeArrowheads="1"/>
          </p:cNvSpPr>
          <p:nvPr/>
        </p:nvSpPr>
        <p:spPr bwMode="auto">
          <a:xfrm>
            <a:off x="5954713" y="-212725"/>
            <a:ext cx="19050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413" name="AutoShape 5" descr="3 | 9"/>
          <p:cNvSpPr>
            <a:spLocks noChangeAspect="1" noChangeArrowheads="1"/>
          </p:cNvSpPr>
          <p:nvPr/>
        </p:nvSpPr>
        <p:spPr bwMode="auto">
          <a:xfrm>
            <a:off x="2922588" y="61913"/>
            <a:ext cx="295275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414" name="AutoShape 6" descr="7 \nmid 10"/>
          <p:cNvSpPr>
            <a:spLocks noChangeAspect="1" noChangeArrowheads="1"/>
          </p:cNvSpPr>
          <p:nvPr/>
        </p:nvSpPr>
        <p:spPr bwMode="auto">
          <a:xfrm>
            <a:off x="7032625" y="61913"/>
            <a:ext cx="571500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415" name="AutoShape 7" descr="10 \nmid 7"/>
          <p:cNvSpPr>
            <a:spLocks noChangeAspect="1" noChangeArrowheads="1"/>
          </p:cNvSpPr>
          <p:nvPr/>
        </p:nvSpPr>
        <p:spPr bwMode="auto">
          <a:xfrm>
            <a:off x="8027988" y="61913"/>
            <a:ext cx="561975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381000" y="381000"/>
            <a:ext cx="7543799" cy="634019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Example –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 In the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poset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 </a:t>
            </a:r>
            <a:r>
              <a:rPr lang="en-US" sz="3600" dirty="0" smtClean="0">
                <a:solidFill>
                  <a:schemeClr val="bg1"/>
                </a:solidFill>
                <a:latin typeface="Roboto"/>
              </a:rPr>
              <a:t>(Z</a:t>
            </a:r>
            <a:r>
              <a:rPr lang="en-US" sz="3600" baseline="30000" dirty="0" smtClean="0">
                <a:solidFill>
                  <a:schemeClr val="bg1"/>
                </a:solidFill>
                <a:latin typeface="Roboto"/>
              </a:rPr>
              <a:t>+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,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  <a:sym typeface="Symbol"/>
              </a:rPr>
              <a:t>) w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here </a:t>
            </a:r>
            <a:r>
              <a:rPr lang="en-US" sz="3600" dirty="0" smtClean="0">
                <a:solidFill>
                  <a:schemeClr val="bg1"/>
                </a:solidFill>
                <a:latin typeface="Roboto"/>
              </a:rPr>
              <a:t>Z</a:t>
            </a:r>
            <a:r>
              <a:rPr lang="en-US" sz="3600" baseline="30000" dirty="0" smtClean="0">
                <a:solidFill>
                  <a:schemeClr val="bg1"/>
                </a:solidFill>
                <a:latin typeface="Roboto"/>
              </a:rPr>
              <a:t>+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 is the set of all positive integers and the integers 3 and 9 comparable? Are 7 and 10 comparable?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Solution –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 3 and 9 are comparable since  3/9 i.e. 3 divides 9. But 7 and 10 are not comparable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6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since  7∤10 and 10∤7   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 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          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Roboto"/>
            </a:endParaRPr>
          </a:p>
        </p:txBody>
      </p:sp>
      <p:sp>
        <p:nvSpPr>
          <p:cNvPr id="17417" name="AutoShape 9" descr="(Z^+, \mid)"/>
          <p:cNvSpPr>
            <a:spLocks noChangeAspect="1" noChangeArrowheads="1"/>
          </p:cNvSpPr>
          <p:nvPr/>
        </p:nvSpPr>
        <p:spPr bwMode="auto">
          <a:xfrm>
            <a:off x="1730375" y="-212725"/>
            <a:ext cx="685800" cy="285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418" name="AutoShape 10" descr="Z^+"/>
          <p:cNvSpPr>
            <a:spLocks noChangeAspect="1" noChangeArrowheads="1"/>
          </p:cNvSpPr>
          <p:nvPr/>
        </p:nvSpPr>
        <p:spPr bwMode="auto">
          <a:xfrm>
            <a:off x="3071813" y="-212725"/>
            <a:ext cx="323850" cy="2190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419" name="AutoShape 11" descr="\mid"/>
          <p:cNvSpPr>
            <a:spLocks noChangeAspect="1" noChangeArrowheads="1"/>
          </p:cNvSpPr>
          <p:nvPr/>
        </p:nvSpPr>
        <p:spPr bwMode="auto">
          <a:xfrm>
            <a:off x="5954713" y="-212725"/>
            <a:ext cx="19050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420" name="AutoShape 12" descr="3 | 9"/>
          <p:cNvSpPr>
            <a:spLocks noChangeAspect="1" noChangeArrowheads="1"/>
          </p:cNvSpPr>
          <p:nvPr/>
        </p:nvSpPr>
        <p:spPr bwMode="auto">
          <a:xfrm>
            <a:off x="2922588" y="61913"/>
            <a:ext cx="295275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421" name="AutoShape 13" descr="7 \nmid 10"/>
          <p:cNvSpPr>
            <a:spLocks noChangeAspect="1" noChangeArrowheads="1"/>
          </p:cNvSpPr>
          <p:nvPr/>
        </p:nvSpPr>
        <p:spPr bwMode="auto">
          <a:xfrm>
            <a:off x="7032625" y="61913"/>
            <a:ext cx="571500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422" name="AutoShape 14" descr="10 \nmid 7"/>
          <p:cNvSpPr>
            <a:spLocks noChangeAspect="1" noChangeArrowheads="1"/>
          </p:cNvSpPr>
          <p:nvPr/>
        </p:nvSpPr>
        <p:spPr bwMode="auto">
          <a:xfrm>
            <a:off x="8027988" y="61913"/>
            <a:ext cx="561975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04800" y="381000"/>
            <a:ext cx="7543800" cy="227754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 A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poset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 (S,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  <a:sym typeface="Symbol"/>
              </a:rPr>
              <a:t>)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is called 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totally ordered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 if every two elements of  S are comparable.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/>
            </a:r>
            <a:b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</a:b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 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sym typeface="Symbol"/>
              </a:rPr>
              <a:t>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 is called 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a total order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. A totally ordered set is also called a chain.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16386" name="AutoShape 2" descr="(S, \preceq)"/>
          <p:cNvSpPr>
            <a:spLocks noChangeAspect="1" noChangeArrowheads="1"/>
          </p:cNvSpPr>
          <p:nvPr/>
        </p:nvSpPr>
        <p:spPr bwMode="auto">
          <a:xfrm>
            <a:off x="608013" y="-258763"/>
            <a:ext cx="619125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387" name="AutoShape 3" descr="S"/>
          <p:cNvSpPr>
            <a:spLocks noChangeAspect="1" noChangeArrowheads="1"/>
          </p:cNvSpPr>
          <p:nvPr/>
        </p:nvSpPr>
        <p:spPr bwMode="auto">
          <a:xfrm>
            <a:off x="4097338" y="-258763"/>
            <a:ext cx="152400" cy="2000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388" name="AutoShape 4" descr="\preceq"/>
          <p:cNvSpPr>
            <a:spLocks noChangeAspect="1" noChangeArrowheads="1"/>
          </p:cNvSpPr>
          <p:nvPr/>
        </p:nvSpPr>
        <p:spPr bwMode="auto">
          <a:xfrm>
            <a:off x="63500" y="-14288"/>
            <a:ext cx="161925" cy="2000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65" cy="18466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Roboto"/>
            </a:endParaRPr>
          </a:p>
        </p:txBody>
      </p:sp>
      <p:sp>
        <p:nvSpPr>
          <p:cNvPr id="16390" name="AutoShape 6" descr="a"/>
          <p:cNvSpPr>
            <a:spLocks noChangeAspect="1" noChangeArrowheads="1"/>
          </p:cNvSpPr>
          <p:nvPr/>
        </p:nvSpPr>
        <p:spPr bwMode="auto">
          <a:xfrm>
            <a:off x="2320925" y="-136525"/>
            <a:ext cx="123825" cy="1143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391" name="AutoShape 7" descr="b"/>
          <p:cNvSpPr>
            <a:spLocks noChangeAspect="1" noChangeArrowheads="1"/>
          </p:cNvSpPr>
          <p:nvPr/>
        </p:nvSpPr>
        <p:spPr bwMode="auto">
          <a:xfrm>
            <a:off x="6262688" y="-136525"/>
            <a:ext cx="95250" cy="180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392" name="AutoShape 8" descr="a \prec b"/>
          <p:cNvSpPr>
            <a:spLocks noChangeAspect="1" noChangeArrowheads="1"/>
          </p:cNvSpPr>
          <p:nvPr/>
        </p:nvSpPr>
        <p:spPr bwMode="auto">
          <a:xfrm>
            <a:off x="7961313" y="-136525"/>
            <a:ext cx="561975" cy="2000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393" name="AutoShape 9" descr="a"/>
          <p:cNvSpPr>
            <a:spLocks noChangeAspect="1" noChangeArrowheads="1"/>
          </p:cNvSpPr>
          <p:nvPr/>
        </p:nvSpPr>
        <p:spPr bwMode="auto">
          <a:xfrm>
            <a:off x="2289175" y="46038"/>
            <a:ext cx="123825" cy="1143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394" name="AutoShape 10" descr="b"/>
          <p:cNvSpPr>
            <a:spLocks noChangeAspect="1" noChangeArrowheads="1"/>
          </p:cNvSpPr>
          <p:nvPr/>
        </p:nvSpPr>
        <p:spPr bwMode="auto">
          <a:xfrm>
            <a:off x="6188075" y="46038"/>
            <a:ext cx="95250" cy="180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395" name="AutoShape 11" descr="b \prec a"/>
          <p:cNvSpPr>
            <a:spLocks noChangeAspect="1" noChangeArrowheads="1"/>
          </p:cNvSpPr>
          <p:nvPr/>
        </p:nvSpPr>
        <p:spPr bwMode="auto">
          <a:xfrm>
            <a:off x="7886700" y="46038"/>
            <a:ext cx="561975" cy="2000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81000" y="3048000"/>
            <a:ext cx="7239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Minimal Elements-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 An element a in the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poset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is said to be minimal if there is no element </a:t>
            </a:r>
            <a:r>
              <a:rPr lang="en-US" sz="2800" dirty="0" smtClean="0">
                <a:latin typeface="Roboto"/>
              </a:rPr>
              <a:t>b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in the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poset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such that 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Roboto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a &lt;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b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             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Maximal Elements-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 An element </a:t>
            </a:r>
            <a:r>
              <a:rPr lang="en-US" sz="2800" dirty="0">
                <a:latin typeface="Roboto"/>
              </a:rPr>
              <a:t>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 in the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poset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is said to be maximal if there is no element </a:t>
            </a:r>
            <a:r>
              <a:rPr lang="en-US" sz="2800" dirty="0">
                <a:latin typeface="Roboto"/>
              </a:rPr>
              <a:t>b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in the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poset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such that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b&lt;a                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04800" y="609600"/>
            <a:ext cx="7543800" cy="4924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Bounds in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Posets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 :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It is some times possible to find an  element that is greater than or equal to all the elements in a subset  A of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poset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  (S,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  <a:sym typeface="Symbol"/>
              </a:rPr>
              <a:t>)</a:t>
            </a:r>
            <a:r>
              <a:rPr lang="en-US" sz="4000" dirty="0">
                <a:solidFill>
                  <a:schemeClr val="bg1"/>
                </a:solidFill>
                <a:latin typeface="Roboto"/>
                <a:sym typeface="Symbol"/>
              </a:rPr>
              <a:t>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Such an element is called the </a:t>
            </a:r>
            <a:r>
              <a:rPr kumimoji="0" lang="en-US" sz="40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upper bound 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of  A</a:t>
            </a:r>
            <a:r>
              <a:rPr kumimoji="0" lang="en-US" sz="4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. Similarly, we can also find the </a:t>
            </a:r>
            <a:r>
              <a:rPr kumimoji="0" lang="en-US" sz="40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lower bound of </a:t>
            </a:r>
            <a:r>
              <a:rPr lang="en-US" sz="4000" dirty="0">
                <a:solidFill>
                  <a:schemeClr val="bg1"/>
                </a:solidFill>
                <a:latin typeface="Roboto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Roboto"/>
              </a:rPr>
              <a:t>A </a:t>
            </a:r>
            <a:r>
              <a:rPr kumimoji="0" lang="en-US" sz="40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boto"/>
              </a:rPr>
              <a:t>.</a:t>
            </a:r>
          </a:p>
        </p:txBody>
      </p:sp>
      <p:sp>
        <p:nvSpPr>
          <p:cNvPr id="15362" name="AutoShape 2" descr="A"/>
          <p:cNvSpPr>
            <a:spLocks noChangeAspect="1" noChangeArrowheads="1"/>
          </p:cNvSpPr>
          <p:nvPr/>
        </p:nvSpPr>
        <p:spPr bwMode="auto">
          <a:xfrm>
            <a:off x="6823075" y="196850"/>
            <a:ext cx="180975" cy="190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363" name="AutoShape 3" descr="(S, \preceq)"/>
          <p:cNvSpPr>
            <a:spLocks noChangeAspect="1" noChangeArrowheads="1"/>
          </p:cNvSpPr>
          <p:nvPr/>
        </p:nvSpPr>
        <p:spPr bwMode="auto">
          <a:xfrm>
            <a:off x="7707313" y="196850"/>
            <a:ext cx="619125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364" name="AutoShape 4" descr="A"/>
          <p:cNvSpPr>
            <a:spLocks noChangeAspect="1" noChangeArrowheads="1"/>
          </p:cNvSpPr>
          <p:nvPr/>
        </p:nvSpPr>
        <p:spPr bwMode="auto">
          <a:xfrm>
            <a:off x="11668125" y="196850"/>
            <a:ext cx="180975" cy="190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365" name="AutoShape 5" descr="A"/>
          <p:cNvSpPr>
            <a:spLocks noChangeAspect="1" noChangeArrowheads="1"/>
          </p:cNvSpPr>
          <p:nvPr/>
        </p:nvSpPr>
        <p:spPr bwMode="auto">
          <a:xfrm>
            <a:off x="15178088" y="196850"/>
            <a:ext cx="180975" cy="190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81000"/>
            <a:ext cx="7467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These bounds can be further constrained to get the </a:t>
            </a:r>
            <a:r>
              <a:rPr lang="en-US" sz="3200" b="1" dirty="0"/>
              <a:t>least upper bound</a:t>
            </a:r>
            <a:r>
              <a:rPr lang="en-US" sz="3200" dirty="0"/>
              <a:t> and the </a:t>
            </a:r>
            <a:r>
              <a:rPr lang="en-US" sz="3200" b="1" dirty="0"/>
              <a:t>greatest lower bound</a:t>
            </a:r>
            <a:r>
              <a:rPr lang="en-US" sz="3200" dirty="0"/>
              <a:t>. These bounds are elements which are less than or greater than all the other upper bounds or lower bounds respectively.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800" y="2743200"/>
            <a:ext cx="6096000" cy="1524000"/>
          </a:xfrm>
        </p:spPr>
        <p:txBody>
          <a:bodyPr/>
          <a:lstStyle/>
          <a:p>
            <a:pPr algn="ctr"/>
            <a:r>
              <a:rPr lang="en-US" sz="8000" dirty="0" smtClean="0">
                <a:solidFill>
                  <a:schemeClr val="accent1">
                    <a:lumMod val="75000"/>
                  </a:schemeClr>
                </a:solidFill>
              </a:rPr>
              <a:t>THANK YOU</a:t>
            </a:r>
            <a:endParaRPr lang="en-US" sz="8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102</TotalTime>
  <Words>91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Opulent</vt:lpstr>
      <vt:lpstr>DNR COLLEGE(A),BHIMAVARM</vt:lpstr>
      <vt:lpstr>Slide 2</vt:lpstr>
      <vt:lpstr>Slide 3</vt:lpstr>
      <vt:lpstr>Slide 4</vt:lpstr>
      <vt:lpstr>Slide 5</vt:lpstr>
      <vt:lpstr>Slide 6</vt:lpstr>
      <vt:lpstr>Slide 7</vt:lpstr>
      <vt:lpstr>Slide 8</vt:lpstr>
      <vt:lpstr>THANK YOU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Personal</dc:creator>
  <cp:lastModifiedBy>Personal</cp:lastModifiedBy>
  <cp:revision>11</cp:revision>
  <dcterms:created xsi:type="dcterms:W3CDTF">2020-06-14T11:29:40Z</dcterms:created>
  <dcterms:modified xsi:type="dcterms:W3CDTF">2020-06-14T13:12:14Z</dcterms:modified>
</cp:coreProperties>
</file>