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8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9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7FFD6-2304-4C77-9930-7B88182DE2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28285D-F735-4674-9A31-3CDA0C4221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0746CC-D8F3-45D8-958E-92820743E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03D67-5111-4F2A-B669-815C65AF2F26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65248-202B-49B7-967C-C04CC1A3F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3B5FE5-08B0-418A-8371-9A7DDD0C8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B1695-B077-4F8D-9FF2-F8BE6C58B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856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4F5AB-8DCF-4BE3-ABD5-1A04C05DA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E626DA-9520-4835-891C-D1FF3727D3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3624CC-317A-4D1D-BA59-6D4CA1A73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03D67-5111-4F2A-B669-815C65AF2F26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86C961-8FB9-445E-BA2E-DDBC9B12A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30AC09-7192-4516-80DB-B75BFD3BA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B1695-B077-4F8D-9FF2-F8BE6C58B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013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1012A5-DA4E-44F8-9EAD-7C9A227719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11579F-B7B8-4AC3-8687-CA5395D89D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B674CA-E422-4DC6-A834-0C850DD3A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03D67-5111-4F2A-B669-815C65AF2F26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C6A6FF-B696-46FF-8C0A-07EB22713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DB84DE-56C1-4041-993A-AFB7E931B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B1695-B077-4F8D-9FF2-F8BE6C58B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280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10EC6-2DA5-4F32-91B5-8F861FF0E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16B92-BB21-47FF-825C-9EC764AB93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085DE3-B06E-4BAA-8E7F-0EC61FA21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03D67-5111-4F2A-B669-815C65AF2F26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EE2A44-A379-4583-9A22-9EC88769C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E098D5-0B95-4FA9-A9D0-6C4538369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B1695-B077-4F8D-9FF2-F8BE6C58B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652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93928-D7EB-4190-BCB1-9B9632D4C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A3B7B8-57D8-4C25-BE2F-447E6B5B9D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D58F64-150F-443C-9090-1EB843C84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03D67-5111-4F2A-B669-815C65AF2F26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5516D4-554A-437D-BC8B-00760649A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B66F4A-291F-4BB6-9538-5C8001BCD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B1695-B077-4F8D-9FF2-F8BE6C58B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428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8D7FF-B48B-4808-A505-4CA1FF22C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8D631C-8CA3-4C71-B31F-99E5CB0CFC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BDCF66-9706-4EE9-8EF7-90570F641E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2C4C1B-1789-419F-8156-465F4A530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03D67-5111-4F2A-B669-815C65AF2F26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66BC2C-8429-4878-A1E5-3E98A843D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36C1DA-A377-4B59-958F-8471DE7BD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B1695-B077-4F8D-9FF2-F8BE6C58B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259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FEF02-2BF3-4E46-AC78-065B98E0F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A310CA-FEB7-4CF0-AA61-AE905C49AB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379BFD-B05E-4FDD-8E1D-83186ADA8D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3F896E-874F-414E-BC5B-F165C05EB1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695AD6-2DDE-464F-A8D6-21B7E44621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FE9D42-4E8F-4AF5-BFAB-F2404BAFF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03D67-5111-4F2A-B669-815C65AF2F26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AE2A56-F4F8-4E1E-9D82-9512A74EF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D46C72-EA29-4389-A7BE-90A54DB8D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B1695-B077-4F8D-9FF2-F8BE6C58B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575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170BF-C85D-4D62-8350-27C7DD7C7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D81BA6-D6EC-4CCD-BD8B-955A1FB5D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03D67-5111-4F2A-B669-815C65AF2F26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891227-2562-4E44-8986-BE6CF4E96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40926C-02FC-4616-B8E3-E58A493D8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B1695-B077-4F8D-9FF2-F8BE6C58B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616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5E2B08-EF23-4F26-8478-BC350E02D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03D67-5111-4F2A-B669-815C65AF2F26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B58270-8D1E-41D2-B532-94BCA383F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513A78-25AD-43E9-99FF-78F7E0B53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B1695-B077-4F8D-9FF2-F8BE6C58B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78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AE0EB-A7FD-4E88-A807-D858F0164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7B0E7-507B-465C-BA82-02F9537509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EAFB2A-8D69-43B7-BC0E-A86CBE7570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F08AD9-6CF1-4022-A6B1-1AA286F05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03D67-5111-4F2A-B669-815C65AF2F26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77E1D8-573F-497D-815D-FBCB61CF9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0703C0-EBB3-4122-A47D-43428C1D1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B1695-B077-4F8D-9FF2-F8BE6C58B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429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E0136-E816-4E4B-A1FF-87A504095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8785BF-EC66-4351-92E8-17F134E563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214F5F-9818-4D8F-AC00-0F2642DDAB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40E98D-940A-4639-8D6B-F85F1FF1F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03D67-5111-4F2A-B669-815C65AF2F26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3386FB-A27B-491E-9C16-F1AB327E2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6EC6EE-9A70-475A-806A-186924425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B1695-B077-4F8D-9FF2-F8BE6C58B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715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54F788-5ADC-407A-89D9-04896DA4C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331157-0BC4-4A6C-8B80-3F66011C88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FF9938-F221-43A0-A7C8-9067E19703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03D67-5111-4F2A-B669-815C65AF2F26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978086-F722-47A5-9DA5-AE354D5D83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A3629A-847B-4813-B567-E0476C9D07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B1695-B077-4F8D-9FF2-F8BE6C58B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386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12" Type="http://schemas.openxmlformats.org/officeDocument/2006/relationships/image" Target="../media/image49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3.png"/><Relationship Id="rId11" Type="http://schemas.openxmlformats.org/officeDocument/2006/relationships/image" Target="../media/image48.png"/><Relationship Id="rId5" Type="http://schemas.openxmlformats.org/officeDocument/2006/relationships/image" Target="../media/image42.png"/><Relationship Id="rId10" Type="http://schemas.openxmlformats.org/officeDocument/2006/relationships/image" Target="../media/image47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0.png"/><Relationship Id="rId2" Type="http://schemas.openxmlformats.org/officeDocument/2006/relationships/image" Target="../media/image45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7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0.png"/><Relationship Id="rId2" Type="http://schemas.openxmlformats.org/officeDocument/2006/relationships/image" Target="../media/image48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10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3" Type="http://schemas.openxmlformats.org/officeDocument/2006/relationships/image" Target="../media/image190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Relationship Id="rId14" Type="http://schemas.openxmlformats.org/officeDocument/2006/relationships/image" Target="../media/image3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2E3A3-6C81-B91B-3DCF-ACAD985749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4086" y="2728197"/>
            <a:ext cx="9523827" cy="1905169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M104- TOPOLOGY</a:t>
            </a:r>
            <a:br>
              <a:rPr lang="en-US" sz="4800" dirty="0">
                <a:solidFill>
                  <a:srgbClr val="FF000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</a:br>
            <a:r>
              <a:rPr lang="en-US" sz="4800" dirty="0">
                <a:solidFill>
                  <a:srgbClr val="FF000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METRIC SPACES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C3C5C6-B7D2-81FE-473C-2D875DEBEA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40101" y="4837320"/>
            <a:ext cx="6665259" cy="1696216"/>
          </a:xfrm>
        </p:spPr>
        <p:txBody>
          <a:bodyPr>
            <a:normAutofit fontScale="77500" lnSpcReduction="20000"/>
          </a:bodyPr>
          <a:lstStyle/>
          <a:p>
            <a:r>
              <a:rPr lang="en-US" sz="5700" dirty="0">
                <a:solidFill>
                  <a:srgbClr val="00B05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K. C. TAMMI RAJU, M. S</a:t>
            </a:r>
            <a:r>
              <a:rPr lang="en-US" sz="5700" dirty="0">
                <a:solidFill>
                  <a:srgbClr val="00B050"/>
                </a:solidFill>
                <a:cs typeface="Times New Roman" panose="02020603050405020304" pitchFamily="18" charset="0"/>
              </a:rPr>
              <a:t>c;</a:t>
            </a:r>
          </a:p>
          <a:p>
            <a:r>
              <a:rPr lang="en-US" sz="4800" dirty="0">
                <a:solidFill>
                  <a:srgbClr val="7030A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HOD, Dept. of mathematics;</a:t>
            </a:r>
          </a:p>
          <a:p>
            <a:r>
              <a:rPr lang="en-US" sz="4800" dirty="0">
                <a:solidFill>
                  <a:srgbClr val="0070C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PG COURSES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675BE3-83B3-5ADE-B213-EB434BFE1B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597" y="881703"/>
            <a:ext cx="10721188" cy="16425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8888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479F0575-8858-4F91-8BF4-8FE2E0DA8C7E}"/>
              </a:ext>
            </a:extLst>
          </p:cNvPr>
          <p:cNvSpPr txBox="1"/>
          <p:nvPr/>
        </p:nvSpPr>
        <p:spPr>
          <a:xfrm>
            <a:off x="261495" y="6158687"/>
            <a:ext cx="12289389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3200" b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Hence d* is a metric on the set of all equivalence classes {[x] : x </a:t>
            </a:r>
            <a:r>
              <a:rPr lang="en-IN" sz="3200" b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en-IN" sz="3200" b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X}.</a:t>
            </a:r>
            <a:endParaRPr lang="en-US" sz="3200" b="1" dirty="0">
              <a:solidFill>
                <a:schemeClr val="accent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C0C7F24-70A5-4AFA-A248-A9977C6DD4B7}"/>
              </a:ext>
            </a:extLst>
          </p:cNvPr>
          <p:cNvSpPr txBox="1"/>
          <p:nvPr/>
        </p:nvSpPr>
        <p:spPr>
          <a:xfrm>
            <a:off x="405235" y="14381"/>
            <a:ext cx="11575478" cy="16471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Problem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Let d be a Pseudo metric on X and define ‘~’ on X by                                                      x ~ y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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d(x, y) = 0. (</a:t>
            </a: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Show that ‘~’ is an equivalence relation                   (ii) Define a metric on the set of all equivalence classes.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C1E7ABD-13EC-41FE-9E94-EFC96A295042}"/>
              </a:ext>
            </a:extLst>
          </p:cNvPr>
          <p:cNvSpPr txBox="1"/>
          <p:nvPr/>
        </p:nvSpPr>
        <p:spPr>
          <a:xfrm>
            <a:off x="415631" y="1588062"/>
            <a:ext cx="1092777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Solution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(</a:t>
            </a: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~ is reflexive: For, x ~ x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 since d(x, x) = 0.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0B00DDC-3F08-4052-84F4-0AD60BA4AB7D}"/>
              </a:ext>
            </a:extLst>
          </p:cNvPr>
          <p:cNvSpPr txBox="1"/>
          <p:nvPr/>
        </p:nvSpPr>
        <p:spPr>
          <a:xfrm>
            <a:off x="401775" y="2017623"/>
            <a:ext cx="6120246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~ is symmetric: For, suppose x ~ y.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C386C6A-20B2-4FCE-AC03-2814BD6DD19A}"/>
              </a:ext>
            </a:extLst>
          </p:cNvPr>
          <p:cNvSpPr txBox="1"/>
          <p:nvPr/>
        </p:nvSpPr>
        <p:spPr>
          <a:xfrm>
            <a:off x="6478716" y="2026152"/>
            <a:ext cx="244878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d(x, y) = 0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2FF3224-AFBF-4223-B8C6-6B22E331CCF2}"/>
              </a:ext>
            </a:extLst>
          </p:cNvPr>
          <p:cNvSpPr txBox="1"/>
          <p:nvPr/>
        </p:nvSpPr>
        <p:spPr>
          <a:xfrm>
            <a:off x="8783781" y="2021313"/>
            <a:ext cx="332162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I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d(y, x) = 0</a:t>
            </a:r>
            <a:r>
              <a:rPr kumimoji="0" lang="en-I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I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 ~ x.</a:t>
            </a:r>
            <a:endParaRPr lang="en-US" sz="16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FC12443-0612-493D-BF5A-B4C537DB6E0B}"/>
              </a:ext>
            </a:extLst>
          </p:cNvPr>
          <p:cNvSpPr txBox="1"/>
          <p:nvPr/>
        </p:nvSpPr>
        <p:spPr>
          <a:xfrm>
            <a:off x="401775" y="2419399"/>
            <a:ext cx="6120247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~ is transitive: Suppose x ~ y, y ~ z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034B357-5F2B-404B-8B99-F2B47DFEDC94}"/>
              </a:ext>
            </a:extLst>
          </p:cNvPr>
          <p:cNvSpPr txBox="1"/>
          <p:nvPr/>
        </p:nvSpPr>
        <p:spPr>
          <a:xfrm>
            <a:off x="6570525" y="2447344"/>
            <a:ext cx="5219700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d(x, y) = 0 and d(y, z) = 0.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C2D6F12-1080-41E0-B640-EBD1A34B1D80}"/>
              </a:ext>
            </a:extLst>
          </p:cNvPr>
          <p:cNvSpPr txBox="1"/>
          <p:nvPr/>
        </p:nvSpPr>
        <p:spPr>
          <a:xfrm>
            <a:off x="405243" y="2911234"/>
            <a:ext cx="7325592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Now d(x, z)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d(x, y) + d(y, z) = 0 + 0 = 0.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196F5D2-DD37-49DF-B6AA-B760106B27CE}"/>
              </a:ext>
            </a:extLst>
          </p:cNvPr>
          <p:cNvSpPr txBox="1"/>
          <p:nvPr/>
        </p:nvSpPr>
        <p:spPr>
          <a:xfrm>
            <a:off x="7706578" y="2911472"/>
            <a:ext cx="3917373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d(x, z) = 0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 ~ z.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A8C61A9-115C-4DA8-87CA-CBCC75C88311}"/>
              </a:ext>
            </a:extLst>
          </p:cNvPr>
          <p:cNvSpPr txBox="1"/>
          <p:nvPr/>
        </p:nvSpPr>
        <p:spPr>
          <a:xfrm>
            <a:off x="377537" y="3381727"/>
            <a:ext cx="6286497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Hence ~ is an equivalence relation.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DC81940-B757-4EE1-8879-96739963E352}"/>
              </a:ext>
            </a:extLst>
          </p:cNvPr>
          <p:cNvSpPr txBox="1"/>
          <p:nvPr/>
        </p:nvSpPr>
        <p:spPr>
          <a:xfrm>
            <a:off x="391387" y="3818145"/>
            <a:ext cx="4942610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Define d*([x], [y]) = d(x, y).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87DAB70-769F-47AE-8B7E-D53E3731AFD2}"/>
              </a:ext>
            </a:extLst>
          </p:cNvPr>
          <p:cNvSpPr txBox="1"/>
          <p:nvPr/>
        </p:nvSpPr>
        <p:spPr>
          <a:xfrm>
            <a:off x="5282051" y="3818951"/>
            <a:ext cx="5482937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Then d*([x], [y]) = d(x, y)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AB42FE5-6835-4F8C-AF61-323119FCE00C}"/>
              </a:ext>
            </a:extLst>
          </p:cNvPr>
          <p:cNvSpPr txBox="1"/>
          <p:nvPr/>
        </p:nvSpPr>
        <p:spPr>
          <a:xfrm>
            <a:off x="377537" y="4290242"/>
            <a:ext cx="2739735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d*([x], [y]) = 0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7120735-6678-4973-9F94-E4F35A1C30CE}"/>
              </a:ext>
            </a:extLst>
          </p:cNvPr>
          <p:cNvSpPr txBox="1"/>
          <p:nvPr/>
        </p:nvSpPr>
        <p:spPr>
          <a:xfrm>
            <a:off x="3286984" y="4265758"/>
            <a:ext cx="243494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iff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d(x, y) = 0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AA65E53-2777-41CF-9375-6E0B01374978}"/>
              </a:ext>
            </a:extLst>
          </p:cNvPr>
          <p:cNvSpPr txBox="1"/>
          <p:nvPr/>
        </p:nvSpPr>
        <p:spPr>
          <a:xfrm>
            <a:off x="5753107" y="4224193"/>
            <a:ext cx="368184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iff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 ~ y </a:t>
            </a: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iff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[x] = [y].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8B60181-3291-4009-A178-A499C2063D8C}"/>
              </a:ext>
            </a:extLst>
          </p:cNvPr>
          <p:cNvSpPr txBox="1"/>
          <p:nvPr/>
        </p:nvSpPr>
        <p:spPr>
          <a:xfrm>
            <a:off x="335967" y="4808743"/>
            <a:ext cx="3612571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d*([x], [y]) = d(x, y)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B19C9C1-0B77-495B-911F-B8135167D5E2}"/>
              </a:ext>
            </a:extLst>
          </p:cNvPr>
          <p:cNvSpPr txBox="1"/>
          <p:nvPr/>
        </p:nvSpPr>
        <p:spPr>
          <a:xfrm>
            <a:off x="4145970" y="4822602"/>
            <a:ext cx="1756066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d(y, x)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D161FB8-AD47-4FC7-9295-CE3E4176DB52}"/>
              </a:ext>
            </a:extLst>
          </p:cNvPr>
          <p:cNvSpPr txBox="1"/>
          <p:nvPr/>
        </p:nvSpPr>
        <p:spPr>
          <a:xfrm>
            <a:off x="5822374" y="4826876"/>
            <a:ext cx="271202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d*([y], [x]).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9091C8F-347C-428C-94BE-7FEB743D6B55}"/>
              </a:ext>
            </a:extLst>
          </p:cNvPr>
          <p:cNvSpPr txBox="1"/>
          <p:nvPr/>
        </p:nvSpPr>
        <p:spPr>
          <a:xfrm>
            <a:off x="335969" y="5334988"/>
            <a:ext cx="3612571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d*([x], [y]) = d(x, y)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A4C1EBE-56F5-4437-A9CB-A802A6290DEE}"/>
              </a:ext>
            </a:extLst>
          </p:cNvPr>
          <p:cNvSpPr txBox="1"/>
          <p:nvPr/>
        </p:nvSpPr>
        <p:spPr>
          <a:xfrm>
            <a:off x="3813461" y="5311777"/>
            <a:ext cx="31138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d(x, z) + d(z, y)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E90A31A-A6C2-41C1-A505-849338569882}"/>
              </a:ext>
            </a:extLst>
          </p:cNvPr>
          <p:cNvSpPr txBox="1"/>
          <p:nvPr/>
        </p:nvSpPr>
        <p:spPr>
          <a:xfrm>
            <a:off x="6916887" y="5325632"/>
            <a:ext cx="481791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d*([x], [z]) + d*([z], [y]).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9476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6" grpId="0"/>
      <p:bldP spid="18" grpId="0"/>
      <p:bldP spid="20" grpId="0"/>
      <p:bldP spid="22" grpId="0"/>
      <p:bldP spid="24" grpId="0"/>
      <p:bldP spid="26" grpId="0"/>
      <p:bldP spid="28" grpId="0"/>
      <p:bldP spid="30" grpId="0"/>
      <p:bldP spid="32" grpId="0"/>
      <p:bldP spid="34" grpId="0"/>
      <p:bldP spid="36" grpId="0"/>
      <p:bldP spid="38" grpId="0"/>
      <p:bldP spid="40" grpId="0"/>
      <p:bldP spid="42" grpId="0"/>
      <p:bldP spid="44" grpId="0"/>
      <p:bldP spid="46" grpId="0"/>
      <p:bldP spid="48" grpId="0"/>
      <p:bldP spid="50" grpId="0"/>
      <p:bldP spid="52" grpId="0"/>
      <p:bldP spid="5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417E84F2-3736-44E5-8AD8-D5C0838973C0}"/>
              </a:ext>
            </a:extLst>
          </p:cNvPr>
          <p:cNvSpPr txBox="1"/>
          <p:nvPr/>
        </p:nvSpPr>
        <p:spPr>
          <a:xfrm>
            <a:off x="642100" y="27966"/>
            <a:ext cx="65117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Let X be a nonempty set.</a:t>
            </a:r>
            <a:endParaRPr 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325A7D6-EAA9-44E5-91A2-21C8F0C83B3F}"/>
                  </a:ext>
                </a:extLst>
              </p:cNvPr>
              <p:cNvSpPr txBox="1"/>
              <p:nvPr/>
            </p:nvSpPr>
            <p:spPr>
              <a:xfrm>
                <a:off x="642098" y="507886"/>
                <a:ext cx="11591364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If for each x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X, </a:t>
                </a:r>
                <a:r>
                  <a:rPr lang="en-IN" sz="3200" b="1" dirty="0">
                    <a:solidFill>
                      <a:srgbClr val="00B05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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 real number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d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satisfying the conditions</a:t>
                </a:r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325A7D6-EAA9-44E5-91A2-21C8F0C83B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098" y="507886"/>
                <a:ext cx="11591364" cy="584775"/>
              </a:xfrm>
              <a:prstGeom prst="rect">
                <a:avLst/>
              </a:prstGeom>
              <a:blipFill>
                <a:blip r:embed="rId2"/>
                <a:stretch>
                  <a:fillRect l="-1314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CA24EAF-28B6-438F-91F4-0DF0B48E4C3A}"/>
                  </a:ext>
                </a:extLst>
              </p:cNvPr>
              <p:cNvSpPr txBox="1"/>
              <p:nvPr/>
            </p:nvSpPr>
            <p:spPr>
              <a:xfrm>
                <a:off x="682439" y="1092661"/>
                <a:ext cx="5785596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ea typeface="Calibri" panose="020F0502020204030204" pitchFamily="34" charset="0"/>
                    <a:cs typeface="Times New Roman" panose="02020603050405020304" pitchFamily="18" charset="0"/>
                  </a:rPr>
                  <a:t>(</a:t>
                </a:r>
                <a:r>
                  <a:rPr kumimoji="0" lang="en-US" sz="3200" b="1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kumimoji="0" lang="en-US" sz="3200" b="1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ea typeface="Calibri" panose="020F0502020204030204" pitchFamily="34" charset="0"/>
                    <a:cs typeface="Times New Roman" panose="02020603050405020304" pitchFamily="18" charset="0"/>
                  </a:rPr>
                  <a:t>)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d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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0 and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d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0 </a:t>
                </a:r>
                <a:r>
                  <a:rPr kumimoji="0" lang="en-IN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iff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x = 0. </a:t>
                </a:r>
                <a:endParaRPr lang="en-US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CA24EAF-28B6-438F-91F4-0DF0B48E4C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439" y="1092661"/>
                <a:ext cx="5785596" cy="584775"/>
              </a:xfrm>
              <a:prstGeom prst="rect">
                <a:avLst/>
              </a:prstGeom>
              <a:blipFill>
                <a:blip r:embed="rId3"/>
                <a:stretch>
                  <a:fillRect l="-2740" t="-15625" r="-1370" b="-34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38856BA-E9C3-4EF1-90AE-56BF1D660F7F}"/>
                  </a:ext>
                </a:extLst>
              </p:cNvPr>
              <p:cNvSpPr txBox="1"/>
              <p:nvPr/>
            </p:nvSpPr>
            <p:spPr>
              <a:xfrm>
                <a:off x="6257365" y="1082674"/>
                <a:ext cx="4387104" cy="5917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r>
                  <a:rPr kumimoji="0" lang="en-US" sz="3200" b="1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(ii)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d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d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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X. 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38856BA-E9C3-4EF1-90AE-56BF1D660F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7365" y="1082674"/>
                <a:ext cx="4387104" cy="591700"/>
              </a:xfrm>
              <a:prstGeom prst="rect">
                <a:avLst/>
              </a:prstGeom>
              <a:blipFill>
                <a:blip r:embed="rId4"/>
                <a:stretch>
                  <a:fillRect l="-3472" t="-14433" r="-4583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5A71105-7620-46FB-8CED-5E9435799539}"/>
                  </a:ext>
                </a:extLst>
              </p:cNvPr>
              <p:cNvSpPr txBox="1"/>
              <p:nvPr/>
            </p:nvSpPr>
            <p:spPr>
              <a:xfrm>
                <a:off x="615207" y="1630548"/>
                <a:ext cx="6834463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1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ea typeface="Calibri" panose="020F0502020204030204" pitchFamily="34" charset="0"/>
                    <a:cs typeface="Times New Roman" panose="02020603050405020304" pitchFamily="18" charset="0"/>
                  </a:rPr>
                  <a:t>(iii)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</m:d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≤ </m:t>
                    </m:r>
                    <m:d>
                      <m:dPr>
                        <m:begChr m:val="‖"/>
                        <m:endChr m:val="‖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d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d>
                      <m:dPr>
                        <m:begChr m:val="‖"/>
                        <m:endChr m:val="‖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</m:d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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x, y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X,</a:t>
                </a:r>
                <a:endParaRPr 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5A71105-7620-46FB-8CED-5E94357995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207" y="1630548"/>
                <a:ext cx="6834463" cy="584775"/>
              </a:xfrm>
              <a:prstGeom prst="rect">
                <a:avLst/>
              </a:prstGeom>
              <a:blipFill>
                <a:blip r:embed="rId5"/>
                <a:stretch>
                  <a:fillRect l="-2319" t="-15625" b="-34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3204D22-CB0F-4278-BEB7-07F29863050F}"/>
                  </a:ext>
                </a:extLst>
              </p:cNvPr>
              <p:cNvSpPr txBox="1"/>
              <p:nvPr/>
            </p:nvSpPr>
            <p:spPr>
              <a:xfrm>
                <a:off x="7217705" y="1613636"/>
                <a:ext cx="5246593" cy="5917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then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d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is called </a:t>
                </a:r>
                <a:r>
                  <a:rPr kumimoji="0" lang="en-IN" sz="32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norm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of x.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3204D22-CB0F-4278-BEB7-07F2986305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7705" y="1613636"/>
                <a:ext cx="5246593" cy="591700"/>
              </a:xfrm>
              <a:prstGeom prst="rect">
                <a:avLst/>
              </a:prstGeom>
              <a:blipFill>
                <a:blip r:embed="rId6"/>
                <a:stretch>
                  <a:fillRect l="-2904" t="-14433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58DF8DE9-76CD-4890-98C3-792B1A6B20C3}"/>
                  </a:ext>
                </a:extLst>
              </p:cNvPr>
              <p:cNvSpPr txBox="1"/>
              <p:nvPr/>
            </p:nvSpPr>
            <p:spPr>
              <a:xfrm>
                <a:off x="666713" y="2204199"/>
                <a:ext cx="11561108" cy="20621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IN" sz="3200" b="1" i="0" u="sng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Example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Let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d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 norm of x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X where X is a set such that                          x – y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X whenever x, y  X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as defined above.                                        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If we define d(x, y) =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</m:d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then (X, d) is a metric space and ‘d’ is called the metric </a:t>
                </a:r>
                <a:r>
                  <a:rPr kumimoji="0" lang="en-IN" sz="32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induced by the norm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en-US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58DF8DE9-76CD-4890-98C3-792B1A6B20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713" y="2204199"/>
                <a:ext cx="11561108" cy="2062103"/>
              </a:xfrm>
              <a:prstGeom prst="rect">
                <a:avLst/>
              </a:prstGeom>
              <a:blipFill>
                <a:blip r:embed="rId7"/>
                <a:stretch>
                  <a:fillRect l="-1318" t="-3846" r="-18450" b="-82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71D68DD1-2255-9232-AB85-E3DCF12D1E23}"/>
              </a:ext>
            </a:extLst>
          </p:cNvPr>
          <p:cNvSpPr txBox="1"/>
          <p:nvPr/>
        </p:nvSpPr>
        <p:spPr>
          <a:xfrm>
            <a:off x="642098" y="6363078"/>
            <a:ext cx="4534586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</a:t>
            </a:r>
            <a:r>
              <a:rPr lang="en-IN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(X, d) is a metric space.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E44150C-D2E9-AD5D-D56D-849AE16B0EE6}"/>
                  </a:ext>
                </a:extLst>
              </p:cNvPr>
              <p:cNvSpPr txBox="1"/>
              <p:nvPr/>
            </p:nvSpPr>
            <p:spPr>
              <a:xfrm>
                <a:off x="666712" y="4114056"/>
                <a:ext cx="9170461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Proof: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Let x, y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X. (</a:t>
                </a:r>
                <a:r>
                  <a:rPr kumimoji="0" lang="en-IN" sz="32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Then d(x, y) =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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0.</a:t>
                </a:r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E44150C-D2E9-AD5D-D56D-849AE16B0E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712" y="4114056"/>
                <a:ext cx="9170461" cy="584775"/>
              </a:xfrm>
              <a:prstGeom prst="rect">
                <a:avLst/>
              </a:prstGeom>
              <a:blipFill>
                <a:blip r:embed="rId8"/>
                <a:stretch>
                  <a:fillRect l="-1661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A99DE46-AE1A-07D0-2652-550A4DDDA668}"/>
                  </a:ext>
                </a:extLst>
              </p:cNvPr>
              <p:cNvSpPr txBox="1"/>
              <p:nvPr/>
            </p:nvSpPr>
            <p:spPr>
              <a:xfrm>
                <a:off x="666711" y="4618159"/>
                <a:ext cx="9052476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Now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d(x, y) = 0 </a:t>
                </a:r>
                <a:r>
                  <a:rPr kumimoji="0" lang="en-IN" sz="32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iff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0 </a:t>
                </a:r>
                <a:r>
                  <a:rPr kumimoji="0" lang="en-IN" sz="32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iff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x – y = 0 </a:t>
                </a:r>
                <a:r>
                  <a:rPr kumimoji="0" lang="en-IN" sz="32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iff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x = y.</a:t>
                </a:r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A99DE46-AE1A-07D0-2652-550A4DDDA6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711" y="4618159"/>
                <a:ext cx="9052476" cy="584775"/>
              </a:xfrm>
              <a:prstGeom prst="rect">
                <a:avLst/>
              </a:prstGeom>
              <a:blipFill>
                <a:blip r:embed="rId9"/>
                <a:stretch>
                  <a:fillRect l="-1684" t="-15789" r="-67" b="-3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045E25A-5636-324A-7EDC-4ADD64E4AFFB}"/>
                  </a:ext>
                </a:extLst>
              </p:cNvPr>
              <p:cNvSpPr txBox="1"/>
              <p:nvPr/>
            </p:nvSpPr>
            <p:spPr>
              <a:xfrm>
                <a:off x="607717" y="5080184"/>
                <a:ext cx="9977759" cy="5933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(ii)d(x, y) =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kumimoji="0" lang="en-IN" sz="3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= </m:t>
                    </m:r>
                    <m:d>
                      <m:dPr>
                        <m:begChr m:val="‖"/>
                        <m:endChr m:val="‖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−(</m:t>
                        </m:r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  <m:r>
                      <a:rPr kumimoji="0" lang="en-IN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‖"/>
                        <m:endChr m:val="‖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d(y, x)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045E25A-5636-324A-7EDC-4ADD64E4AF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717" y="5080184"/>
                <a:ext cx="9977759" cy="593304"/>
              </a:xfrm>
              <a:prstGeom prst="rect">
                <a:avLst/>
              </a:prstGeom>
              <a:blipFill>
                <a:blip r:embed="rId10"/>
                <a:stretch>
                  <a:fillRect l="-1589" t="-14286" b="-295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D75BFD9-43AA-9B96-A0D6-EA7625C0FF15}"/>
                  </a:ext>
                </a:extLst>
              </p:cNvPr>
              <p:cNvSpPr txBox="1"/>
              <p:nvPr/>
            </p:nvSpPr>
            <p:spPr>
              <a:xfrm>
                <a:off x="682439" y="5554791"/>
                <a:ext cx="11509561" cy="5917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(iii)Let x, y, z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X. Then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d(x, y) =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𝑧</m:t>
                        </m:r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𝑧</m:t>
                        </m:r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</m:oMath>
                </a14:m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D75BFD9-43AA-9B96-A0D6-EA7625C0FF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439" y="5554791"/>
                <a:ext cx="11509561" cy="591700"/>
              </a:xfrm>
              <a:prstGeom prst="rect">
                <a:avLst/>
              </a:prstGeom>
              <a:blipFill>
                <a:blip r:embed="rId11"/>
                <a:stretch>
                  <a:fillRect l="-1377" t="-14433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E77CE85-2A55-ADB2-0DD4-D9AC5C01150B}"/>
                  </a:ext>
                </a:extLst>
              </p:cNvPr>
              <p:cNvSpPr txBox="1"/>
              <p:nvPr/>
            </p:nvSpPr>
            <p:spPr>
              <a:xfrm>
                <a:off x="1268453" y="6004648"/>
                <a:ext cx="7182464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</m:oMath>
                </a14:m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</a:t>
                </a:r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𝑧</m:t>
                        </m:r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IN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kumimoji="0" lang="en-IN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d(x, z) + d(z, y).</a:t>
                </a:r>
                <a:endParaRPr lang="en-US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E77CE85-2A55-ADB2-0DD4-D9AC5C0115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8453" y="6004648"/>
                <a:ext cx="7182464" cy="584775"/>
              </a:xfrm>
              <a:prstGeom prst="rect">
                <a:avLst/>
              </a:prstGeom>
              <a:blipFill>
                <a:blip r:embed="rId12"/>
                <a:stretch>
                  <a:fillRect l="-2122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5035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4" grpId="0"/>
      <p:bldP spid="16" grpId="0"/>
      <p:bldP spid="18" grpId="0"/>
      <p:bldP spid="20" grpId="0"/>
      <p:bldP spid="3" grpId="0"/>
      <p:bldP spid="5" grpId="0"/>
      <p:bldP spid="7" grpId="0"/>
      <p:bldP spid="11" grpId="0"/>
      <p:bldP spid="15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1CFEA5D-5BFF-4CC7-9777-E4122F439F3E}"/>
                  </a:ext>
                </a:extLst>
              </p:cNvPr>
              <p:cNvSpPr txBox="1"/>
              <p:nvPr/>
            </p:nvSpPr>
            <p:spPr>
              <a:xfrm>
                <a:off x="655434" y="1070488"/>
                <a:ext cx="11591364" cy="259090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IN" sz="3200" b="1" u="sng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Exercise</a:t>
                </a:r>
                <a:r>
                  <a:rPr lang="en-IN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Let X = {f / f: [0, 1] </a:t>
                </a:r>
                <a:r>
                  <a:rPr lang="en-IN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</a:t>
                </a:r>
                <a:r>
                  <a:rPr lang="en-IN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IN" sz="3200" b="1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lang="en-IN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f is bounded and continuous}. Define </a:t>
                </a:r>
                <a:r>
                  <a:rPr lang="en-IN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32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IN" sz="32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𝒇</m:t>
                        </m:r>
                      </m:e>
                    </m:d>
                  </m:oMath>
                </a14:m>
                <a:r>
                  <a:rPr lang="en-IN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by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32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IN" sz="32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𝒇</m:t>
                        </m:r>
                      </m:e>
                    </m:d>
                  </m:oMath>
                </a14:m>
                <a:r>
                  <a:rPr lang="en-IN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en-US" sz="32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IN" sz="32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sub>
                      <m:sup>
                        <m:r>
                          <a:rPr lang="en-IN" sz="32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p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32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IN" sz="32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𝒇</m:t>
                            </m:r>
                            <m:r>
                              <a:rPr lang="en-IN" sz="32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n-IN" sz="32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lang="en-IN" sz="32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</m:d>
                        <m:r>
                          <a:rPr lang="en-IN" sz="32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𝒅𝒙</m:t>
                        </m:r>
                      </m:e>
                    </m:nary>
                  </m:oMath>
                </a14:m>
                <a:r>
                  <a:rPr lang="en-IN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(here the integral involved is the Riemann integral) Then d defined by d(f, g) =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32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IN" sz="32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𝒇</m:t>
                        </m:r>
                        <m:r>
                          <a:rPr lang="en-IN" sz="32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IN" sz="32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𝒈</m:t>
                        </m:r>
                      </m:e>
                    </m:d>
                  </m:oMath>
                </a14:m>
                <a:r>
                  <a:rPr lang="en-IN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en-US" sz="32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IN" sz="32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sub>
                      <m:sup>
                        <m:r>
                          <a:rPr lang="en-IN" sz="32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p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32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IN" sz="32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𝒇</m:t>
                            </m:r>
                            <m:d>
                              <m:dPr>
                                <m:ctrlPr>
                                  <a:rPr lang="en-US" sz="3200" b="1" i="1">
                                    <a:solidFill>
                                      <a:srgbClr val="00B05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IN" sz="3200" b="1" i="1">
                                    <a:solidFill>
                                      <a:srgbClr val="00B05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</m:e>
                            </m:d>
                            <m:r>
                              <a:rPr lang="en-IN" sz="32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IN" sz="32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𝒈</m:t>
                            </m:r>
                            <m:r>
                              <a:rPr lang="en-IN" sz="32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n-IN" sz="32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lang="en-IN" sz="32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</m:d>
                        <m:r>
                          <a:rPr lang="en-IN" sz="32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𝒅𝒙</m:t>
                        </m:r>
                      </m:e>
                    </m:nary>
                    <m:r>
                      <a:rPr lang="en-IN" sz="3200" b="1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IN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 induced metric. </a:t>
                </a:r>
                <a:r>
                  <a:rPr lang="en-IN" sz="32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endParaRPr lang="en-US" sz="3200" b="1" dirty="0">
                  <a:solidFill>
                    <a:srgbClr val="00B05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1CFEA5D-5BFF-4CC7-9777-E4122F439F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434" y="1070488"/>
                <a:ext cx="11591364" cy="2590902"/>
              </a:xfrm>
              <a:prstGeom prst="rect">
                <a:avLst/>
              </a:prstGeom>
              <a:blipFill>
                <a:blip r:embed="rId2"/>
                <a:stretch>
                  <a:fillRect l="-1368" t="-3294" r="-1841" b="-37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83EEA5B-3EC8-4FED-9630-58F45F1A50DF}"/>
                  </a:ext>
                </a:extLst>
              </p:cNvPr>
              <p:cNvSpPr txBox="1"/>
              <p:nvPr/>
            </p:nvSpPr>
            <p:spPr>
              <a:xfrm>
                <a:off x="632016" y="29847"/>
                <a:ext cx="11349313" cy="111864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sng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Define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Let f : [0, 1]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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f is said to be </a:t>
                </a:r>
                <a:r>
                  <a:rPr kumimoji="0" lang="en-IN" sz="32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bounded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if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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14:m>
                  <m:oMath xmlns:m="http://schemas.openxmlformats.org/officeDocument/2006/math"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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𝒇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 </a:t>
                </a:r>
                <a:r>
                  <a:rPr lang="en-IN" sz="3200" b="1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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[0, 1].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83EEA5B-3EC8-4FED-9630-58F45F1A50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016" y="29847"/>
                <a:ext cx="11349313" cy="1118640"/>
              </a:xfrm>
              <a:prstGeom prst="rect">
                <a:avLst/>
              </a:prstGeom>
              <a:blipFill>
                <a:blip r:embed="rId3"/>
                <a:stretch>
                  <a:fillRect l="-1397" t="-7650" b="-16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22CA55B-88EF-A6E6-3272-38A8360C64CA}"/>
                  </a:ext>
                </a:extLst>
              </p:cNvPr>
              <p:cNvSpPr txBox="1"/>
              <p:nvPr/>
            </p:nvSpPr>
            <p:spPr>
              <a:xfrm>
                <a:off x="655434" y="3661390"/>
                <a:ext cx="11594721" cy="21741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IN" sz="3200" b="1" u="sng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Exercise</a:t>
                </a:r>
                <a:r>
                  <a:rPr lang="en-IN" sz="3200" b="1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Let X = {f / f: [0, 1] </a:t>
                </a:r>
                <a:r>
                  <a:rPr lang="en-IN" sz="3200" b="1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</a:t>
                </a:r>
                <a:r>
                  <a:rPr lang="en-IN" sz="3200" b="1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IN" sz="3200" b="1" i="1">
                        <a:solidFill>
                          <a:srgbClr val="7030A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lang="en-IN" sz="3200" b="1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f is bounded and continuous}. Define </a:t>
                </a:r>
                <a:r>
                  <a:rPr lang="en-IN" sz="3200" b="1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IN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𝒇</m:t>
                        </m:r>
                      </m:e>
                    </m:d>
                  </m:oMath>
                </a14:m>
                <a:r>
                  <a:rPr lang="en-IN" sz="3200" b="1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by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IN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𝒇</m:t>
                        </m:r>
                      </m:e>
                    </m:d>
                  </m:oMath>
                </a14:m>
                <a:r>
                  <a:rPr lang="en-IN" sz="3200" b="1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sup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3200" b="1" i="1">
                                <a:solidFill>
                                  <a:srgbClr val="7030A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IN" sz="3200" b="1" i="1">
                                <a:solidFill>
                                  <a:srgbClr val="7030A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𝒇</m:t>
                            </m:r>
                            <m:r>
                              <a:rPr lang="en-IN" sz="3200" b="1" i="1">
                                <a:solidFill>
                                  <a:srgbClr val="7030A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n-IN" sz="3200" b="1" i="1">
                                <a:solidFill>
                                  <a:srgbClr val="7030A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lang="en-IN" sz="3200" b="1" i="1">
                                <a:solidFill>
                                  <a:srgbClr val="7030A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</m:d>
                        <m:r>
                          <a:rPr lang="en-IN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: </m:t>
                        </m:r>
                        <m:r>
                          <a:rPr lang="en-IN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IN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∈[</m:t>
                        </m:r>
                        <m:r>
                          <a:rPr lang="en-IN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  <m:r>
                          <a:rPr lang="en-IN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en-IN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IN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]</m:t>
                        </m:r>
                      </m:e>
                    </m:d>
                  </m:oMath>
                </a14:m>
                <a:r>
                  <a:rPr lang="en-IN" sz="3200" b="1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Then d defined by d(f, g) =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IN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𝒇</m:t>
                        </m:r>
                        <m:r>
                          <a:rPr lang="en-IN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IN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𝒈</m:t>
                        </m:r>
                      </m:e>
                    </m:d>
                  </m:oMath>
                </a14:m>
                <a:r>
                  <a:rPr lang="en-IN" sz="3200" b="1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sup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3200" b="1" i="1">
                                <a:solidFill>
                                  <a:srgbClr val="7030A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IN" sz="3200" b="1" i="1">
                                <a:solidFill>
                                  <a:srgbClr val="7030A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𝒇</m:t>
                            </m:r>
                            <m:d>
                              <m:dPr>
                                <m:ctrlPr>
                                  <a:rPr lang="en-US" sz="3200" b="1" i="1">
                                    <a:solidFill>
                                      <a:srgbClr val="7030A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IN" sz="3200" b="1" i="1">
                                    <a:solidFill>
                                      <a:srgbClr val="7030A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𝒙</m:t>
                                </m:r>
                              </m:e>
                            </m:d>
                            <m:r>
                              <a:rPr lang="en-IN" sz="3200" b="1" i="1">
                                <a:solidFill>
                                  <a:srgbClr val="7030A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IN" sz="3200" b="1" i="1">
                                <a:solidFill>
                                  <a:srgbClr val="7030A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𝒈</m:t>
                            </m:r>
                            <m:r>
                              <a:rPr lang="en-IN" sz="3200" b="1" i="1">
                                <a:solidFill>
                                  <a:srgbClr val="7030A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n-IN" sz="3200" b="1" i="1">
                                <a:solidFill>
                                  <a:srgbClr val="7030A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lang="en-IN" sz="3200" b="1" i="1">
                                <a:solidFill>
                                  <a:srgbClr val="7030A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</m:d>
                        <m:r>
                          <a:rPr lang="en-IN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: </m:t>
                        </m:r>
                        <m:r>
                          <a:rPr lang="en-IN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IN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∈[</m:t>
                        </m:r>
                        <m:r>
                          <a:rPr lang="en-IN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  <m:r>
                          <a:rPr lang="en-IN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en-IN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IN" sz="3200" b="1" i="1">
                            <a:solidFill>
                              <a:srgbClr val="7030A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]</m:t>
                        </m:r>
                      </m:e>
                    </m:d>
                    <m:r>
                      <a:rPr lang="en-IN" sz="3200" b="1" i="1">
                        <a:solidFill>
                          <a:srgbClr val="7030A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IN" sz="3200" b="1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 a metric and this metric space is denoted by C[0, 1] . </a:t>
                </a:r>
                <a:r>
                  <a:rPr lang="en-IN" sz="3200" b="1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en-US" sz="2400" b="1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22CA55B-88EF-A6E6-3272-38A8360C64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434" y="3661390"/>
                <a:ext cx="11594721" cy="2174121"/>
              </a:xfrm>
              <a:prstGeom prst="rect">
                <a:avLst/>
              </a:prstGeom>
              <a:blipFill>
                <a:blip r:embed="rId4"/>
                <a:stretch>
                  <a:fillRect l="-1367" t="-3933" r="-1893" b="-78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0390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2" grpId="0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A6C828F-FE4A-444A-A546-DBBEED25E8C1}"/>
              </a:ext>
            </a:extLst>
          </p:cNvPr>
          <p:cNvSpPr txBox="1"/>
          <p:nvPr/>
        </p:nvSpPr>
        <p:spPr>
          <a:xfrm>
            <a:off x="439265" y="4388960"/>
            <a:ext cx="11282082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arenBoth" startAt="2"/>
            </a:pPr>
            <a:r>
              <a:rPr lang="en-IN" sz="32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is said to be bounded if d(A) is finite. A mapping f: Y </a:t>
            </a:r>
            <a:r>
              <a:rPr lang="en-IN" sz="32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IN" sz="32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</a:t>
            </a:r>
            <a:endParaRPr lang="en-US" sz="32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FD2E918-1C4E-4F75-A655-F25FDD45A881}"/>
              </a:ext>
            </a:extLst>
          </p:cNvPr>
          <p:cNvSpPr txBox="1"/>
          <p:nvPr/>
        </p:nvSpPr>
        <p:spPr>
          <a:xfrm>
            <a:off x="481440" y="-6659"/>
            <a:ext cx="11627430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Let (X, d) be a metric space and Y 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X. </a:t>
            </a:r>
            <a:r>
              <a:rPr lang="en-IN" sz="32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6ACB13A-1EEE-4016-86A8-A1B4BFF968CE}"/>
              </a:ext>
            </a:extLst>
          </p:cNvPr>
          <p:cNvSpPr txBox="1"/>
          <p:nvPr/>
        </p:nvSpPr>
        <p:spPr>
          <a:xfrm>
            <a:off x="467593" y="1230763"/>
            <a:ext cx="8995056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Let (X, d) be a metric space and A 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X.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F9BB5AD-7850-4C49-BB83-6CC31061EBDC}"/>
              </a:ext>
            </a:extLst>
          </p:cNvPr>
          <p:cNvSpPr txBox="1"/>
          <p:nvPr/>
        </p:nvSpPr>
        <p:spPr>
          <a:xfrm>
            <a:off x="407874" y="1668023"/>
            <a:ext cx="11839541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If 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then the distance from x to A, d(x, A) = inf {d(x, a) / a 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A}.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78A482F-A553-4556-B826-F629CDF5B3A2}"/>
              </a:ext>
            </a:extLst>
          </p:cNvPr>
          <p:cNvSpPr txBox="1"/>
          <p:nvPr/>
        </p:nvSpPr>
        <p:spPr>
          <a:xfrm>
            <a:off x="426021" y="2106035"/>
            <a:ext cx="10810010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(ii) The diameter of the set A, d(A) = sup {d(x, y) / x, y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A}.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5F13E62-8E66-4009-A85A-6758E412C1EC}"/>
              </a:ext>
            </a:extLst>
          </p:cNvPr>
          <p:cNvSpPr txBox="1"/>
          <p:nvPr/>
        </p:nvSpPr>
        <p:spPr>
          <a:xfrm>
            <a:off x="395260" y="2553290"/>
            <a:ext cx="1171401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(iii) If d(A) =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 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then A is said to have infinite diameter, otherwise, it is said to have finite diameter.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2DF62A0-F84D-474C-AE1A-D80800D70EE9}"/>
              </a:ext>
            </a:extLst>
          </p:cNvPr>
          <p:cNvSpPr txBox="1"/>
          <p:nvPr/>
        </p:nvSpPr>
        <p:spPr>
          <a:xfrm>
            <a:off x="408706" y="3492510"/>
            <a:ext cx="11561618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Note that if A =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then d(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= sup {d(x, y) / x, y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} = sup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-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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7448E70-1929-45EC-AE5E-38EB37EB8AC3}"/>
                  </a:ext>
                </a:extLst>
              </p:cNvPr>
              <p:cNvSpPr txBox="1"/>
              <p:nvPr/>
            </p:nvSpPr>
            <p:spPr>
              <a:xfrm>
                <a:off x="447116" y="5674084"/>
                <a:ext cx="7311429" cy="6073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sng" strike="noStrike" kern="1200" cap="none" spc="0" normalizeH="0" baseline="0" noProof="0" dirty="0">
                    <a:ln>
                      <a:noFill/>
                    </a:ln>
                    <a:solidFill>
                      <a:schemeClr val="accent2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Example: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2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Let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ℝ</m:t>
                        </m:r>
                      </m:e>
                      <m:sup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𝒌</m:t>
                        </m:r>
                      </m:sup>
                    </m:sSup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2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 the Euclidean space.                                                                               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2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7448E70-1929-45EC-AE5E-38EB37EB8A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116" y="5674084"/>
                <a:ext cx="7311429" cy="607346"/>
              </a:xfrm>
              <a:prstGeom prst="rect">
                <a:avLst/>
              </a:prstGeom>
              <a:blipFill>
                <a:blip r:embed="rId2"/>
                <a:stretch>
                  <a:fillRect l="-2083" t="-11111" r="-111500" b="-313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802CD0E0-B108-4084-8D88-80F0F51829EB}"/>
              </a:ext>
            </a:extLst>
          </p:cNvPr>
          <p:cNvSpPr txBox="1"/>
          <p:nvPr/>
        </p:nvSpPr>
        <p:spPr>
          <a:xfrm>
            <a:off x="516071" y="430473"/>
            <a:ext cx="11021305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restrictions of ‘d’ to Y,  (Y, d) is a metric space and (Y, d) is called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53B1744-FD25-45B7-8FA4-E56D30B7EF66}"/>
              </a:ext>
            </a:extLst>
          </p:cNvPr>
          <p:cNvSpPr txBox="1"/>
          <p:nvPr/>
        </p:nvSpPr>
        <p:spPr>
          <a:xfrm>
            <a:off x="557639" y="836752"/>
            <a:ext cx="362642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0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subspace</a:t>
            </a: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(X, d).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606A735-7DFE-4139-94A4-6F1EF134F4FD}"/>
              </a:ext>
            </a:extLst>
          </p:cNvPr>
          <p:cNvSpPr txBox="1"/>
          <p:nvPr/>
        </p:nvSpPr>
        <p:spPr>
          <a:xfrm>
            <a:off x="432953" y="3909005"/>
            <a:ext cx="7959436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so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has infinite diameter.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ADF7D3E-A4D2-43EE-9792-6D882CDB7E25}"/>
              </a:ext>
            </a:extLst>
          </p:cNvPr>
          <p:cNvSpPr txBox="1"/>
          <p:nvPr/>
        </p:nvSpPr>
        <p:spPr>
          <a:xfrm>
            <a:off x="405249" y="4822143"/>
            <a:ext cx="11347486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where Y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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(X, d) is a metric space is said to be bounded if  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7F1B848-5B69-463B-A75A-B108DAB6DB72}"/>
              </a:ext>
            </a:extLst>
          </p:cNvPr>
          <p:cNvSpPr txBox="1"/>
          <p:nvPr/>
        </p:nvSpPr>
        <p:spPr>
          <a:xfrm>
            <a:off x="446802" y="5200942"/>
            <a:ext cx="618952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set f(Y) is bounded in (X, d).</a:t>
            </a:r>
            <a:endParaRPr lang="en-US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4FAAAA2-3909-4839-9E0B-FDE9CBE6FA2D}"/>
                  </a:ext>
                </a:extLst>
              </p:cNvPr>
              <p:cNvSpPr txBox="1"/>
              <p:nvPr/>
            </p:nvSpPr>
            <p:spPr>
              <a:xfrm>
                <a:off x="419102" y="6225469"/>
                <a:ext cx="11347485" cy="6073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2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Define d(x, y)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</m:d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2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2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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2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x, y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2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2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ℝ</m:t>
                        </m:r>
                      </m:e>
                      <m:sup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𝒌</m:t>
                        </m:r>
                      </m:sup>
                    </m:sSup>
                    <m:r>
                      <a:rPr kumimoji="0" lang="en-IN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2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Then d is a metric 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ℝ</m:t>
                        </m:r>
                      </m:e>
                      <m:sup>
                        <m:r>
                          <a:rPr kumimoji="0" lang="en-IN" sz="32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𝒌</m:t>
                        </m:r>
                      </m:sup>
                    </m:sSup>
                    <m:r>
                      <a:rPr kumimoji="0" lang="en-IN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2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4FAAAA2-3909-4839-9E0B-FDE9CBE6FA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2" y="6225469"/>
                <a:ext cx="11347485" cy="607346"/>
              </a:xfrm>
              <a:prstGeom prst="rect">
                <a:avLst/>
              </a:prstGeom>
              <a:blipFill>
                <a:blip r:embed="rId3"/>
                <a:stretch>
                  <a:fillRect l="-1397" t="-11000" b="-3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9293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9" grpId="0"/>
      <p:bldP spid="11" grpId="0"/>
      <p:bldP spid="13" grpId="0"/>
      <p:bldP spid="15" grpId="0"/>
      <p:bldP spid="10" grpId="0"/>
      <p:bldP spid="12" grpId="0"/>
      <p:bldP spid="14" grpId="0"/>
      <p:bldP spid="16" grpId="0"/>
      <p:bldP spid="18" grpId="0"/>
      <p:bldP spid="20" grpId="0"/>
      <p:bldP spid="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540EF6E-62D1-011B-E466-ABAD1F4595E2}"/>
              </a:ext>
            </a:extLst>
          </p:cNvPr>
          <p:cNvSpPr txBox="1"/>
          <p:nvPr/>
        </p:nvSpPr>
        <p:spPr>
          <a:xfrm>
            <a:off x="508649" y="599890"/>
            <a:ext cx="536226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Important questions covered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0079D6-B5AE-A914-FE31-3BD5C882B03A}"/>
              </a:ext>
            </a:extLst>
          </p:cNvPr>
          <p:cNvSpPr txBox="1"/>
          <p:nvPr/>
        </p:nvSpPr>
        <p:spPr>
          <a:xfrm>
            <a:off x="411991" y="1262089"/>
            <a:ext cx="822557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Definition Metric Space and give examples</a:t>
            </a:r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E83ECA-2932-0B85-BB0F-590E69401986}"/>
              </a:ext>
            </a:extLst>
          </p:cNvPr>
          <p:cNvSpPr txBox="1"/>
          <p:nvPr/>
        </p:nvSpPr>
        <p:spPr>
          <a:xfrm>
            <a:off x="411990" y="1882088"/>
            <a:ext cx="1102504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32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Definition pseudo metric and give two examples of  pseudo         metric spaces which are not metric spaces.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B19646-5BAF-37E3-630C-3497624AE352}"/>
              </a:ext>
            </a:extLst>
          </p:cNvPr>
          <p:cNvSpPr txBox="1"/>
          <p:nvPr/>
        </p:nvSpPr>
        <p:spPr>
          <a:xfrm>
            <a:off x="336155" y="3246522"/>
            <a:ext cx="11443855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Let X be a metric space with metric d. Then show that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EAF3AD3-CB1D-FD46-E962-671897326B58}"/>
                  </a:ext>
                </a:extLst>
              </p:cNvPr>
              <p:cNvSpPr txBox="1"/>
              <p:nvPr/>
            </p:nvSpPr>
            <p:spPr>
              <a:xfrm>
                <a:off x="710200" y="3679069"/>
                <a:ext cx="9324099" cy="8768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</a:t>
                </a:r>
                <a:r>
                  <a:rPr kumimoji="0" lang="en-IN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d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defined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𝒅</m:t>
                        </m:r>
                      </m:e>
                      <m: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(x, y)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𝒅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𝒚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𝒅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𝒚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is a metric on X, 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EAF3AD3-CB1D-FD46-E962-671897326B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200" y="3679069"/>
                <a:ext cx="9324099" cy="876843"/>
              </a:xfrm>
              <a:prstGeom prst="rect">
                <a:avLst/>
              </a:prstGeom>
              <a:blipFill>
                <a:blip r:embed="rId2"/>
                <a:stretch>
                  <a:fillRect l="-1700" b="-20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FA280FB-68EC-C34A-85F6-051E273A8117}"/>
                  </a:ext>
                </a:extLst>
              </p:cNvPr>
              <p:cNvSpPr txBox="1"/>
              <p:nvPr/>
            </p:nvSpPr>
            <p:spPr>
              <a:xfrm>
                <a:off x="710200" y="4491432"/>
                <a:ext cx="5805061" cy="5933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(ii) X is bounded set in (X,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𝒅</m:t>
                        </m:r>
                      </m:e>
                      <m: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).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FA280FB-68EC-C34A-85F6-051E273A81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200" y="4491432"/>
                <a:ext cx="5805061" cy="593304"/>
              </a:xfrm>
              <a:prstGeom prst="rect">
                <a:avLst/>
              </a:prstGeom>
              <a:blipFill>
                <a:blip r:embed="rId3"/>
                <a:stretch>
                  <a:fillRect l="-2731" t="-14433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4420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3F668E9-CCFB-4656-61EF-74EA9AF02EA9}"/>
              </a:ext>
            </a:extLst>
          </p:cNvPr>
          <p:cNvSpPr txBox="1"/>
          <p:nvPr/>
        </p:nvSpPr>
        <p:spPr>
          <a:xfrm>
            <a:off x="4546795" y="3"/>
            <a:ext cx="309841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lgerian" panose="04020705040A02060702" pitchFamily="82" charset="0"/>
                <a:ea typeface="+mj-ea"/>
                <a:cs typeface="Times New Roman" panose="02020603050405020304" pitchFamily="18" charset="0"/>
              </a:rPr>
              <a:t>CONTENT</a:t>
            </a:r>
            <a:endParaRPr lang="en-US" sz="1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051F27-8B2F-081B-4AA6-8F99D045AC7A}"/>
              </a:ext>
            </a:extLst>
          </p:cNvPr>
          <p:cNvSpPr txBox="1"/>
          <p:nvPr/>
        </p:nvSpPr>
        <p:spPr>
          <a:xfrm>
            <a:off x="1065624" y="994806"/>
            <a:ext cx="765634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Definition and Examples of Metric Spaces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894917-E462-7365-4021-2D8D5FFF022E}"/>
              </a:ext>
            </a:extLst>
          </p:cNvPr>
          <p:cNvSpPr txBox="1"/>
          <p:nvPr/>
        </p:nvSpPr>
        <p:spPr>
          <a:xfrm>
            <a:off x="1096689" y="1889351"/>
            <a:ext cx="609834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Discrete Metric Space – Examples 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F036D7A-A80B-0948-B615-B9AA63FC1817}"/>
              </a:ext>
            </a:extLst>
          </p:cNvPr>
          <p:cNvSpPr txBox="1"/>
          <p:nvPr/>
        </p:nvSpPr>
        <p:spPr>
          <a:xfrm>
            <a:off x="1290710" y="2897458"/>
            <a:ext cx="609834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32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kumimoji="0" lang="en-IN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seudo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kumimoji="0" lang="en-IN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metric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EE52E3-F54D-3744-DC91-8CA8C47D1EB9}"/>
              </a:ext>
            </a:extLst>
          </p:cNvPr>
          <p:cNvSpPr txBox="1"/>
          <p:nvPr/>
        </p:nvSpPr>
        <p:spPr>
          <a:xfrm>
            <a:off x="1290596" y="3799922"/>
            <a:ext cx="155584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Norm 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638B200-4867-878A-61C3-D42F8F85EB70}"/>
              </a:ext>
            </a:extLst>
          </p:cNvPr>
          <p:cNvSpPr txBox="1"/>
          <p:nvPr/>
        </p:nvSpPr>
        <p:spPr>
          <a:xfrm>
            <a:off x="1290596" y="4674940"/>
            <a:ext cx="216052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Subspace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823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B4F3DB8-14B8-48BD-9BDC-B2D371E7B72A}"/>
                  </a:ext>
                </a:extLst>
              </p:cNvPr>
              <p:cNvSpPr txBox="1"/>
              <p:nvPr/>
            </p:nvSpPr>
            <p:spPr>
              <a:xfrm>
                <a:off x="389966" y="6280229"/>
                <a:ext cx="4691183" cy="5933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IN" sz="3200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Hence d is a metric on </a:t>
                </a:r>
                <a14:m>
                  <m:oMath xmlns:m="http://schemas.openxmlformats.org/officeDocument/2006/math">
                    <m:r>
                      <a:rPr lang="en-IN" sz="3200" b="1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lang="en-IN" sz="3200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3200" b="1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B4F3DB8-14B8-48BD-9BDC-B2D371E7B7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966" y="6280229"/>
                <a:ext cx="4691183" cy="593304"/>
              </a:xfrm>
              <a:prstGeom prst="rect">
                <a:avLst/>
              </a:prstGeom>
              <a:blipFill>
                <a:blip r:embed="rId2"/>
                <a:stretch>
                  <a:fillRect l="-3377" t="-14286" b="-295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9584D73-CE4F-4776-8FDD-163712178D86}"/>
                  </a:ext>
                </a:extLst>
              </p:cNvPr>
              <p:cNvSpPr txBox="1"/>
              <p:nvPr/>
            </p:nvSpPr>
            <p:spPr>
              <a:xfrm>
                <a:off x="154134" y="75556"/>
                <a:ext cx="12077699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IN" sz="3200" b="1" i="0" u="sng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Definition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Let X be a nonempty set and d: X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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X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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 a function.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9584D73-CE4F-4776-8FDD-163712178D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134" y="75556"/>
                <a:ext cx="12077699" cy="584775"/>
              </a:xfrm>
              <a:prstGeom prst="rect">
                <a:avLst/>
              </a:prstGeom>
              <a:blipFill>
                <a:blip r:embed="rId3"/>
                <a:stretch>
                  <a:fillRect l="-1261" t="-15625" r="-1261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C0C9F032-A520-4A94-83B8-BF85D6C769BB}"/>
              </a:ext>
            </a:extLst>
          </p:cNvPr>
          <p:cNvSpPr txBox="1"/>
          <p:nvPr/>
        </p:nvSpPr>
        <p:spPr>
          <a:xfrm>
            <a:off x="389966" y="599806"/>
            <a:ext cx="5621485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 is said to be a </a:t>
            </a:r>
            <a:r>
              <a:rPr kumimoji="0" lang="en-IN" sz="3200" b="1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metric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on X if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9E086D-88C6-4844-B044-145036D639B9}"/>
              </a:ext>
            </a:extLst>
          </p:cNvPr>
          <p:cNvSpPr txBox="1"/>
          <p:nvPr/>
        </p:nvSpPr>
        <p:spPr>
          <a:xfrm>
            <a:off x="349817" y="1157291"/>
            <a:ext cx="1142368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d(x, y)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x, y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and d(x, y) = 0 </a:t>
            </a: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iff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= y. (Non negativity)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2941386-B8BA-4487-A1DD-FA9571099470}"/>
              </a:ext>
            </a:extLst>
          </p:cNvPr>
          <p:cNvSpPr txBox="1"/>
          <p:nvPr/>
        </p:nvSpPr>
        <p:spPr>
          <a:xfrm>
            <a:off x="335966" y="1745976"/>
            <a:ext cx="9815944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(ii) d(x, y) = d(y, x)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x, y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X. (symmetry)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D40F121-9C20-41F3-B9D2-872C2DA8B3B1}"/>
              </a:ext>
            </a:extLst>
          </p:cNvPr>
          <p:cNvSpPr txBox="1"/>
          <p:nvPr/>
        </p:nvSpPr>
        <p:spPr>
          <a:xfrm>
            <a:off x="335964" y="2293891"/>
            <a:ext cx="11423687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(iii) d(x, y)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d(x, z) + d(z, y)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x, y, z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(Triangle in equality).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F1CB5BC-D515-43AF-87A7-A99FDDAD7D82}"/>
              </a:ext>
            </a:extLst>
          </p:cNvPr>
          <p:cNvSpPr txBox="1"/>
          <p:nvPr/>
        </p:nvSpPr>
        <p:spPr>
          <a:xfrm>
            <a:off x="432970" y="2777447"/>
            <a:ext cx="981594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 d is a metric on X then (X, d) is called a </a:t>
            </a:r>
            <a:r>
              <a:rPr kumimoji="0" lang="en-IN" sz="32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metric space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E459551-F552-4F0B-8F60-57407C0DEC33}"/>
              </a:ext>
            </a:extLst>
          </p:cNvPr>
          <p:cNvSpPr txBox="1"/>
          <p:nvPr/>
        </p:nvSpPr>
        <p:spPr>
          <a:xfrm>
            <a:off x="432970" y="3250101"/>
            <a:ext cx="8267685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d(x, y) is called the distance between x and y.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C27B597-01F5-4FD0-8EFC-69451DFE7D47}"/>
                  </a:ext>
                </a:extLst>
              </p:cNvPr>
              <p:cNvSpPr txBox="1"/>
              <p:nvPr/>
            </p:nvSpPr>
            <p:spPr>
              <a:xfrm>
                <a:off x="377538" y="3716864"/>
                <a:ext cx="11814461" cy="11202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sng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Example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Define d: </a:t>
                </a:r>
                <a14:m>
                  <m:oMath xmlns:m="http://schemas.openxmlformats.org/officeDocument/2006/math"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ℝ</m:t>
                    </m:r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×</m:t>
                    </m:r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ℝ</m:t>
                    </m:r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→</m:t>
                    </m:r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by d(x, y)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</m:d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where </a:t>
                </a:r>
                <a14:m>
                  <m:oMath xmlns:m="http://schemas.openxmlformats.org/officeDocument/2006/math"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ℝ</m:t>
                    </m:r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 the set of all real numbers. Then d is a metric called </a:t>
                </a:r>
                <a:r>
                  <a:rPr kumimoji="0" lang="en-IN" sz="32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usual metric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on </a:t>
                </a:r>
                <a14:m>
                  <m:oMath xmlns:m="http://schemas.openxmlformats.org/officeDocument/2006/math"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C27B597-01F5-4FD0-8EFC-69451DFE7D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538" y="3716864"/>
                <a:ext cx="11814461" cy="1120243"/>
              </a:xfrm>
              <a:prstGeom prst="rect">
                <a:avLst/>
              </a:prstGeom>
              <a:blipFill>
                <a:blip r:embed="rId4"/>
                <a:stretch>
                  <a:fillRect l="-1342" t="-7650" r="-671" b="-16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BCE367D-E5C9-449E-8CA0-014F8F0C8560}"/>
                  </a:ext>
                </a:extLst>
              </p:cNvPr>
              <p:cNvSpPr txBox="1"/>
              <p:nvPr/>
            </p:nvSpPr>
            <p:spPr>
              <a:xfrm>
                <a:off x="392257" y="4726120"/>
                <a:ext cx="11814461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 (</a:t>
                </a:r>
                <a:r>
                  <a:rPr kumimoji="0" lang="en-IN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d(x, y)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</m:d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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0. d(x, y) = 0 </a:t>
                </a:r>
                <a:r>
                  <a:rPr kumimoji="0" lang="en-IN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iff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</m:d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0 </a:t>
                </a:r>
                <a:r>
                  <a:rPr kumimoji="0" lang="en-IN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iff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x = y.</a:t>
                </a:r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BCE367D-E5C9-449E-8CA0-014F8F0C85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257" y="4726120"/>
                <a:ext cx="11814461" cy="584775"/>
              </a:xfrm>
              <a:prstGeom prst="rect">
                <a:avLst/>
              </a:prstGeom>
              <a:blipFill>
                <a:blip r:embed="rId5"/>
                <a:stretch>
                  <a:fillRect l="-1290" t="-15625" r="-671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A39F08BE-6520-4140-AA2D-693B08364D06}"/>
                  </a:ext>
                </a:extLst>
              </p:cNvPr>
              <p:cNvSpPr txBox="1"/>
              <p:nvPr/>
            </p:nvSpPr>
            <p:spPr>
              <a:xfrm>
                <a:off x="337041" y="5217951"/>
                <a:ext cx="6882244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(ii) d(x, y)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</m:d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</m:d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= d(y, x)</a:t>
                </a:r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A39F08BE-6520-4140-AA2D-693B08364D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041" y="5217951"/>
                <a:ext cx="6882244" cy="584775"/>
              </a:xfrm>
              <a:prstGeom prst="rect">
                <a:avLst/>
              </a:prstGeom>
              <a:blipFill>
                <a:blip r:embed="rId6"/>
                <a:stretch>
                  <a:fillRect l="-2214" t="-15625" r="-1240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CB3C425-5CC2-444A-9609-5270A3E72EB4}"/>
                  </a:ext>
                </a:extLst>
              </p:cNvPr>
              <p:cNvSpPr txBox="1"/>
              <p:nvPr/>
            </p:nvSpPr>
            <p:spPr>
              <a:xfrm>
                <a:off x="337034" y="5733730"/>
                <a:ext cx="3681851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2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(iii) d(x, y)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</m:d>
                  </m:oMath>
                </a14:m>
                <a:endParaRPr lang="en-US" dirty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CB3C425-5CC2-444A-9609-5270A3E72E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034" y="5733730"/>
                <a:ext cx="3681851" cy="584775"/>
              </a:xfrm>
              <a:prstGeom prst="rect">
                <a:avLst/>
              </a:prstGeom>
              <a:blipFill>
                <a:blip r:embed="rId7"/>
                <a:stretch>
                  <a:fillRect l="-4139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75B2191-0982-4146-AB21-6108A0D519F1}"/>
                  </a:ext>
                </a:extLst>
              </p:cNvPr>
              <p:cNvSpPr txBox="1"/>
              <p:nvPr/>
            </p:nvSpPr>
            <p:spPr>
              <a:xfrm>
                <a:off x="3910439" y="5730580"/>
                <a:ext cx="3404761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0" lang="en-IN" sz="32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 </m:t>
                    </m:r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𝒛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𝒛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</m:d>
                  </m:oMath>
                </a14:m>
                <a:endParaRPr 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75B2191-0982-4146-AB21-6108A0D519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0439" y="5730580"/>
                <a:ext cx="3404761" cy="5847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9835089A-D525-4046-B71B-43014FAE7FB1}"/>
                  </a:ext>
                </a:extLst>
              </p:cNvPr>
              <p:cNvSpPr txBox="1"/>
              <p:nvPr/>
            </p:nvSpPr>
            <p:spPr>
              <a:xfrm>
                <a:off x="7069288" y="5730566"/>
                <a:ext cx="3404761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𝒛</m:t>
                        </m:r>
                      </m:e>
                    </m:d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𝒛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</m:d>
                  </m:oMath>
                </a14:m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9835089A-D525-4046-B71B-43014FAE7F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9288" y="5730566"/>
                <a:ext cx="3404761" cy="584775"/>
              </a:xfrm>
              <a:prstGeom prst="rect">
                <a:avLst/>
              </a:prstGeom>
              <a:blipFill>
                <a:blip r:embed="rId9"/>
                <a:stretch>
                  <a:fillRect l="-4659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>
            <a:extLst>
              <a:ext uri="{FF2B5EF4-FFF2-40B4-BE49-F238E27FC236}">
                <a16:creationId xmlns:a16="http://schemas.microsoft.com/office/drawing/2014/main" id="{630560FE-092E-4673-A30D-7BC11B7E2E8D}"/>
              </a:ext>
            </a:extLst>
          </p:cNvPr>
          <p:cNvSpPr txBox="1"/>
          <p:nvPr/>
        </p:nvSpPr>
        <p:spPr>
          <a:xfrm>
            <a:off x="7110852" y="6198474"/>
            <a:ext cx="340476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d(x, z) + d(z, y).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1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10" grpId="0"/>
      <p:bldP spid="12" grpId="0"/>
      <p:bldP spid="14" grpId="0"/>
      <p:bldP spid="16" grpId="0"/>
      <p:bldP spid="18" grpId="0"/>
      <p:bldP spid="20" grpId="0"/>
      <p:bldP spid="22" grpId="0"/>
      <p:bldP spid="24" grpId="0"/>
      <p:bldP spid="26" grpId="0"/>
      <p:bldP spid="28" grpId="0"/>
      <p:bldP spid="30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9AC5C9F-187E-4E0F-8AE6-92051FB49CCD}"/>
                  </a:ext>
                </a:extLst>
              </p:cNvPr>
              <p:cNvSpPr txBox="1"/>
              <p:nvPr/>
            </p:nvSpPr>
            <p:spPr>
              <a:xfrm>
                <a:off x="400876" y="77542"/>
                <a:ext cx="11294911" cy="11202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sng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Example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Define d: </a:t>
                </a:r>
                <a14:m>
                  <m:oMath xmlns:m="http://schemas.openxmlformats.org/officeDocument/2006/math"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ℂ</m:t>
                    </m:r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×</m:t>
                    </m:r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ℂ</m:t>
                    </m:r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→</m:t>
                    </m:r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by d(z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z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e>
                    </m:d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where </a:t>
                </a:r>
                <a14:m>
                  <m:oMath xmlns:m="http://schemas.openxmlformats.org/officeDocument/2006/math"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ℂ</m:t>
                    </m:r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 the set of all complex numbers. Then d is a metric on </a:t>
                </a:r>
                <a14:m>
                  <m:oMath xmlns:m="http://schemas.openxmlformats.org/officeDocument/2006/math"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ℂ</m:t>
                    </m:r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9AC5C9F-187E-4E0F-8AE6-92051FB49C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876" y="77542"/>
                <a:ext cx="11294911" cy="1120243"/>
              </a:xfrm>
              <a:prstGeom prst="rect">
                <a:avLst/>
              </a:prstGeom>
              <a:blipFill>
                <a:blip r:embed="rId2"/>
                <a:stretch>
                  <a:fillRect l="-1403" t="-7650" r="-2159" b="-16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1A25D1E-491B-4B95-A09C-C6E580F60758}"/>
                  </a:ext>
                </a:extLst>
              </p:cNvPr>
              <p:cNvSpPr txBox="1"/>
              <p:nvPr/>
            </p:nvSpPr>
            <p:spPr>
              <a:xfrm>
                <a:off x="516906" y="1120777"/>
                <a:ext cx="5226626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IN" sz="3200" b="1" i="0" u="sng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𝒛</m:t>
                        </m:r>
                      </m:e>
                      <m: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 </m:t>
                    </m:r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𝒛</m:t>
                        </m:r>
                      </m:e>
                      <m: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 </m:t>
                    </m:r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𝒛</m:t>
                        </m:r>
                      </m:e>
                      <m: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b>
                    </m:sSub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IN" sz="32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ℂ</m:t>
                    </m:r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kumimoji="0" lang="en-IN" sz="32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1A25D1E-491B-4B95-A09C-C6E580F607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906" y="1120777"/>
                <a:ext cx="5226626" cy="584775"/>
              </a:xfrm>
              <a:prstGeom prst="rect">
                <a:avLst/>
              </a:prstGeom>
              <a:blipFill>
                <a:blip r:embed="rId3"/>
                <a:stretch>
                  <a:fillRect l="-3034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CA7AA65-1D62-42BB-9723-29F71918807B}"/>
                  </a:ext>
                </a:extLst>
              </p:cNvPr>
              <p:cNvSpPr txBox="1"/>
              <p:nvPr/>
            </p:nvSpPr>
            <p:spPr>
              <a:xfrm>
                <a:off x="516906" y="1737265"/>
                <a:ext cx="12029213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kumimoji="0" lang="en-IN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d(z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z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e>
                    </m:d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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0 and</a:t>
                </a:r>
                <a:endParaRPr 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CA7AA65-1D62-42BB-9723-29F7191880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906" y="1737265"/>
                <a:ext cx="12029213" cy="584775"/>
              </a:xfrm>
              <a:prstGeom prst="rect">
                <a:avLst/>
              </a:prstGeom>
              <a:blipFill>
                <a:blip r:embed="rId4"/>
                <a:stretch>
                  <a:fillRect l="-1318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0B50E7C-5A04-4F6B-A62E-757EB319B800}"/>
                  </a:ext>
                </a:extLst>
              </p:cNvPr>
              <p:cNvSpPr txBox="1"/>
              <p:nvPr/>
            </p:nvSpPr>
            <p:spPr>
              <a:xfrm>
                <a:off x="480733" y="2848029"/>
                <a:ext cx="4270665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(ii) d(z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z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e>
                    </m:d>
                  </m:oMath>
                </a14:m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0B50E7C-5A04-4F6B-A62E-757EB319B8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733" y="2848029"/>
                <a:ext cx="4270665" cy="584775"/>
              </a:xfrm>
              <a:prstGeom prst="rect">
                <a:avLst/>
              </a:prstGeom>
              <a:blipFill>
                <a:blip r:embed="rId5"/>
                <a:stretch>
                  <a:fillRect l="-3714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CB6A99E-4D7D-4238-929B-4A6C9EF8ED7F}"/>
                  </a:ext>
                </a:extLst>
              </p:cNvPr>
              <p:cNvSpPr txBox="1"/>
              <p:nvPr/>
            </p:nvSpPr>
            <p:spPr>
              <a:xfrm>
                <a:off x="494593" y="4877122"/>
                <a:ext cx="4270664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2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(iii) d(z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chemeClr val="accent2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2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z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chemeClr val="accent2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2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e>
                    </m:d>
                  </m:oMath>
                </a14:m>
                <a:endParaRPr lang="en-US" dirty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CB6A99E-4D7D-4238-929B-4A6C9EF8ED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593" y="4877122"/>
                <a:ext cx="4270664" cy="584775"/>
              </a:xfrm>
              <a:prstGeom prst="rect">
                <a:avLst/>
              </a:prstGeom>
              <a:blipFill>
                <a:blip r:embed="rId6"/>
                <a:stretch>
                  <a:fillRect l="-3566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F609ED0-8C09-429B-8E58-3FECD19E24D7}"/>
                  </a:ext>
                </a:extLst>
              </p:cNvPr>
              <p:cNvSpPr txBox="1"/>
              <p:nvPr/>
            </p:nvSpPr>
            <p:spPr>
              <a:xfrm>
                <a:off x="2509382" y="5368625"/>
                <a:ext cx="4118275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sub>
                        </m:s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sub>
                        </m:s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e>
                    </m:d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F609ED0-8C09-429B-8E58-3FECD19E24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9382" y="5368625"/>
                <a:ext cx="4118275" cy="584775"/>
              </a:xfrm>
              <a:prstGeom prst="rect">
                <a:avLst/>
              </a:prstGeom>
              <a:blipFill>
                <a:blip r:embed="rId7"/>
                <a:stretch>
                  <a:fillRect l="-3852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CBA7959-0880-4A70-A5E8-481EAB1BBDE9}"/>
                  </a:ext>
                </a:extLst>
              </p:cNvPr>
              <p:cNvSpPr txBox="1"/>
              <p:nvPr/>
            </p:nvSpPr>
            <p:spPr>
              <a:xfrm>
                <a:off x="2348754" y="5808617"/>
                <a:ext cx="4278903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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sub>
                        </m:sSub>
                      </m:e>
                    </m:d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𝟑</m:t>
                            </m:r>
                          </m:sub>
                        </m:s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e>
                    </m:d>
                  </m:oMath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CBA7959-0880-4A70-A5E8-481EAB1BBD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8754" y="5808617"/>
                <a:ext cx="4278903" cy="584775"/>
              </a:xfrm>
              <a:prstGeom prst="rect">
                <a:avLst/>
              </a:prstGeom>
              <a:blipFill>
                <a:blip r:embed="rId8"/>
                <a:stretch>
                  <a:fillRect l="-1140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1C3B032B-7F96-4D41-B130-E9F51A5DA4F9}"/>
              </a:ext>
            </a:extLst>
          </p:cNvPr>
          <p:cNvSpPr txBox="1"/>
          <p:nvPr/>
        </p:nvSpPr>
        <p:spPr>
          <a:xfrm>
            <a:off x="6515089" y="5785975"/>
            <a:ext cx="424295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d(z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z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+ d(z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z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8DF6ADD-AAAF-4471-8379-DD0971EB1130}"/>
                  </a:ext>
                </a:extLst>
              </p:cNvPr>
              <p:cNvSpPr txBox="1"/>
              <p:nvPr/>
            </p:nvSpPr>
            <p:spPr>
              <a:xfrm>
                <a:off x="204364" y="6297646"/>
                <a:ext cx="7512618" cy="5917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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 is a metric called usual metric on </a:t>
                </a:r>
                <a14:m>
                  <m:oMath xmlns:m="http://schemas.openxmlformats.org/officeDocument/2006/math"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ℂ</m:t>
                    </m:r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8DF6ADD-AAAF-4471-8379-DD0971EB11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364" y="6297646"/>
                <a:ext cx="7512618" cy="591700"/>
              </a:xfrm>
              <a:prstGeom prst="rect">
                <a:avLst/>
              </a:prstGeom>
              <a:blipFill>
                <a:blip r:embed="rId9"/>
                <a:stretch>
                  <a:fillRect l="-731" t="-14433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AA93468-7BC9-5E32-8A10-A76F85E8D0CF}"/>
                  </a:ext>
                </a:extLst>
              </p:cNvPr>
              <p:cNvSpPr txBox="1"/>
              <p:nvPr/>
            </p:nvSpPr>
            <p:spPr>
              <a:xfrm>
                <a:off x="2958905" y="2267597"/>
                <a:ext cx="6888480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d(z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z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= 0 </a:t>
                </a:r>
                <a:r>
                  <a:rPr kumimoji="0" lang="en-IN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iff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e>
                    </m:d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0 </a:t>
                </a:r>
                <a:r>
                  <a:rPr kumimoji="0" lang="en-IN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iff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z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z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AA93468-7BC9-5E32-8A10-A76F85E8D0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8905" y="2267597"/>
                <a:ext cx="6888480" cy="584775"/>
              </a:xfrm>
              <a:prstGeom prst="rect">
                <a:avLst/>
              </a:prstGeom>
              <a:blipFill>
                <a:blip r:embed="rId10"/>
                <a:stretch>
                  <a:fillRect l="-2212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29357ED-88A1-D49E-0B7E-7D1BCAA9376B}"/>
                  </a:ext>
                </a:extLst>
              </p:cNvPr>
              <p:cNvSpPr txBox="1"/>
              <p:nvPr/>
            </p:nvSpPr>
            <p:spPr>
              <a:xfrm>
                <a:off x="2342452" y="3371657"/>
                <a:ext cx="2764122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−(</m:t>
                        </m:r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kumimoji="0" lang="en-US" sz="32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29357ED-88A1-D49E-0B7E-7D1BCAA937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2452" y="3371657"/>
                <a:ext cx="2764122" cy="584775"/>
              </a:xfrm>
              <a:prstGeom prst="rect">
                <a:avLst/>
              </a:prstGeom>
              <a:blipFill>
                <a:blip r:embed="rId11"/>
                <a:stretch>
                  <a:fillRect l="-5507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FC13C73-2156-5F30-9899-AA3E0F253222}"/>
                  </a:ext>
                </a:extLst>
              </p:cNvPr>
              <p:cNvSpPr txBox="1"/>
              <p:nvPr/>
            </p:nvSpPr>
            <p:spPr>
              <a:xfrm>
                <a:off x="2370588" y="3863971"/>
                <a:ext cx="2306572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kumimoji="0" lang="en-US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kumimoji="0" lang="en-IN" sz="3200" b="1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FC13C73-2156-5F30-9899-AA3E0F2532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0588" y="3863971"/>
                <a:ext cx="2306572" cy="584775"/>
              </a:xfrm>
              <a:prstGeom prst="rect">
                <a:avLst/>
              </a:prstGeom>
              <a:blipFill>
                <a:blip r:embed="rId12"/>
                <a:stretch>
                  <a:fillRect l="-6878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DB6286A2-FFB1-CE59-E372-C31DBB26A1B4}"/>
              </a:ext>
            </a:extLst>
          </p:cNvPr>
          <p:cNvSpPr txBox="1"/>
          <p:nvPr/>
        </p:nvSpPr>
        <p:spPr>
          <a:xfrm>
            <a:off x="2398724" y="4353494"/>
            <a:ext cx="209256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d(z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z</a:t>
            </a:r>
            <a:r>
              <a:rPr kumimoji="0" lang="en-IN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956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  <p:bldP spid="13" grpId="0"/>
      <p:bldP spid="15" grpId="0"/>
      <p:bldP spid="17" grpId="0"/>
      <p:bldP spid="19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F6AC901-8A68-469C-8B94-9E5CE7177E67}"/>
              </a:ext>
            </a:extLst>
          </p:cNvPr>
          <p:cNvSpPr txBox="1"/>
          <p:nvPr/>
        </p:nvSpPr>
        <p:spPr>
          <a:xfrm>
            <a:off x="274942" y="6327692"/>
            <a:ext cx="7358905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</a:t>
            </a:r>
            <a:r>
              <a:rPr lang="en-IN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d(x, y) </a:t>
            </a:r>
            <a:r>
              <a:rPr lang="en-IN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IN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d(x, z) + d(z, y) </a:t>
            </a:r>
            <a:r>
              <a:rPr lang="en-IN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lang="en-IN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x, y, z </a:t>
            </a:r>
            <a:r>
              <a:rPr lang="en-IN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en-IN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X. </a:t>
            </a:r>
            <a:endParaRPr lang="en-US" sz="3200" b="1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49728B2-95E2-4BDA-938A-14C054F46EDC}"/>
                  </a:ext>
                </a:extLst>
              </p:cNvPr>
              <p:cNvSpPr txBox="1"/>
              <p:nvPr/>
            </p:nvSpPr>
            <p:spPr>
              <a:xfrm>
                <a:off x="301334" y="-2986"/>
                <a:ext cx="11793683" cy="21741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sng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Problem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Let X be a nonempty set and d: X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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X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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 a function satisfying the following two conditions. 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marR="0" lvl="0" indent="-34290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+mj-lt"/>
                  <a:buAutoNum type="romanLcParenBoth"/>
                  <a:tabLst/>
                  <a:defRPr/>
                </a:pP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d(x, y) = 0 </a:t>
                </a:r>
                <a:r>
                  <a:rPr kumimoji="0" lang="en-IN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iff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x = y. </a:t>
                </a:r>
                <a:r>
                  <a:rPr lang="en-US" sz="32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(ii)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d(x, y)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d(x, z) + d(y, z)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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x, y, z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X.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Then d is a metric on X.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49728B2-95E2-4BDA-938A-14C054F46E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334" y="-2986"/>
                <a:ext cx="11793683" cy="2174121"/>
              </a:xfrm>
              <a:prstGeom prst="rect">
                <a:avLst/>
              </a:prstGeom>
              <a:blipFill>
                <a:blip r:embed="rId2"/>
                <a:stretch>
                  <a:fillRect l="-1292" t="-3933" r="-1499" b="-78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CDEB80FF-FC76-4F45-8768-EFB149996C87}"/>
              </a:ext>
            </a:extLst>
          </p:cNvPr>
          <p:cNvSpPr txBox="1"/>
          <p:nvPr/>
        </p:nvSpPr>
        <p:spPr>
          <a:xfrm>
            <a:off x="367732" y="2084404"/>
            <a:ext cx="675920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Solution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Interchange y and z in (ii).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A669FB8-606E-4AB3-8B65-140DB9BD3DEA}"/>
              </a:ext>
            </a:extLst>
          </p:cNvPr>
          <p:cNvSpPr txBox="1"/>
          <p:nvPr/>
        </p:nvSpPr>
        <p:spPr>
          <a:xfrm>
            <a:off x="366531" y="2599037"/>
            <a:ext cx="759984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Then d(x, z)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d(x, y) + d(z, y)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 x, z, </a:t>
            </a:r>
            <a:r>
              <a:rPr lang="en-IN" sz="3200" b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y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X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6B779C4-20F6-44FE-BFB8-564F7544CA10}"/>
              </a:ext>
            </a:extLst>
          </p:cNvPr>
          <p:cNvSpPr txBox="1"/>
          <p:nvPr/>
        </p:nvSpPr>
        <p:spPr>
          <a:xfrm>
            <a:off x="4899071" y="3578008"/>
            <a:ext cx="447352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d(x, y)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 </a:t>
            </a:r>
            <a:r>
              <a:rPr lang="en-IN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x, y X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79D1C45-75F9-413F-9E39-6402C0878208}"/>
              </a:ext>
            </a:extLst>
          </p:cNvPr>
          <p:cNvSpPr txBox="1"/>
          <p:nvPr/>
        </p:nvSpPr>
        <p:spPr>
          <a:xfrm>
            <a:off x="366532" y="4017568"/>
            <a:ext cx="98263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(ii) Replace z by x in (ii). Then d(x, y)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d(x, x) + d(y, x)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5F3CC8F-77DF-4149-9211-03630283EC5B}"/>
              </a:ext>
            </a:extLst>
          </p:cNvPr>
          <p:cNvSpPr txBox="1"/>
          <p:nvPr/>
        </p:nvSpPr>
        <p:spPr>
          <a:xfrm>
            <a:off x="486133" y="4427709"/>
            <a:ext cx="404552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d(x, y)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 + d(y, x).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EB40E90-931C-4528-8283-2053CEB6D4AF}"/>
              </a:ext>
            </a:extLst>
          </p:cNvPr>
          <p:cNvSpPr txBox="1"/>
          <p:nvPr/>
        </p:nvSpPr>
        <p:spPr>
          <a:xfrm>
            <a:off x="4594207" y="4463427"/>
            <a:ext cx="574658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d(x, y)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d(y, x)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322BA20-037B-45BE-9A86-2AE9DD90304E}"/>
              </a:ext>
            </a:extLst>
          </p:cNvPr>
          <p:cNvSpPr txBox="1"/>
          <p:nvPr/>
        </p:nvSpPr>
        <p:spPr>
          <a:xfrm>
            <a:off x="445798" y="4943959"/>
            <a:ext cx="47985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32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Similarly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d(y, x)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d(x, y).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390967C-D390-48F3-AF38-B87E82557FC1}"/>
              </a:ext>
            </a:extLst>
          </p:cNvPr>
          <p:cNvSpPr txBox="1"/>
          <p:nvPr/>
        </p:nvSpPr>
        <p:spPr>
          <a:xfrm>
            <a:off x="5200551" y="4989333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Hence d(x, </a:t>
            </a:r>
            <a:r>
              <a:rPr lang="en-IN" sz="32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=  d(y, </a:t>
            </a:r>
            <a:r>
              <a:rPr lang="en-IN" sz="32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x, </a:t>
            </a:r>
            <a:r>
              <a:rPr lang="en-IN" sz="32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X.</a:t>
            </a:r>
            <a:endParaRPr lang="en-US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922011A-FCD4-401D-916B-302B39775803}"/>
              </a:ext>
            </a:extLst>
          </p:cNvPr>
          <p:cNvSpPr txBox="1"/>
          <p:nvPr/>
        </p:nvSpPr>
        <p:spPr>
          <a:xfrm>
            <a:off x="419300" y="5467643"/>
            <a:ext cx="630382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(iii) By (ii)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d(x, y)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d(x, z) + d(y, z)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8CD816E-DDB8-401C-9519-6736773187FE}"/>
              </a:ext>
            </a:extLst>
          </p:cNvPr>
          <p:cNvSpPr txBox="1"/>
          <p:nvPr/>
        </p:nvSpPr>
        <p:spPr>
          <a:xfrm>
            <a:off x="7502233" y="6349554"/>
            <a:ext cx="468976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Hence d is a metric on X.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2649AD8-C95B-40E0-8655-FA27D206C467}"/>
              </a:ext>
            </a:extLst>
          </p:cNvPr>
          <p:cNvSpPr txBox="1"/>
          <p:nvPr/>
        </p:nvSpPr>
        <p:spPr>
          <a:xfrm>
            <a:off x="3650683" y="5916398"/>
            <a:ext cx="694804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d(x, z) + d(z, y) s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ince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d(y, z) = d(z, y)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EDBB031-B8EB-1664-9BDA-87F6E9AC0A30}"/>
              </a:ext>
            </a:extLst>
          </p:cNvPr>
          <p:cNvSpPr txBox="1"/>
          <p:nvPr/>
        </p:nvSpPr>
        <p:spPr>
          <a:xfrm>
            <a:off x="490104" y="3127295"/>
            <a:ext cx="81025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Replace z by x. Then d(x, x)  d(x, y) + d(x, y)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2E89972-7814-9B2E-6AF7-1F51C5A6A0F5}"/>
              </a:ext>
            </a:extLst>
          </p:cNvPr>
          <p:cNvSpPr txBox="1"/>
          <p:nvPr/>
        </p:nvSpPr>
        <p:spPr>
          <a:xfrm>
            <a:off x="445798" y="3566788"/>
            <a:ext cx="463557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d(x, y)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x, y X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506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4" grpId="0"/>
      <p:bldP spid="16" grpId="0"/>
      <p:bldP spid="18" grpId="0"/>
      <p:bldP spid="20" grpId="0"/>
      <p:bldP spid="22" grpId="0"/>
      <p:bldP spid="23" grpId="0"/>
      <p:bldP spid="25" grpId="0"/>
      <p:bldP spid="27" grpId="0"/>
      <p:bldP spid="29" grpId="0"/>
      <p:bldP spid="31" grpId="0"/>
      <p:bldP spid="33" grpId="0"/>
      <p:bldP spid="35" grpId="0"/>
      <p:bldP spid="4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6550FB5-C8D6-4BC4-B435-612344199D88}"/>
              </a:ext>
            </a:extLst>
          </p:cNvPr>
          <p:cNvSpPr txBox="1"/>
          <p:nvPr/>
        </p:nvSpPr>
        <p:spPr>
          <a:xfrm>
            <a:off x="471049" y="-3308"/>
            <a:ext cx="11443855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Problem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Let X be a metric space with metric d. Then show that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D2881F8-BF7B-4752-8F72-0052433D8D9A}"/>
                  </a:ext>
                </a:extLst>
              </p:cNvPr>
              <p:cNvSpPr txBox="1"/>
              <p:nvPr/>
            </p:nvSpPr>
            <p:spPr>
              <a:xfrm>
                <a:off x="471049" y="1226785"/>
                <a:ext cx="5805061" cy="5933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(ii) X is bounded set in (X,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𝒅</m:t>
                        </m:r>
                      </m:e>
                      <m: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).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D2881F8-BF7B-4752-8F72-0052433D8D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049" y="1226785"/>
                <a:ext cx="5805061" cy="593304"/>
              </a:xfrm>
              <a:prstGeom prst="rect">
                <a:avLst/>
              </a:prstGeom>
              <a:blipFill>
                <a:blip r:embed="rId2"/>
                <a:stretch>
                  <a:fillRect l="-2623" t="-14286" b="-295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543293C-D13D-4ABA-ADA5-C7DBA026F3BC}"/>
                  </a:ext>
                </a:extLst>
              </p:cNvPr>
              <p:cNvSpPr txBox="1"/>
              <p:nvPr/>
            </p:nvSpPr>
            <p:spPr>
              <a:xfrm>
                <a:off x="471049" y="424258"/>
                <a:ext cx="9324099" cy="8768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</a:t>
                </a:r>
                <a:r>
                  <a:rPr kumimoji="0" lang="en-IN" sz="32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d</a:t>
                </a:r>
                <a:r>
                  <a:rPr kumimoji="0" lang="en-IN" sz="3200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defined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𝒅</m:t>
                        </m:r>
                      </m:e>
                      <m: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(x, y)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𝒅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𝒚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𝒅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𝒚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is a metric on X, 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543293C-D13D-4ABA-ADA5-C7DBA026F3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049" y="424258"/>
                <a:ext cx="9324099" cy="876843"/>
              </a:xfrm>
              <a:prstGeom prst="rect">
                <a:avLst/>
              </a:prstGeom>
              <a:blipFill>
                <a:blip r:embed="rId3"/>
                <a:stretch>
                  <a:fillRect l="-1634" b="-20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BF89F8F6-54C2-4EEA-93D2-A672419914CE}"/>
              </a:ext>
            </a:extLst>
          </p:cNvPr>
          <p:cNvSpPr txBox="1"/>
          <p:nvPr/>
        </p:nvSpPr>
        <p:spPr>
          <a:xfrm>
            <a:off x="564558" y="1734529"/>
            <a:ext cx="510193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Solution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(</a:t>
            </a: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Let x, y, z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A1FBB64-3AC6-473B-ABBF-1590A91CCD2D}"/>
              </a:ext>
            </a:extLst>
          </p:cNvPr>
          <p:cNvSpPr txBox="1"/>
          <p:nvPr/>
        </p:nvSpPr>
        <p:spPr>
          <a:xfrm>
            <a:off x="5538341" y="1739854"/>
            <a:ext cx="654280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Since d is metric, we have d(x, y)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</a:t>
            </a:r>
            <a:endParaRPr lang="en-US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85F807D-4814-434C-ABCD-5200E0A43B71}"/>
                  </a:ext>
                </a:extLst>
              </p:cNvPr>
              <p:cNvSpPr txBox="1"/>
              <p:nvPr/>
            </p:nvSpPr>
            <p:spPr>
              <a:xfrm>
                <a:off x="578412" y="2295074"/>
                <a:ext cx="4658592" cy="8768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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𝒅</m:t>
                        </m:r>
                      </m:e>
                      <m: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(x, y)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𝒅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𝒚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𝒅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𝒚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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0.</a:t>
                </a:r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85F807D-4814-434C-ABCD-5200E0A43B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412" y="2295074"/>
                <a:ext cx="4658592" cy="876843"/>
              </a:xfrm>
              <a:prstGeom prst="rect">
                <a:avLst/>
              </a:prstGeom>
              <a:blipFill>
                <a:blip r:embed="rId4"/>
                <a:stretch>
                  <a:fillRect l="-3403" b="-1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375762A-2622-4FCE-B99E-0E8BFCDBDC38}"/>
                  </a:ext>
                </a:extLst>
              </p:cNvPr>
              <p:cNvSpPr txBox="1"/>
              <p:nvPr/>
            </p:nvSpPr>
            <p:spPr>
              <a:xfrm>
                <a:off x="5081143" y="2395211"/>
                <a:ext cx="3370116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Also,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𝒅</m:t>
                        </m:r>
                      </m:e>
                      <m: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(x, y) = 0</a:t>
                </a:r>
                <a:endParaRPr lang="en-US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375762A-2622-4FCE-B99E-0E8BFCDBDC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1143" y="2395211"/>
                <a:ext cx="3370116" cy="584775"/>
              </a:xfrm>
              <a:prstGeom prst="rect">
                <a:avLst/>
              </a:prstGeom>
              <a:blipFill>
                <a:blip r:embed="rId5"/>
                <a:stretch>
                  <a:fillRect l="-4710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1D76720-94F0-4B27-831E-57502517E545}"/>
                  </a:ext>
                </a:extLst>
              </p:cNvPr>
              <p:cNvSpPr txBox="1"/>
              <p:nvPr/>
            </p:nvSpPr>
            <p:spPr>
              <a:xfrm>
                <a:off x="8392353" y="2256664"/>
                <a:ext cx="2691241" cy="8768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iff 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𝒅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𝒚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𝒅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𝒚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0</a:t>
                </a:r>
                <a:endParaRPr lang="en-US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1D76720-94F0-4B27-831E-57502517E5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2353" y="2256664"/>
                <a:ext cx="2691241" cy="876843"/>
              </a:xfrm>
              <a:prstGeom prst="rect">
                <a:avLst/>
              </a:prstGeom>
              <a:blipFill>
                <a:blip r:embed="rId6"/>
                <a:stretch>
                  <a:fillRect l="-5896" r="-4308" b="-1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D0F7463E-AE97-4B30-A700-4F7E26F8F6A9}"/>
              </a:ext>
            </a:extLst>
          </p:cNvPr>
          <p:cNvSpPr txBox="1"/>
          <p:nvPr/>
        </p:nvSpPr>
        <p:spPr>
          <a:xfrm>
            <a:off x="730812" y="3092271"/>
            <a:ext cx="256655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iff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d(x, y) = 0</a:t>
            </a:r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8C9512A-94FE-40CA-89A9-B32DDB308FDA}"/>
              </a:ext>
            </a:extLst>
          </p:cNvPr>
          <p:cNvSpPr txBox="1"/>
          <p:nvPr/>
        </p:nvSpPr>
        <p:spPr>
          <a:xfrm>
            <a:off x="3169209" y="3036853"/>
            <a:ext cx="510193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iff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= y since d is a metric.</a:t>
            </a:r>
            <a:endParaRPr lang="en-US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4A186AD-167F-4501-9F8D-5AE69852CEB9}"/>
                  </a:ext>
                </a:extLst>
              </p:cNvPr>
              <p:cNvSpPr txBox="1"/>
              <p:nvPr/>
            </p:nvSpPr>
            <p:spPr>
              <a:xfrm>
                <a:off x="682322" y="3541984"/>
                <a:ext cx="3945082" cy="8768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(ii)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𝒅</m:t>
                        </m:r>
                      </m:e>
                      <m: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(x, y)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𝒅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𝒚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𝒅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𝒚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4A186AD-167F-4501-9F8D-5AE69852CE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322" y="3541984"/>
                <a:ext cx="3945082" cy="876843"/>
              </a:xfrm>
              <a:prstGeom prst="rect">
                <a:avLst/>
              </a:prstGeom>
              <a:blipFill>
                <a:blip r:embed="rId7"/>
                <a:stretch>
                  <a:fillRect l="-4019" b="-1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0CBFAEF-2FA1-4C6C-8797-D4EA5F77976B}"/>
                  </a:ext>
                </a:extLst>
              </p:cNvPr>
              <p:cNvSpPr txBox="1"/>
              <p:nvPr/>
            </p:nvSpPr>
            <p:spPr>
              <a:xfrm>
                <a:off x="4499255" y="3555832"/>
                <a:ext cx="1915385" cy="8768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𝒅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𝒚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𝒅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𝒚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0CBFAEF-2FA1-4C6C-8797-D4EA5F7797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255" y="3555832"/>
                <a:ext cx="1915385" cy="876843"/>
              </a:xfrm>
              <a:prstGeom prst="rect">
                <a:avLst/>
              </a:prstGeom>
              <a:blipFill>
                <a:blip r:embed="rId8"/>
                <a:stretch>
                  <a:fillRect l="-7962" b="-1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78E5A954-6283-4035-A849-D2C9EA223F18}"/>
                  </a:ext>
                </a:extLst>
              </p:cNvPr>
              <p:cNvSpPr txBox="1"/>
              <p:nvPr/>
            </p:nvSpPr>
            <p:spPr>
              <a:xfrm>
                <a:off x="6300342" y="3688004"/>
                <a:ext cx="2137063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𝒅</m:t>
                        </m:r>
                      </m:e>
                      <m: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(y, x).</a:t>
                </a: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78E5A954-6283-4035-A849-D2C9EA223F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342" y="3688004"/>
                <a:ext cx="2137063" cy="584775"/>
              </a:xfrm>
              <a:prstGeom prst="rect">
                <a:avLst/>
              </a:prstGeom>
              <a:blipFill>
                <a:blip r:embed="rId9"/>
                <a:stretch>
                  <a:fillRect l="-7429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>
            <a:extLst>
              <a:ext uri="{FF2B5EF4-FFF2-40B4-BE49-F238E27FC236}">
                <a16:creationId xmlns:a16="http://schemas.microsoft.com/office/drawing/2014/main" id="{4558E7F7-6E9B-4C19-B296-A973A5AE32F8}"/>
              </a:ext>
            </a:extLst>
          </p:cNvPr>
          <p:cNvSpPr txBox="1"/>
          <p:nvPr/>
        </p:nvSpPr>
        <p:spPr>
          <a:xfrm>
            <a:off x="574962" y="4304535"/>
            <a:ext cx="747106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(iii) Put a = d(x, y), b = d(x, z), c = d(z, y).</a:t>
            </a:r>
            <a:endParaRPr lang="en-US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D7261EB-AFAD-4893-BBE8-F5D1B405C0D6}"/>
              </a:ext>
            </a:extLst>
          </p:cNvPr>
          <p:cNvSpPr txBox="1"/>
          <p:nvPr/>
        </p:nvSpPr>
        <p:spPr>
          <a:xfrm>
            <a:off x="716984" y="4747895"/>
            <a:ext cx="449233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⸪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 is a metric, a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 + c. </a:t>
            </a:r>
            <a:endParaRPr 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3C9FACAA-936D-4B6F-B47B-CC8F1C1C9FD5}"/>
                  </a:ext>
                </a:extLst>
              </p:cNvPr>
              <p:cNvSpPr txBox="1"/>
              <p:nvPr/>
            </p:nvSpPr>
            <p:spPr>
              <a:xfrm>
                <a:off x="5240479" y="4680056"/>
                <a:ext cx="3879259" cy="81131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num>
                      <m:den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den>
                    </m:f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𝒃</m:t>
                        </m:r>
                      </m:num>
                      <m:den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𝒃</m:t>
                        </m:r>
                      </m:den>
                    </m:f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𝒄</m:t>
                        </m:r>
                      </m:num>
                      <m:den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𝒄</m:t>
                        </m:r>
                      </m:den>
                    </m:f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3C9FACAA-936D-4B6F-B47B-CC8F1C1C9F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0479" y="4680056"/>
                <a:ext cx="3879259" cy="811312"/>
              </a:xfrm>
              <a:prstGeom prst="rect">
                <a:avLst/>
              </a:prstGeom>
              <a:blipFill>
                <a:blip r:embed="rId10"/>
                <a:stretch>
                  <a:fillRect l="-4088" r="-3145" b="-97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692853BE-8001-4C64-B81F-ACE194FD42DD}"/>
                  </a:ext>
                </a:extLst>
              </p:cNvPr>
              <p:cNvSpPr txBox="1"/>
              <p:nvPr/>
            </p:nvSpPr>
            <p:spPr>
              <a:xfrm>
                <a:off x="633840" y="5427913"/>
                <a:ext cx="3810011" cy="9317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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𝒅</m:t>
                        </m:r>
                      </m:e>
                      <m: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(x, y)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𝒅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𝒚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𝒅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𝒚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692853BE-8001-4C64-B81F-ACE194FD42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840" y="5427913"/>
                <a:ext cx="3810011" cy="931730"/>
              </a:xfrm>
              <a:prstGeom prst="rect">
                <a:avLst/>
              </a:prstGeom>
              <a:blipFill>
                <a:blip r:embed="rId11"/>
                <a:stretch>
                  <a:fillRect l="-4160" b="-13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F7299E40-D55A-4495-AA26-835204A400A7}"/>
                  </a:ext>
                </a:extLst>
              </p:cNvPr>
              <p:cNvSpPr txBox="1"/>
              <p:nvPr/>
            </p:nvSpPr>
            <p:spPr>
              <a:xfrm>
                <a:off x="4166753" y="5463650"/>
                <a:ext cx="3581398" cy="9317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𝒅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𝒛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𝒅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𝒛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𝒅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𝒛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𝒚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𝒅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𝒛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𝒚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F7299E40-D55A-4495-AA26-835204A400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6753" y="5463650"/>
                <a:ext cx="3581398" cy="931730"/>
              </a:xfrm>
              <a:prstGeom prst="rect">
                <a:avLst/>
              </a:prstGeom>
              <a:blipFill>
                <a:blip r:embed="rId12"/>
                <a:stretch>
                  <a:fillRect l="-4429" b="-13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DFB1464B-38FB-4579-BC0A-54B28118484C}"/>
                  </a:ext>
                </a:extLst>
              </p:cNvPr>
              <p:cNvSpPr txBox="1"/>
              <p:nvPr/>
            </p:nvSpPr>
            <p:spPr>
              <a:xfrm>
                <a:off x="7616540" y="5632871"/>
                <a:ext cx="3879259" cy="5933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𝒅</m:t>
                        </m:r>
                      </m:e>
                      <m: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(x, z)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𝒅</m:t>
                        </m:r>
                      </m:e>
                      <m: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(z, y).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DFB1464B-38FB-4579-BC0A-54B2811848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6540" y="5632871"/>
                <a:ext cx="3879259" cy="593304"/>
              </a:xfrm>
              <a:prstGeom prst="rect">
                <a:avLst/>
              </a:prstGeom>
              <a:blipFill>
                <a:blip r:embed="rId13"/>
                <a:stretch>
                  <a:fillRect l="-3925" t="-14433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11FF3AE2-C977-42E4-B650-D30899A406FF}"/>
                  </a:ext>
                </a:extLst>
              </p:cNvPr>
              <p:cNvSpPr txBox="1"/>
              <p:nvPr/>
            </p:nvSpPr>
            <p:spPr>
              <a:xfrm>
                <a:off x="633843" y="6229642"/>
                <a:ext cx="4977248" cy="5917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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𝒅</m:t>
                        </m:r>
                      </m:e>
                      <m: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also a metric on X.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11FF3AE2-C977-42E4-B650-D30899A406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843" y="6229642"/>
                <a:ext cx="4977248" cy="591700"/>
              </a:xfrm>
              <a:prstGeom prst="rect">
                <a:avLst/>
              </a:prstGeom>
              <a:blipFill>
                <a:blip r:embed="rId14"/>
                <a:stretch>
                  <a:fillRect l="-3186" t="-14433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1593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4" grpId="0"/>
      <p:bldP spid="16" grpId="0"/>
      <p:bldP spid="18" grpId="0"/>
      <p:bldP spid="20" grpId="0"/>
      <p:bldP spid="22" grpId="0"/>
      <p:bldP spid="24" grpId="0"/>
      <p:bldP spid="26" grpId="0"/>
      <p:bldP spid="28" grpId="0"/>
      <p:bldP spid="30" grpId="0"/>
      <p:bldP spid="32" grpId="0"/>
      <p:bldP spid="34" grpId="0"/>
      <p:bldP spid="36" grpId="0"/>
      <p:bldP spid="38" grpId="0"/>
      <p:bldP spid="40" grpId="0"/>
      <p:bldP spid="42" grpId="0"/>
      <p:bldP spid="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B81A993-128C-4C9C-808E-6F156BA074C8}"/>
                  </a:ext>
                </a:extLst>
              </p:cNvPr>
              <p:cNvSpPr txBox="1"/>
              <p:nvPr/>
            </p:nvSpPr>
            <p:spPr>
              <a:xfrm>
                <a:off x="857762" y="2957088"/>
                <a:ext cx="10155380" cy="5933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IN" sz="3200" b="1" dirty="0">
                    <a:solidFill>
                      <a:schemeClr val="accent2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This shows that X is bounded in the metric space (X,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IN" sz="3200" b="1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𝒅</m:t>
                        </m:r>
                      </m:e>
                      <m:sub>
                        <m:r>
                          <a:rPr lang="en-IN" sz="3200" b="1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IN" sz="3200" b="1" dirty="0">
                    <a:solidFill>
                      <a:schemeClr val="accent2">
                        <a:lumMod val="50000"/>
                      </a:schemeClr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).</a:t>
                </a:r>
                <a:endParaRPr lang="en-US" sz="3200" b="1" dirty="0">
                  <a:solidFill>
                    <a:schemeClr val="accent2">
                      <a:lumMod val="50000"/>
                    </a:schemeClr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B81A993-128C-4C9C-808E-6F156BA074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762" y="2957088"/>
                <a:ext cx="10155380" cy="593304"/>
              </a:xfrm>
              <a:prstGeom prst="rect">
                <a:avLst/>
              </a:prstGeom>
              <a:blipFill>
                <a:blip r:embed="rId2"/>
                <a:stretch>
                  <a:fillRect l="-1561" t="-14433" r="-600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9D5B0949-B330-4D95-BEC0-1B9071DC1F0F}"/>
              </a:ext>
            </a:extLst>
          </p:cNvPr>
          <p:cNvSpPr txBox="1"/>
          <p:nvPr/>
        </p:nvSpPr>
        <p:spPr>
          <a:xfrm>
            <a:off x="857762" y="175219"/>
            <a:ext cx="818110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any x, y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X, 0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d(x, y)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+ d(x, y)</a:t>
            </a:r>
            <a:endParaRPr lang="en-US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4548FD2-3822-4241-A81F-97B55D417640}"/>
                  </a:ext>
                </a:extLst>
              </p:cNvPr>
              <p:cNvSpPr txBox="1"/>
              <p:nvPr/>
            </p:nvSpPr>
            <p:spPr>
              <a:xfrm>
                <a:off x="983669" y="759994"/>
                <a:ext cx="3435931" cy="8768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0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𝒅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𝒚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𝒅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𝒚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1 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4548FD2-3822-4241-A81F-97B55D4176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669" y="759994"/>
                <a:ext cx="3435931" cy="876843"/>
              </a:xfrm>
              <a:prstGeom prst="rect">
                <a:avLst/>
              </a:prstGeom>
              <a:blipFill>
                <a:blip r:embed="rId3"/>
                <a:stretch>
                  <a:fillRect l="-4433" r="-355" b="-1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7F3A94B-591B-41CB-83D5-85CFEBA59ACD}"/>
                  </a:ext>
                </a:extLst>
              </p:cNvPr>
              <p:cNvSpPr txBox="1"/>
              <p:nvPr/>
            </p:nvSpPr>
            <p:spPr>
              <a:xfrm>
                <a:off x="954748" y="1845701"/>
                <a:ext cx="2675964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0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𝒅</m:t>
                        </m:r>
                      </m:e>
                      <m: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1.</a:t>
                </a:r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7F3A94B-591B-41CB-83D5-85CFEBA59A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748" y="1845701"/>
                <a:ext cx="2675964" cy="584775"/>
              </a:xfrm>
              <a:prstGeom prst="rect">
                <a:avLst/>
              </a:prstGeom>
              <a:blipFill>
                <a:blip r:embed="rId4"/>
                <a:stretch>
                  <a:fillRect l="-5923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789A0F8-20B3-40C7-A66E-B39EFE1A0105}"/>
                  </a:ext>
                </a:extLst>
              </p:cNvPr>
              <p:cNvSpPr txBox="1"/>
              <p:nvPr/>
            </p:nvSpPr>
            <p:spPr>
              <a:xfrm>
                <a:off x="981641" y="2406299"/>
                <a:ext cx="7153830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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d(X) = sup 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𝒅</m:t>
                        </m:r>
                      </m:e>
                      <m:sub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d>
                      <m:dPr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</m:d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:</m:t>
                    </m:r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x, y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X}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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1.</a:t>
                </a:r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789A0F8-20B3-40C7-A66E-B39EFE1A01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641" y="2406299"/>
                <a:ext cx="7153830" cy="584775"/>
              </a:xfrm>
              <a:prstGeom prst="rect">
                <a:avLst/>
              </a:prstGeom>
              <a:blipFill>
                <a:blip r:embed="rId5"/>
                <a:stretch>
                  <a:fillRect l="-2129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8755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8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5DE64D4-E874-4E0A-877F-CA7862AF99C0}"/>
              </a:ext>
            </a:extLst>
          </p:cNvPr>
          <p:cNvSpPr txBox="1"/>
          <p:nvPr/>
        </p:nvSpPr>
        <p:spPr>
          <a:xfrm>
            <a:off x="329451" y="5363749"/>
            <a:ext cx="8142196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32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Thus, in all the cases d(x, y) </a:t>
            </a:r>
            <a:r>
              <a:rPr lang="en-IN" sz="32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IN" sz="32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d(x, z) + d(z, y). </a:t>
            </a:r>
            <a:endParaRPr lang="en-US" sz="3200" b="1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E8B2675-D0A4-40C7-B84D-BAECB36C26DE}"/>
                  </a:ext>
                </a:extLst>
              </p:cNvPr>
              <p:cNvSpPr txBox="1"/>
              <p:nvPr/>
            </p:nvSpPr>
            <p:spPr>
              <a:xfrm>
                <a:off x="423575" y="21072"/>
                <a:ext cx="11620503" cy="16471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sng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Example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Let X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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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Define d: X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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X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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by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d(x, y) = 0 if x = y and d(x, y) = 1 if x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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y.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Then d is a metric on X called </a:t>
                </a:r>
                <a:r>
                  <a:rPr kumimoji="0" lang="en-IN" sz="32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discrete metric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so (X, d) is a metric space called </a:t>
                </a:r>
                <a:r>
                  <a:rPr kumimoji="0" lang="en-IN" sz="32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discrete metric space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E8B2675-D0A4-40C7-B84D-BAECB36C26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575" y="21072"/>
                <a:ext cx="11620503" cy="1647182"/>
              </a:xfrm>
              <a:prstGeom prst="rect">
                <a:avLst/>
              </a:prstGeom>
              <a:blipFill>
                <a:blip r:embed="rId2"/>
                <a:stretch>
                  <a:fillRect l="-1311" t="-5166" b="-99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9BC38F66-14C5-4797-A890-D32091CE9B36}"/>
              </a:ext>
            </a:extLst>
          </p:cNvPr>
          <p:cNvSpPr txBox="1"/>
          <p:nvPr/>
        </p:nvSpPr>
        <p:spPr>
          <a:xfrm>
            <a:off x="386084" y="1677466"/>
            <a:ext cx="986097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Solution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(</a:t>
            </a: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Clearly d(x, y)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 and d(x, y) = 0 </a:t>
            </a:r>
            <a:r>
              <a:rPr kumimoji="0" lang="en-IN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iff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= y.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4C44E9D-EC7C-4E1B-8789-9598B834EA10}"/>
              </a:ext>
            </a:extLst>
          </p:cNvPr>
          <p:cNvSpPr txBox="1"/>
          <p:nvPr/>
        </p:nvSpPr>
        <p:spPr>
          <a:xfrm>
            <a:off x="360824" y="2242986"/>
            <a:ext cx="650817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(ii) If x = y then d(x, y) = 0 = d(y, x).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BC4ED5E-1FA5-42C5-B5FF-F1A5478CE362}"/>
              </a:ext>
            </a:extLst>
          </p:cNvPr>
          <p:cNvSpPr txBox="1"/>
          <p:nvPr/>
        </p:nvSpPr>
        <p:spPr>
          <a:xfrm>
            <a:off x="6721303" y="2283741"/>
            <a:ext cx="495645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x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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y, d(x, y) = 1 = d(y, x).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E0BE07F-045C-440F-B4BB-C5FBBA1AA8DA}"/>
              </a:ext>
            </a:extLst>
          </p:cNvPr>
          <p:cNvSpPr txBox="1"/>
          <p:nvPr/>
        </p:nvSpPr>
        <p:spPr>
          <a:xfrm>
            <a:off x="387723" y="2730561"/>
            <a:ext cx="4069771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Thus, d(x, y) = d(y, x). 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F231081-43ED-4596-B589-D258E22EE7C8}"/>
              </a:ext>
            </a:extLst>
          </p:cNvPr>
          <p:cNvSpPr txBox="1"/>
          <p:nvPr/>
        </p:nvSpPr>
        <p:spPr>
          <a:xfrm>
            <a:off x="374673" y="3271388"/>
            <a:ext cx="1134342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(iii) Suppose x = y = z, then d(x, y) = 0 = 0 + 0 = d(x, z) + d(z, y).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7FB07EB-6F73-40F7-9BF4-E51A41C0AF9D}"/>
              </a:ext>
            </a:extLst>
          </p:cNvPr>
          <p:cNvSpPr txBox="1"/>
          <p:nvPr/>
        </p:nvSpPr>
        <p:spPr>
          <a:xfrm>
            <a:off x="393328" y="3768627"/>
            <a:ext cx="347698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Suppose x = y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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76D184C-CE2D-4FEC-BD89-23C25AC20936}"/>
              </a:ext>
            </a:extLst>
          </p:cNvPr>
          <p:cNvSpPr txBox="1"/>
          <p:nvPr/>
        </p:nvSpPr>
        <p:spPr>
          <a:xfrm>
            <a:off x="3929898" y="3748455"/>
            <a:ext cx="751018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d(x, y) = 0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+ 1 = d(x, z) + d(z, y).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2B62055-4469-4DBC-ABC5-9E73BB786695}"/>
              </a:ext>
            </a:extLst>
          </p:cNvPr>
          <p:cNvSpPr txBox="1"/>
          <p:nvPr/>
        </p:nvSpPr>
        <p:spPr>
          <a:xfrm>
            <a:off x="363527" y="4294101"/>
            <a:ext cx="871323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Similar</a:t>
            </a:r>
            <a:r>
              <a:rPr kumimoji="0" lang="en-IN" sz="32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the case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when x = z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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</a:t>
            </a:r>
            <a:r>
              <a:rPr lang="en-IN" sz="32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and y = z </a:t>
            </a:r>
            <a:r>
              <a:rPr lang="en-IN" sz="32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 x</a:t>
            </a:r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ACAF7AA-7281-4C0F-9570-0A4323247321}"/>
              </a:ext>
            </a:extLst>
          </p:cNvPr>
          <p:cNvSpPr txBox="1"/>
          <p:nvPr/>
        </p:nvSpPr>
        <p:spPr>
          <a:xfrm>
            <a:off x="326095" y="4830895"/>
            <a:ext cx="12031753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Suppose no two are equal. Then d(x, y) = 1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+ 1 = d(x, z) + d(z, y).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606B985-465F-46B8-9F37-41543C34A7C7}"/>
              </a:ext>
            </a:extLst>
          </p:cNvPr>
          <p:cNvSpPr txBox="1"/>
          <p:nvPr/>
        </p:nvSpPr>
        <p:spPr>
          <a:xfrm>
            <a:off x="393329" y="5933601"/>
            <a:ext cx="46896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Hence d is a metric on X.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533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10" grpId="0"/>
      <p:bldP spid="12" grpId="0"/>
      <p:bldP spid="14" grpId="0"/>
      <p:bldP spid="16" grpId="0"/>
      <p:bldP spid="18" grpId="0"/>
      <p:bldP spid="20" grpId="0"/>
      <p:bldP spid="22" grpId="0"/>
      <p:bldP spid="28" grpId="0"/>
      <p:bldP spid="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90E0433-EDE9-4D76-97FB-5C3714B23402}"/>
              </a:ext>
            </a:extLst>
          </p:cNvPr>
          <p:cNvSpPr txBox="1"/>
          <p:nvPr/>
        </p:nvSpPr>
        <p:spPr>
          <a:xfrm>
            <a:off x="551329" y="1749472"/>
            <a:ext cx="7718612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d is said to be a </a:t>
            </a:r>
            <a:r>
              <a:rPr kumimoji="0" lang="en-IN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pseudo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kumimoji="0" lang="en-IN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metric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 X.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71C12CD-F346-45C2-8B56-34ACC21FB02D}"/>
                  </a:ext>
                </a:extLst>
              </p:cNvPr>
              <p:cNvSpPr txBox="1"/>
              <p:nvPr/>
            </p:nvSpPr>
            <p:spPr>
              <a:xfrm>
                <a:off x="544608" y="-55053"/>
                <a:ext cx="11416552" cy="5917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07000"/>
                  </a:lnSpc>
                  <a:defRPr/>
                </a:pPr>
                <a:r>
                  <a:rPr kumimoji="0" lang="en-IN" sz="3200" b="1" i="0" u="sng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Definition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Let X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 a </a:t>
                </a:r>
                <a:r>
                  <a:rPr lang="en-IN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 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set and d: X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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X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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 a function</a:t>
                </a:r>
                <a:r>
                  <a:rPr kumimoji="0" lang="en-IN" sz="3200" b="1" i="0" u="none" strike="noStrike" kern="1200" cap="none" spc="0" normalizeH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1" i="0" u="none" strike="noStrike" kern="1200" cap="none" spc="0" normalizeH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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71C12CD-F346-45C2-8B56-34ACC21FB0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608" y="-55053"/>
                <a:ext cx="11416552" cy="591700"/>
              </a:xfrm>
              <a:prstGeom prst="rect">
                <a:avLst/>
              </a:prstGeom>
              <a:blipFill>
                <a:blip r:embed="rId2"/>
                <a:stretch>
                  <a:fillRect l="-1335" t="-14433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58049986-F5FF-4F42-9126-32131CF47CDC}"/>
              </a:ext>
            </a:extLst>
          </p:cNvPr>
          <p:cNvSpPr txBox="1"/>
          <p:nvPr/>
        </p:nvSpPr>
        <p:spPr>
          <a:xfrm>
            <a:off x="558054" y="387902"/>
            <a:ext cx="8518712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LcParenBoth"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d(x, y)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x, y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and x = y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d(x, y) = 0.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39533EF-1F47-49D6-94A5-95DDD7795418}"/>
              </a:ext>
            </a:extLst>
          </p:cNvPr>
          <p:cNvSpPr txBox="1"/>
          <p:nvPr/>
        </p:nvSpPr>
        <p:spPr>
          <a:xfrm>
            <a:off x="551329" y="813546"/>
            <a:ext cx="5657845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(ii) d(x, y) = d(y, x)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x, y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X.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5A6BE65-7B78-4ECE-96C2-D67BA98BDB5E}"/>
              </a:ext>
            </a:extLst>
          </p:cNvPr>
          <p:cNvSpPr txBox="1"/>
          <p:nvPr/>
        </p:nvSpPr>
        <p:spPr>
          <a:xfrm>
            <a:off x="521078" y="1270023"/>
            <a:ext cx="752026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(iii) d(x, y)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d(x, z) + d(z, y)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x, y, z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X.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D41CAFE-344C-4FAA-8B47-B4441CE22FA9}"/>
              </a:ext>
            </a:extLst>
          </p:cNvPr>
          <p:cNvSpPr txBox="1"/>
          <p:nvPr/>
        </p:nvSpPr>
        <p:spPr>
          <a:xfrm>
            <a:off x="521077" y="2196534"/>
            <a:ext cx="11549899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Note: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Every metric is a pseudo – metric. But converse is not true.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F7CF71C-9CEA-434B-8C28-F0F0D783DE63}"/>
                  </a:ext>
                </a:extLst>
              </p:cNvPr>
              <p:cNvSpPr txBox="1"/>
              <p:nvPr/>
            </p:nvSpPr>
            <p:spPr>
              <a:xfrm>
                <a:off x="521077" y="2661796"/>
                <a:ext cx="6874805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IN" sz="3200" b="1" i="0" u="sng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Example: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Let X be a set with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kumimoji="0" lang="en-US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IN" sz="32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𝑿</m:t>
                        </m:r>
                      </m:e>
                    </m:d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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2.</a:t>
                </a:r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F7CF71C-9CEA-434B-8C28-F0F0D783DE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077" y="2661796"/>
                <a:ext cx="6874805" cy="584775"/>
              </a:xfrm>
              <a:prstGeom prst="rect">
                <a:avLst/>
              </a:prstGeom>
              <a:blipFill>
                <a:blip r:embed="rId3"/>
                <a:stretch>
                  <a:fillRect l="-2216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418FA8D9-B9DA-4B08-8588-081DFBEF62C4}"/>
              </a:ext>
            </a:extLst>
          </p:cNvPr>
          <p:cNvSpPr txBox="1"/>
          <p:nvPr/>
        </p:nvSpPr>
        <p:spPr>
          <a:xfrm>
            <a:off x="6932518" y="2624437"/>
            <a:ext cx="522978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Define d(a, b) = 0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a, b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26EEDCF-A71D-47E3-855A-B46A95D68142}"/>
              </a:ext>
            </a:extLst>
          </p:cNvPr>
          <p:cNvSpPr txBox="1"/>
          <p:nvPr/>
        </p:nvSpPr>
        <p:spPr>
          <a:xfrm>
            <a:off x="497542" y="3077316"/>
            <a:ext cx="7772399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d is a pseudo metric but not a metric.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070BC86-64BC-4A30-A157-DA27E81B0CB2}"/>
              </a:ext>
            </a:extLst>
          </p:cNvPr>
          <p:cNvSpPr txBox="1"/>
          <p:nvPr/>
        </p:nvSpPr>
        <p:spPr>
          <a:xfrm>
            <a:off x="537882" y="3478220"/>
            <a:ext cx="7046260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Solution: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Clearly d is a pseudo metric.  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6B3C8A8-2987-43D2-A39D-5E9A22FDA858}"/>
              </a:ext>
            </a:extLst>
          </p:cNvPr>
          <p:cNvSpPr txBox="1"/>
          <p:nvPr/>
        </p:nvSpPr>
        <p:spPr>
          <a:xfrm>
            <a:off x="4383736" y="3919095"/>
            <a:ext cx="37248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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 is not a metric.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1C76082-0F9C-49FE-B4FC-0951F7C7392B}"/>
              </a:ext>
            </a:extLst>
          </p:cNvPr>
          <p:cNvSpPr txBox="1"/>
          <p:nvPr/>
        </p:nvSpPr>
        <p:spPr>
          <a:xfrm>
            <a:off x="7463117" y="3452626"/>
            <a:ext cx="213808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Let a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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b.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5818850-109A-497F-923C-C900D106F490}"/>
              </a:ext>
            </a:extLst>
          </p:cNvPr>
          <p:cNvSpPr txBox="1"/>
          <p:nvPr/>
        </p:nvSpPr>
        <p:spPr>
          <a:xfrm>
            <a:off x="551332" y="3909824"/>
            <a:ext cx="417755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Then also d(a, b) = 0.</a:t>
            </a:r>
            <a:endParaRPr lang="en-US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58220262-5B68-4150-8FFB-1CBE4A2D61D9}"/>
                  </a:ext>
                </a:extLst>
              </p:cNvPr>
              <p:cNvSpPr txBox="1"/>
              <p:nvPr/>
            </p:nvSpPr>
            <p:spPr>
              <a:xfrm>
                <a:off x="484095" y="4255637"/>
                <a:ext cx="11914093" cy="16471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IN" sz="3200" b="1" i="0" u="sng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Example: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Let X = {1, 2, 3}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Define d: X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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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IN" sz="32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by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d(1, 1) = 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d(2, 2) = d(3, 3) = d(1, 2) = d(2, 1) = 0;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d(2, 3) =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d(3, 2) = d(3, 1) = d(1, 3) = 1.</a:t>
                </a:r>
                <a:r>
                  <a:rPr kumimoji="0" lang="en-IN" sz="3200" b="1" i="0" u="none" strike="noStrike" kern="1200" cap="none" spc="0" normalizeH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IN" sz="3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Then d is a pseudo metric but not a metric.</a:t>
                </a:r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58220262-5B68-4150-8FFB-1CBE4A2D61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095" y="4255637"/>
                <a:ext cx="11914093" cy="1647182"/>
              </a:xfrm>
              <a:prstGeom prst="rect">
                <a:avLst/>
              </a:prstGeom>
              <a:blipFill>
                <a:blip r:embed="rId4"/>
                <a:stretch>
                  <a:fillRect l="-1279" t="-5185" r="-1228" b="-10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>
            <a:extLst>
              <a:ext uri="{FF2B5EF4-FFF2-40B4-BE49-F238E27FC236}">
                <a16:creationId xmlns:a16="http://schemas.microsoft.com/office/drawing/2014/main" id="{CB5FC2A4-3586-4016-A7BF-CF2B1239FFF9}"/>
              </a:ext>
            </a:extLst>
          </p:cNvPr>
          <p:cNvSpPr txBox="1"/>
          <p:nvPr/>
        </p:nvSpPr>
        <p:spPr>
          <a:xfrm>
            <a:off x="508747" y="5700245"/>
            <a:ext cx="6860242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3200" b="1" u="sng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Solution</a:t>
            </a:r>
            <a:r>
              <a:rPr lang="en-IN" sz="32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Clearly d is a pseudo metric. </a:t>
            </a:r>
            <a:endParaRPr lang="en-US" sz="32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DC029AE-A14E-473D-B934-25EA6F5FBAF2}"/>
              </a:ext>
            </a:extLst>
          </p:cNvPr>
          <p:cNvSpPr txBox="1"/>
          <p:nvPr/>
        </p:nvSpPr>
        <p:spPr>
          <a:xfrm>
            <a:off x="7358901" y="5647046"/>
            <a:ext cx="381560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</a:t>
            </a: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but d(1, 2) = 0.                     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C1C5425-098F-473D-8B68-EFFEE9D94220}"/>
              </a:ext>
            </a:extLst>
          </p:cNvPr>
          <p:cNvSpPr txBox="1"/>
          <p:nvPr/>
        </p:nvSpPr>
        <p:spPr>
          <a:xfrm>
            <a:off x="534526" y="6175650"/>
            <a:ext cx="393326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So, d is not a metric.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306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2" grpId="0"/>
      <p:bldP spid="14" grpId="0"/>
      <p:bldP spid="16" grpId="0"/>
      <p:bldP spid="18" grpId="0"/>
      <p:bldP spid="20" grpId="0"/>
      <p:bldP spid="22" grpId="0"/>
      <p:bldP spid="24" grpId="0"/>
      <p:bldP spid="26" grpId="0"/>
      <p:bldP spid="28" grpId="0"/>
      <p:bldP spid="30" grpId="0"/>
      <p:bldP spid="33" grpId="0"/>
      <p:bldP spid="34" grpId="0"/>
      <p:bldP spid="35" grpId="0"/>
      <p:bldP spid="3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1640</TotalTime>
  <Words>2935</Words>
  <Application>Microsoft Office PowerPoint</Application>
  <PresentationFormat>Widescreen</PresentationFormat>
  <Paragraphs>167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Algerian</vt:lpstr>
      <vt:lpstr>Arial</vt:lpstr>
      <vt:lpstr>Calibri</vt:lpstr>
      <vt:lpstr>Calibri Light</vt:lpstr>
      <vt:lpstr>Cambria Math</vt:lpstr>
      <vt:lpstr>Times New Roman</vt:lpstr>
      <vt:lpstr>Office Theme</vt:lpstr>
      <vt:lpstr>M104- TOPOLOGY METRIC SPACES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METRIC SPACES</dc:title>
  <dc:creator>Tammi Raju Kalidindi</dc:creator>
  <cp:lastModifiedBy>Tammi Raju Kalidindi</cp:lastModifiedBy>
  <cp:revision>39</cp:revision>
  <dcterms:created xsi:type="dcterms:W3CDTF">2022-04-03T10:10:40Z</dcterms:created>
  <dcterms:modified xsi:type="dcterms:W3CDTF">2024-06-28T10:34:18Z</dcterms:modified>
</cp:coreProperties>
</file>