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AF3B-0DCE-4940-9CF1-F99FBBC97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E91E9-78B6-431D-8809-76588C3CB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189CC-1C1B-4EC2-8027-668F3CA5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E8648-5BBD-4399-9DBE-3B0EEB4D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6B9A0-4F71-4C6D-B127-E469FEDB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3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07BCE-0980-49F0-B26C-71F5793BD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06FCB-6420-438A-8566-A957B219A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CABA1-1EDC-4929-A815-BE567F7F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30AF-8894-4503-AE22-EB4D103D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666B3-B9A7-4AB2-AF7A-96D93484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4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47741-CBCE-48D2-97E1-4FDA7E996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FD11D-99D3-48A6-AAFF-841AF8E5C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99B60-9CFB-4363-B957-45486F8C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CEB80-72C1-43C0-9FFD-1B73801D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A2934-DB12-4BAE-9665-0A7FF05B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DBE4-3CD7-4998-946C-508B8AF4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2DFD6-38E9-4798-A288-85E316041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78772-2AC4-4FD1-B73E-8C10AB77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AB616-44FB-480B-919B-281185A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48170-323C-419B-88A3-692A8F20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5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A309-8903-4201-A344-A3C2B825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D7DC9-AB13-49B2-A421-923511DAD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025DA-CE77-4B72-8193-41BDBF3E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06998-39BB-43C1-9D8F-CFE95AD8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90D29-A72D-440C-B97C-E212A13A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3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3785C-DAE5-4CCD-961C-1D62CFBC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20EE-D8AC-42BB-9D8C-D51A02D58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5FAC2-17B8-410A-8A74-C26F1E463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644FB-9460-48B4-99DC-10A60D20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75C7C6-3C0E-4580-AA74-3F5E7E43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A4563-897B-4F89-8A79-A8903793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5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E43C1-5803-4BB6-A1BB-48919928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5E16B-C625-44BA-A97B-B2BD45E64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002B8-9CAC-44D7-9F53-8BEDC3EB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3B807A-D692-488D-997A-6C93BCE85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47D52-840D-4DC0-B79B-50592350F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724F1-8F82-49A4-A417-FFADCAF2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76861B-261E-4D60-AF14-444BAA5D9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6152A-501C-4DDD-AE96-BFFAC09B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7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6A58-9632-400C-AFD2-D89B00A9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6DEE2-0566-4FF1-A243-ACC6DCEE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658FA-4902-484B-95BA-11427D4A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0B956-466B-4A08-932F-798EFE68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6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18729-9F02-4080-A16A-A287EB75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51072-16D6-4466-8B21-57B10F18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F1F4-471D-42CB-BAD6-35A3FF88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4922F-9516-4607-9DCE-DEC2BF0A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71B30-A674-4E29-AA7D-13F8C546E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45BD8-C05D-4247-A540-EB49C8AF1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1939D-3103-485E-A178-9FBCAE68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FA137-803A-43D8-99B3-28803A0A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7CCE2-2684-44BC-BFCF-230A4EA5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3824-257C-4C2F-8F5D-09C9710FB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1FF2C7-61CB-4543-A0F7-3DF440ACE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5CE7E-0BC7-4BB6-B234-C93B3572A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2456B-6548-4EC3-8ADE-E7B865FB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F5C7D-6D58-4EA0-80A6-10470422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9E26B-B6EA-43CE-8159-BE98A49B2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5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0E3A76-8B06-40A5-8D10-07A86B38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6C92A-1E3A-4756-87FB-349C9BA06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D8AA8-CF8F-49FB-ACE3-422A52A54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73EB4-7553-42E2-B59A-436473A756D3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4D05C-24F2-4372-96FC-9694D34A6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967F0-37BF-48D7-A49C-C91EB0741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8636F-ACE5-4E22-9775-9DCA3A70F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M104- TOPOLOGY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OPEN SETS in Metric spaces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50E8BC9-9952-41A6-87C7-81631942F54C}"/>
              </a:ext>
            </a:extLst>
          </p:cNvPr>
          <p:cNvSpPr txBox="1"/>
          <p:nvPr/>
        </p:nvSpPr>
        <p:spPr>
          <a:xfrm>
            <a:off x="432580" y="51641"/>
            <a:ext cx="11759419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Remark: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Intersection of infinite collection of open sets need not be open.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973012C-EB0E-45B6-A73D-558072467B66}"/>
                  </a:ext>
                </a:extLst>
              </p:cNvPr>
              <p:cNvSpPr txBox="1"/>
              <p:nvPr/>
            </p:nvSpPr>
            <p:spPr>
              <a:xfrm>
                <a:off x="1491173" y="576562"/>
                <a:ext cx="6105381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For, consider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usual metric. 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973012C-EB0E-45B6-A73D-558072467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173" y="576562"/>
                <a:ext cx="6105381" cy="593304"/>
              </a:xfrm>
              <a:prstGeom prst="rect">
                <a:avLst/>
              </a:prstGeom>
              <a:blipFill>
                <a:blip r:embed="rId2"/>
                <a:stretch>
                  <a:fillRect l="-2597" t="-14433" r="-3696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179AD9-B9BB-4098-BA26-5AFB7BCD9217}"/>
                  </a:ext>
                </a:extLst>
              </p:cNvPr>
              <p:cNvSpPr txBox="1"/>
              <p:nvPr/>
            </p:nvSpPr>
            <p:spPr>
              <a:xfrm>
                <a:off x="429061" y="1032295"/>
                <a:ext cx="7765367" cy="607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G =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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{0} which is not open.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179AD9-B9BB-4098-BA26-5AFB7BCD9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1" y="1032295"/>
                <a:ext cx="7765367" cy="607602"/>
              </a:xfrm>
              <a:prstGeom prst="rect">
                <a:avLst/>
              </a:prstGeom>
              <a:blipFill>
                <a:blip r:embed="rId3"/>
                <a:stretch>
                  <a:fillRect l="-1962" t="-12000" b="-29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2B52B6-97CF-4939-8132-B84124D94D9F}"/>
                  </a:ext>
                </a:extLst>
              </p:cNvPr>
              <p:cNvSpPr txBox="1"/>
              <p:nvPr/>
            </p:nvSpPr>
            <p:spPr>
              <a:xfrm>
                <a:off x="7476980" y="506766"/>
                <a:ext cx="3847513" cy="829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Write 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den>
                        </m:f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 </m:t>
                        </m:r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72B52B6-97CF-4939-8132-B84124D94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980" y="506766"/>
                <a:ext cx="3847513" cy="829330"/>
              </a:xfrm>
              <a:prstGeom prst="rect">
                <a:avLst/>
              </a:prstGeom>
              <a:blipFill>
                <a:blip r:embed="rId4"/>
                <a:stretch>
                  <a:fillRect l="-4120" r="-317" b="-8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CE1B4E3-F546-4898-B9DD-1D07039A1831}"/>
              </a:ext>
            </a:extLst>
          </p:cNvPr>
          <p:cNvSpPr txBox="1"/>
          <p:nvPr/>
        </p:nvSpPr>
        <p:spPr>
          <a:xfrm>
            <a:off x="429061" y="1625599"/>
            <a:ext cx="633749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G be an open set in 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FAA56F-87B5-4D81-831D-006B8234E6A1}"/>
              </a:ext>
            </a:extLst>
          </p:cNvPr>
          <p:cNvSpPr txBox="1"/>
          <p:nvPr/>
        </p:nvSpPr>
        <p:spPr>
          <a:xfrm>
            <a:off x="471265" y="2134215"/>
            <a:ext cx="106844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 interval (a, b) such that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 Then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A82BA0-1205-4A49-AEDC-0B540E7095C4}"/>
              </a:ext>
            </a:extLst>
          </p:cNvPr>
          <p:cNvSpPr txBox="1"/>
          <p:nvPr/>
        </p:nvSpPr>
        <p:spPr>
          <a:xfrm>
            <a:off x="6625883" y="1627851"/>
            <a:ext cx="56083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~ on G as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x ~ 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B7AA89-EFED-4896-9839-16DCDBFD70D9}"/>
              </a:ext>
            </a:extLst>
          </p:cNvPr>
          <p:cNvSpPr txBox="1"/>
          <p:nvPr/>
        </p:nvSpPr>
        <p:spPr>
          <a:xfrm>
            <a:off x="471265" y="2577597"/>
            <a:ext cx="6182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~ is an equivalence relation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E17550-90F0-4F65-9F4E-53DDFA728276}"/>
              </a:ext>
            </a:extLst>
          </p:cNvPr>
          <p:cNvSpPr txBox="1"/>
          <p:nvPr/>
        </p:nvSpPr>
        <p:spPr>
          <a:xfrm>
            <a:off x="429061" y="3062576"/>
            <a:ext cx="11720734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For any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if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{(a, b) /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G}, then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open interval such that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C1B59B-979D-4EB8-9407-B7521D2966B7}"/>
              </a:ext>
            </a:extLst>
          </p:cNvPr>
          <p:cNvSpPr txBox="1"/>
          <p:nvPr/>
        </p:nvSpPr>
        <p:spPr>
          <a:xfrm>
            <a:off x="6439490" y="3525819"/>
            <a:ext cx="2287651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[x]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2A5F8C-CC63-4D7A-B693-08BEA485BCAD}"/>
              </a:ext>
            </a:extLst>
          </p:cNvPr>
          <p:cNvSpPr txBox="1"/>
          <p:nvPr/>
        </p:nvSpPr>
        <p:spPr>
          <a:xfrm>
            <a:off x="460716" y="4075783"/>
            <a:ext cx="416755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Let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E28A23-A470-4684-8DD2-B835507A2949}"/>
              </a:ext>
            </a:extLst>
          </p:cNvPr>
          <p:cNvSpPr txBox="1"/>
          <p:nvPr/>
        </p:nvSpPr>
        <p:spPr>
          <a:xfrm>
            <a:off x="488854" y="4589029"/>
            <a:ext cx="1174534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 G is open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&gt;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= (x – r, x + r)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~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 Viz. ~ is reflexive.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AFB7E9-137C-4E33-813F-9BDB80038F2D}"/>
              </a:ext>
            </a:extLst>
          </p:cNvPr>
          <p:cNvSpPr txBox="1"/>
          <p:nvPr/>
        </p:nvSpPr>
        <p:spPr>
          <a:xfrm>
            <a:off x="464234" y="5482404"/>
            <a:ext cx="36435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~ y.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CE72094-147B-49CB-BA4C-7AC61BFFD5BA}"/>
              </a:ext>
            </a:extLst>
          </p:cNvPr>
          <p:cNvSpPr txBox="1"/>
          <p:nvPr/>
        </p:nvSpPr>
        <p:spPr>
          <a:xfrm>
            <a:off x="3924892" y="5546057"/>
            <a:ext cx="824366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 interval (a, b) 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7B155B-26E7-4AEB-9520-739EB712AFBE}"/>
              </a:ext>
            </a:extLst>
          </p:cNvPr>
          <p:cNvSpPr txBox="1"/>
          <p:nvPr/>
        </p:nvSpPr>
        <p:spPr>
          <a:xfrm>
            <a:off x="576773" y="5918848"/>
            <a:ext cx="959416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open interval (a, b) such that y,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463B4E-B5DF-493A-B6A7-DAD4BC3F515D}"/>
              </a:ext>
            </a:extLst>
          </p:cNvPr>
          <p:cNvSpPr txBox="1"/>
          <p:nvPr/>
        </p:nvSpPr>
        <p:spPr>
          <a:xfrm>
            <a:off x="576771" y="6294863"/>
            <a:ext cx="621792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~ x. Viz. ~ is symmetric.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C740F-7E86-2361-8425-0DA754FD6A33}"/>
              </a:ext>
            </a:extLst>
          </p:cNvPr>
          <p:cNvSpPr txBox="1"/>
          <p:nvPr/>
        </p:nvSpPr>
        <p:spPr>
          <a:xfrm>
            <a:off x="8544674" y="3564903"/>
            <a:ext cx="37875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(iv) G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9" grpId="0"/>
      <p:bldP spid="31" grpId="0"/>
      <p:bldP spid="33" grpId="0"/>
      <p:bldP spid="37" grpId="0"/>
      <p:bldP spid="39" grpId="0"/>
      <p:bldP spid="41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AEA36B-015A-4AAB-91F8-5BF1F06F27E0}"/>
              </a:ext>
            </a:extLst>
          </p:cNvPr>
          <p:cNvSpPr txBox="1"/>
          <p:nvPr/>
        </p:nvSpPr>
        <p:spPr>
          <a:xfrm>
            <a:off x="467291" y="1510646"/>
            <a:ext cx="618289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~ is an equivalence relation. 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6AAD27-BC11-41AD-8F8F-91C70A74039B}"/>
              </a:ext>
            </a:extLst>
          </p:cNvPr>
          <p:cNvSpPr txBox="1"/>
          <p:nvPr/>
        </p:nvSpPr>
        <p:spPr>
          <a:xfrm>
            <a:off x="467291" y="-104126"/>
            <a:ext cx="5628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x, y,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~ y and y ~ z.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19D8DF-FA9B-435B-91F6-CD98F4595B0A}"/>
              </a:ext>
            </a:extLst>
          </p:cNvPr>
          <p:cNvSpPr txBox="1"/>
          <p:nvPr/>
        </p:nvSpPr>
        <p:spPr>
          <a:xfrm>
            <a:off x="-124702" y="291438"/>
            <a:ext cx="124275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 intervals (a, b), (c, d)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y,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(c, d)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4F6C30-982A-4E5F-AAA6-8DCB5B95CE89}"/>
              </a:ext>
            </a:extLst>
          </p:cNvPr>
          <p:cNvSpPr txBox="1"/>
          <p:nvPr/>
        </p:nvSpPr>
        <p:spPr>
          <a:xfrm>
            <a:off x="465344" y="659614"/>
            <a:ext cx="118664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(c, d) and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(c, d) is an interval we get x,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(c, d)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G.</a:t>
            </a: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895EAF-C352-45C8-A7C4-F5F05C0B8E41}"/>
              </a:ext>
            </a:extLst>
          </p:cNvPr>
          <p:cNvSpPr txBox="1"/>
          <p:nvPr/>
        </p:nvSpPr>
        <p:spPr>
          <a:xfrm>
            <a:off x="4242749" y="1108168"/>
            <a:ext cx="4911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~ z. Viz. ~ is transitive.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C756BA-FC45-41F4-8836-5550595AE6A5}"/>
              </a:ext>
            </a:extLst>
          </p:cNvPr>
          <p:cNvSpPr txBox="1"/>
          <p:nvPr/>
        </p:nvSpPr>
        <p:spPr>
          <a:xfrm>
            <a:off x="465753" y="1878088"/>
            <a:ext cx="861101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Let x 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and I</a:t>
            </a:r>
            <a:r>
              <a:rPr lang="en-IN" sz="3200" b="1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{(a, b) / x 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I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G}. </a:t>
            </a:r>
            <a:endParaRPr lang="en-US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4FDB3E-52A4-4F78-BF63-480C919C6D4B}"/>
              </a:ext>
            </a:extLst>
          </p:cNvPr>
          <p:cNvSpPr txBox="1"/>
          <p:nvPr/>
        </p:nvSpPr>
        <p:spPr>
          <a:xfrm>
            <a:off x="398109" y="2758166"/>
            <a:ext cx="8611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open set,</a:t>
            </a:r>
            <a:r>
              <a:rPr kumimoji="0" lang="en-IN" sz="32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⸪union of open sets is open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D1B38C-66EA-4CC1-A6CF-6EB3FA7243DF}"/>
              </a:ext>
            </a:extLst>
          </p:cNvPr>
          <p:cNvSpPr txBox="1"/>
          <p:nvPr/>
        </p:nvSpPr>
        <p:spPr>
          <a:xfrm>
            <a:off x="560080" y="3255663"/>
            <a:ext cx="114750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intersection of all the intervals involved 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union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C9300-B7CF-455C-92F5-97A637B16D3F}"/>
              </a:ext>
            </a:extLst>
          </p:cNvPr>
          <p:cNvSpPr txBox="1"/>
          <p:nvPr/>
        </p:nvSpPr>
        <p:spPr>
          <a:xfrm>
            <a:off x="581884" y="3734296"/>
            <a:ext cx="88176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contains x,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 interval 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 that x 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IN" sz="3200" b="1" baseline="-25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D6EF5B-F4E1-4215-ABD9-CF9A7A3FF427}"/>
              </a:ext>
            </a:extLst>
          </p:cNvPr>
          <p:cNvSpPr txBox="1"/>
          <p:nvPr/>
        </p:nvSpPr>
        <p:spPr>
          <a:xfrm>
            <a:off x="581883" y="5114594"/>
            <a:ext cx="203661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y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b="1" baseline="-25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DBCC2E-B7B1-4B00-90CA-C9F15A36E283}"/>
              </a:ext>
            </a:extLst>
          </p:cNvPr>
          <p:cNvSpPr txBox="1"/>
          <p:nvPr/>
        </p:nvSpPr>
        <p:spPr>
          <a:xfrm>
            <a:off x="509153" y="4175707"/>
            <a:ext cx="29406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Let u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[x].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232ACD-0F47-4B03-9D32-3F849B39FC5B}"/>
              </a:ext>
            </a:extLst>
          </p:cNvPr>
          <p:cNvSpPr txBox="1"/>
          <p:nvPr/>
        </p:nvSpPr>
        <p:spPr>
          <a:xfrm>
            <a:off x="3269670" y="4171939"/>
            <a:ext cx="17041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~ x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C4BDB9-1C44-4EE9-A940-ED22435FA46C}"/>
              </a:ext>
            </a:extLst>
          </p:cNvPr>
          <p:cNvSpPr txBox="1"/>
          <p:nvPr/>
        </p:nvSpPr>
        <p:spPr>
          <a:xfrm>
            <a:off x="4946079" y="4182614"/>
            <a:ext cx="74260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 interval (a, b) 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(a, b)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F884C4-F9E2-4D6B-A04F-5DAFCA2C9F3D}"/>
              </a:ext>
            </a:extLst>
          </p:cNvPr>
          <p:cNvSpPr txBox="1"/>
          <p:nvPr/>
        </p:nvSpPr>
        <p:spPr>
          <a:xfrm>
            <a:off x="616528" y="4628158"/>
            <a:ext cx="32558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0938C0-CC7A-4D70-A0EF-65CD01FF254F}"/>
              </a:ext>
            </a:extLst>
          </p:cNvPr>
          <p:cNvSpPr txBox="1"/>
          <p:nvPr/>
        </p:nvSpPr>
        <p:spPr>
          <a:xfrm>
            <a:off x="3782293" y="4639831"/>
            <a:ext cx="20366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[x]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99775F-D5F3-4654-9954-26F26858BE58}"/>
              </a:ext>
            </a:extLst>
          </p:cNvPr>
          <p:cNvSpPr txBox="1"/>
          <p:nvPr/>
        </p:nvSpPr>
        <p:spPr>
          <a:xfrm>
            <a:off x="678873" y="5626057"/>
            <a:ext cx="96427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~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[x]. Hence [x]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07BE01-D280-4754-869E-FA3A819C3273}"/>
              </a:ext>
            </a:extLst>
          </p:cNvPr>
          <p:cNvSpPr txBox="1"/>
          <p:nvPr/>
        </p:nvSpPr>
        <p:spPr>
          <a:xfrm>
            <a:off x="2431469" y="5078944"/>
            <a:ext cx="90955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for some (a, b) with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39B381-171E-4641-B9CF-58A76619B999}"/>
              </a:ext>
            </a:extLst>
          </p:cNvPr>
          <p:cNvSpPr txBox="1"/>
          <p:nvPr/>
        </p:nvSpPr>
        <p:spPr>
          <a:xfrm>
            <a:off x="471054" y="5979858"/>
            <a:ext cx="1172094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(iv) Since the set of equivalence classes [x] = </a:t>
            </a:r>
            <a:r>
              <a:rPr lang="en-IN" sz="32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IN" sz="3200" b="1" baseline="-25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x 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 for some partition for G, we have G = 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32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IN" sz="3200" b="1" baseline="-25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x 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E2410A-CFE2-09A0-C8F5-5C72D91A55BB}"/>
              </a:ext>
            </a:extLst>
          </p:cNvPr>
          <p:cNvSpPr txBox="1"/>
          <p:nvPr/>
        </p:nvSpPr>
        <p:spPr>
          <a:xfrm>
            <a:off x="499275" y="2223093"/>
            <a:ext cx="82816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⸪ G is open,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 r &gt; 0 (x – r, x + r)  G. I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 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68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  <p:bldP spid="12" grpId="0"/>
      <p:bldP spid="16" grpId="0"/>
      <p:bldP spid="18" grpId="0"/>
      <p:bldP spid="20" grpId="0"/>
      <p:bldP spid="22" grpId="0"/>
      <p:bldP spid="24" grpId="0"/>
      <p:bldP spid="28" grpId="0"/>
      <p:bldP spid="30" grpId="0"/>
      <p:bldP spid="32" grpId="0"/>
      <p:bldP spid="34" grpId="0"/>
      <p:bldP spid="36" grpId="0"/>
      <p:bldP spid="38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F69E28-3B98-4901-9F2C-420B42562054}"/>
              </a:ext>
            </a:extLst>
          </p:cNvPr>
          <p:cNvSpPr txBox="1"/>
          <p:nvPr/>
        </p:nvSpPr>
        <p:spPr>
          <a:xfrm>
            <a:off x="502838" y="6337633"/>
            <a:ext cx="95563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⸪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</a:t>
            </a:r>
            <a:r>
              <a:rPr lang="en-IN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countable and f: G</a:t>
            </a:r>
            <a:r>
              <a:rPr lang="en-IN" sz="3200" b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is onto, I is countable.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05F991-85E1-43B9-82DC-3204133443DA}"/>
              </a:ext>
            </a:extLst>
          </p:cNvPr>
          <p:cNvSpPr txBox="1"/>
          <p:nvPr/>
        </p:nvSpPr>
        <p:spPr>
          <a:xfrm>
            <a:off x="498766" y="-32971"/>
            <a:ext cx="1158239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Theorem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Every non-empty open set on the real line is the union of a countable disjoint class of open intervals.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77A009-C040-49AF-930D-E2457505AF66}"/>
              </a:ext>
            </a:extLst>
          </p:cNvPr>
          <p:cNvSpPr txBox="1"/>
          <p:nvPr/>
        </p:nvSpPr>
        <p:spPr>
          <a:xfrm>
            <a:off x="526474" y="927934"/>
            <a:ext cx="102523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Let G be a non-empty open subset of the real line.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BB9B4-ABF2-4ADE-8885-6B0B9A797493}"/>
              </a:ext>
            </a:extLst>
          </p:cNvPr>
          <p:cNvSpPr txBox="1"/>
          <p:nvPr/>
        </p:nvSpPr>
        <p:spPr>
          <a:xfrm>
            <a:off x="542367" y="1437804"/>
            <a:ext cx="39346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be a point of G.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7EAD3-366E-413F-9FEA-12C345B326B2}"/>
              </a:ext>
            </a:extLst>
          </p:cNvPr>
          <p:cNvSpPr txBox="1"/>
          <p:nvPr/>
        </p:nvSpPr>
        <p:spPr>
          <a:xfrm>
            <a:off x="4502730" y="1420615"/>
            <a:ext cx="71627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⸪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is open,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 r &gt; 0  (x – r, x + r)</a:t>
            </a:r>
            <a:r>
              <a:rPr kumimoji="0" lang="en-IN" sz="3200" b="1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 G.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421D76-5F18-4783-9238-F8205ECC805F}"/>
              </a:ext>
            </a:extLst>
          </p:cNvPr>
          <p:cNvSpPr txBox="1"/>
          <p:nvPr/>
        </p:nvSpPr>
        <p:spPr>
          <a:xfrm>
            <a:off x="542367" y="1907265"/>
            <a:ext cx="65845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Define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{(a, b): 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(a, b)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G}.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A45757-5937-4C61-80FA-1F44D3A22EE2}"/>
              </a:ext>
            </a:extLst>
          </p:cNvPr>
          <p:cNvSpPr txBox="1"/>
          <p:nvPr/>
        </p:nvSpPr>
        <p:spPr>
          <a:xfrm>
            <a:off x="552553" y="2416146"/>
            <a:ext cx="114577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 x and y are two distinct points of G then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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C6786B-9F30-4B1C-9DB7-8B4D13CBF006}"/>
              </a:ext>
            </a:extLst>
          </p:cNvPr>
          <p:cNvSpPr txBox="1"/>
          <p:nvPr/>
        </p:nvSpPr>
        <p:spPr>
          <a:xfrm>
            <a:off x="527396" y="2845661"/>
            <a:ext cx="44196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For, suppose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81F259-7383-4D40-851B-3C88BB2F0E38}"/>
              </a:ext>
            </a:extLst>
          </p:cNvPr>
          <p:cNvSpPr txBox="1"/>
          <p:nvPr/>
        </p:nvSpPr>
        <p:spPr>
          <a:xfrm>
            <a:off x="4946079" y="2859521"/>
            <a:ext cx="35744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and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2198E2-993A-495D-B7FC-52E37475B74A}"/>
              </a:ext>
            </a:extLst>
          </p:cNvPr>
          <p:cNvSpPr txBox="1"/>
          <p:nvPr/>
        </p:nvSpPr>
        <p:spPr>
          <a:xfrm>
            <a:off x="500805" y="3313329"/>
            <a:ext cx="7647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and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(by above problem).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D16F8F-E6B2-4406-A904-DE51E695B781}"/>
              </a:ext>
            </a:extLst>
          </p:cNvPr>
          <p:cNvSpPr txBox="1"/>
          <p:nvPr/>
        </p:nvSpPr>
        <p:spPr>
          <a:xfrm>
            <a:off x="8147229" y="3341696"/>
            <a:ext cx="19119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7D73F2-7BA0-4FA0-8543-6045D175E9F2}"/>
              </a:ext>
            </a:extLst>
          </p:cNvPr>
          <p:cNvSpPr txBox="1"/>
          <p:nvPr/>
        </p:nvSpPr>
        <p:spPr>
          <a:xfrm>
            <a:off x="504869" y="3777953"/>
            <a:ext cx="109312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 be class of all distinct sets of the form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for some x in G.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6F9DB5-575C-4CD8-97E6-A3D227A04341}"/>
              </a:ext>
            </a:extLst>
          </p:cNvPr>
          <p:cNvSpPr txBox="1"/>
          <p:nvPr/>
        </p:nvSpPr>
        <p:spPr>
          <a:xfrm>
            <a:off x="447017" y="4206575"/>
            <a:ext cx="106125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This is a disjoint class of open intervals, and G is its union.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D2580A-371B-4282-8AFF-BD67486643CF}"/>
              </a:ext>
            </a:extLst>
          </p:cNvPr>
          <p:cNvSpPr txBox="1"/>
          <p:nvPr/>
        </p:nvSpPr>
        <p:spPr>
          <a:xfrm>
            <a:off x="494183" y="4685568"/>
            <a:ext cx="39971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Claim: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 is countable.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AFCC37-E703-48A7-9007-17CC46EE8DF3}"/>
              </a:ext>
            </a:extLst>
          </p:cNvPr>
          <p:cNvSpPr txBox="1"/>
          <p:nvPr/>
        </p:nvSpPr>
        <p:spPr>
          <a:xfrm>
            <a:off x="4487949" y="4712463"/>
            <a:ext cx="73185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be the set of rational points in G.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D1D76B-7E45-490F-A3CE-D181B0C10CF8}"/>
              </a:ext>
            </a:extLst>
          </p:cNvPr>
          <p:cNvSpPr txBox="1"/>
          <p:nvPr/>
        </p:nvSpPr>
        <p:spPr>
          <a:xfrm>
            <a:off x="507631" y="5099878"/>
            <a:ext cx="45350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Clearly 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is non-empty.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A885002-BF8D-49AD-8A55-EA4C66D5D9A7}"/>
              </a:ext>
            </a:extLst>
          </p:cNvPr>
          <p:cNvSpPr txBox="1"/>
          <p:nvPr/>
        </p:nvSpPr>
        <p:spPr>
          <a:xfrm>
            <a:off x="4945148" y="5086430"/>
            <a:ext cx="6125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Define f: 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 as f(r) = [r] =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E88851-06B5-4965-971A-4C958CBA32D0}"/>
              </a:ext>
            </a:extLst>
          </p:cNvPr>
          <p:cNvSpPr txBox="1"/>
          <p:nvPr/>
        </p:nvSpPr>
        <p:spPr>
          <a:xfrm>
            <a:off x="526483" y="5515343"/>
            <a:ext cx="101044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If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 then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contains at least one rational number u.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1A438A-DD02-47BA-B884-C19F6111AF0A}"/>
              </a:ext>
            </a:extLst>
          </p:cNvPr>
          <p:cNvSpPr txBox="1"/>
          <p:nvPr/>
        </p:nvSpPr>
        <p:spPr>
          <a:xfrm>
            <a:off x="534528" y="5994109"/>
            <a:ext cx="48039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Now u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u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409C67-09FC-482D-9B16-8A15F4CC9739}"/>
              </a:ext>
            </a:extLst>
          </p:cNvPr>
          <p:cNvSpPr txBox="1"/>
          <p:nvPr/>
        </p:nvSpPr>
        <p:spPr>
          <a:xfrm>
            <a:off x="5453904" y="5994106"/>
            <a:ext cx="43758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Also f(u) = [u]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u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E51A81-246E-47B7-9733-DEB6816225DF}"/>
              </a:ext>
            </a:extLst>
          </p:cNvPr>
          <p:cNvSpPr txBox="1"/>
          <p:nvPr/>
        </p:nvSpPr>
        <p:spPr>
          <a:xfrm>
            <a:off x="9657113" y="5976175"/>
            <a:ext cx="22485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f is onto.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5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1DE75-ACC7-4774-943E-850E85DFFF54}"/>
              </a:ext>
            </a:extLst>
          </p:cNvPr>
          <p:cNvSpPr txBox="1"/>
          <p:nvPr/>
        </p:nvSpPr>
        <p:spPr>
          <a:xfrm>
            <a:off x="537882" y="6032004"/>
            <a:ext cx="30928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Int Q = </a:t>
            </a:r>
            <a:r>
              <a:rPr lang="en-IN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939182-CC81-46CF-8A24-3063A97E1F02}"/>
              </a:ext>
            </a:extLst>
          </p:cNvPr>
          <p:cNvSpPr txBox="1"/>
          <p:nvPr/>
        </p:nvSpPr>
        <p:spPr>
          <a:xfrm>
            <a:off x="369800" y="0"/>
            <a:ext cx="117448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Definition: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Let (X, d) be a metric space, 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X and x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A. Then x is said to be an interior point of A if there exists r &gt; 0 such that S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A269BD-2005-464B-9A09-38E51A77846D}"/>
              </a:ext>
            </a:extLst>
          </p:cNvPr>
          <p:cNvSpPr txBox="1"/>
          <p:nvPr/>
        </p:nvSpPr>
        <p:spPr>
          <a:xfrm>
            <a:off x="369800" y="954562"/>
            <a:ext cx="107509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The set of all interior points of A is called the interior of A.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67E7DB-236D-455F-9238-929C1BEE58D6}"/>
              </a:ext>
            </a:extLst>
          </p:cNvPr>
          <p:cNvSpPr txBox="1"/>
          <p:nvPr/>
        </p:nvSpPr>
        <p:spPr>
          <a:xfrm>
            <a:off x="428069" y="1432287"/>
            <a:ext cx="120776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It is denoted by Int (A). So, Int (A) = {x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 </a:t>
            </a:r>
            <a:r>
              <a:rPr lang="en-IN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 for some r &gt; 0}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91C42D3-8940-430F-8ACA-D96FD4AE57A8}"/>
                  </a:ext>
                </a:extLst>
              </p:cNvPr>
              <p:cNvSpPr txBox="1"/>
              <p:nvPr/>
            </p:nvSpPr>
            <p:spPr>
              <a:xfrm>
                <a:off x="423588" y="1897312"/>
                <a:ext cx="11223806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Proposition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Write X =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 set of real numbers with usual metric. Find Int (Q), where Q is the set of all rational numbers. 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91C42D3-8940-430F-8ACA-D96FD4AE5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8" y="1897312"/>
                <a:ext cx="11223806" cy="1077218"/>
              </a:xfrm>
              <a:prstGeom prst="rect">
                <a:avLst/>
              </a:prstGeom>
              <a:blipFill>
                <a:blip r:embed="rId2"/>
                <a:stretch>
                  <a:fillRect l="-1357" t="-7910" r="-1086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01844A9-4664-4684-A0AF-489ACD193535}"/>
              </a:ext>
            </a:extLst>
          </p:cNvPr>
          <p:cNvSpPr txBox="1"/>
          <p:nvPr/>
        </p:nvSpPr>
        <p:spPr>
          <a:xfrm>
            <a:off x="438046" y="2797169"/>
            <a:ext cx="45911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Solution: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Let x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1nt Q.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D5A28-BA26-489F-AA8A-1188FD64BF70}"/>
              </a:ext>
            </a:extLst>
          </p:cNvPr>
          <p:cNvSpPr txBox="1"/>
          <p:nvPr/>
        </p:nvSpPr>
        <p:spPr>
          <a:xfrm>
            <a:off x="531159" y="3245817"/>
            <a:ext cx="101995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 real number r &gt; 0 </a:t>
            </a:r>
            <a:r>
              <a:rPr lang="en-IN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Q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(x – r, x + r)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Q.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6FBC0C-036A-4D35-9BA0-67193326BB99}"/>
              </a:ext>
            </a:extLst>
          </p:cNvPr>
          <p:cNvSpPr txBox="1"/>
          <p:nvPr/>
        </p:nvSpPr>
        <p:spPr>
          <a:xfrm>
            <a:off x="490821" y="3703935"/>
            <a:ext cx="69319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Since r &gt; 0, we have that x – r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x + r.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8D96D7-7049-462D-B50C-0A6E183DF374}"/>
              </a:ext>
            </a:extLst>
          </p:cNvPr>
          <p:cNvSpPr txBox="1"/>
          <p:nvPr/>
        </p:nvSpPr>
        <p:spPr>
          <a:xfrm>
            <a:off x="477373" y="4190577"/>
            <a:ext cx="107778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etween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any two real numbers there is an irrational number.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E85182-082C-4AF5-8850-006CFB040DDA}"/>
              </a:ext>
            </a:extLst>
          </p:cNvPr>
          <p:cNvSpPr txBox="1"/>
          <p:nvPr/>
        </p:nvSpPr>
        <p:spPr>
          <a:xfrm>
            <a:off x="450478" y="4591438"/>
            <a:ext cx="9500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an irrational number q such that x – r &lt; q &lt; x + 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AEE5D0-4D56-498E-B282-F97B78A3070D}"/>
              </a:ext>
            </a:extLst>
          </p:cNvPr>
          <p:cNvSpPr txBox="1"/>
          <p:nvPr/>
        </p:nvSpPr>
        <p:spPr>
          <a:xfrm>
            <a:off x="558058" y="4999024"/>
            <a:ext cx="43770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q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(x – r, x + r)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Q.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4DB70F-7FD8-4201-A238-511D9DB36C3A}"/>
              </a:ext>
            </a:extLst>
          </p:cNvPr>
          <p:cNvSpPr txBox="1"/>
          <p:nvPr/>
        </p:nvSpPr>
        <p:spPr>
          <a:xfrm>
            <a:off x="490825" y="5438602"/>
            <a:ext cx="97154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Q contains an irrational number q, a contradiction.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0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07B9E7-EBEB-4E0C-9ED4-99D9E08E74A6}"/>
              </a:ext>
            </a:extLst>
          </p:cNvPr>
          <p:cNvSpPr txBox="1"/>
          <p:nvPr/>
        </p:nvSpPr>
        <p:spPr>
          <a:xfrm>
            <a:off x="470037" y="6395365"/>
            <a:ext cx="80341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 Int (A) is the largest open subset of A.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4C2E6-2F8D-47F7-888C-DDDC0DD3AA0E}"/>
              </a:ext>
            </a:extLst>
          </p:cNvPr>
          <p:cNvSpPr txBox="1"/>
          <p:nvPr/>
        </p:nvSpPr>
        <p:spPr>
          <a:xfrm>
            <a:off x="479009" y="14705"/>
            <a:ext cx="72078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Result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) Int (A) is an open subset of A;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72C332-1E80-4450-80F4-B0CC7AE29DDD}"/>
              </a:ext>
            </a:extLst>
          </p:cNvPr>
          <p:cNvSpPr txBox="1"/>
          <p:nvPr/>
        </p:nvSpPr>
        <p:spPr>
          <a:xfrm>
            <a:off x="435295" y="537718"/>
            <a:ext cx="77204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(ii)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lnt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(A) contains every open subset of A;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25E6B-611F-4795-BD15-A04B713D19FA}"/>
              </a:ext>
            </a:extLst>
          </p:cNvPr>
          <p:cNvSpPr txBox="1"/>
          <p:nvPr/>
        </p:nvSpPr>
        <p:spPr>
          <a:xfrm>
            <a:off x="407700" y="1029248"/>
            <a:ext cx="74849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(iii) Int (A) is the largest open subset of A.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7BF70A-6E8F-40C9-85D6-E352B88A7934}"/>
              </a:ext>
            </a:extLst>
          </p:cNvPr>
          <p:cNvSpPr txBox="1"/>
          <p:nvPr/>
        </p:nvSpPr>
        <p:spPr>
          <a:xfrm>
            <a:off x="438250" y="1469778"/>
            <a:ext cx="54483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 Clearly Int (A)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132433-0D2A-488A-B9F5-23DAF10BB212}"/>
              </a:ext>
            </a:extLst>
          </p:cNvPr>
          <p:cNvSpPr txBox="1"/>
          <p:nvPr/>
        </p:nvSpPr>
        <p:spPr>
          <a:xfrm>
            <a:off x="5666524" y="1487924"/>
            <a:ext cx="30064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851986-36D6-43B6-804F-58FA43ADDC0D}"/>
              </a:ext>
            </a:extLst>
          </p:cNvPr>
          <p:cNvSpPr txBox="1"/>
          <p:nvPr/>
        </p:nvSpPr>
        <p:spPr>
          <a:xfrm>
            <a:off x="412170" y="1986385"/>
            <a:ext cx="5947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r &gt; 0 such that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7C53A0-5957-4AAB-981E-39F4C8944538}"/>
              </a:ext>
            </a:extLst>
          </p:cNvPr>
          <p:cNvSpPr txBox="1"/>
          <p:nvPr/>
        </p:nvSpPr>
        <p:spPr>
          <a:xfrm>
            <a:off x="6220694" y="1965851"/>
            <a:ext cx="27431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(x).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C00B13-5EC4-4EFC-A19F-683CB944705C}"/>
              </a:ext>
            </a:extLst>
          </p:cNvPr>
          <p:cNvSpPr txBox="1"/>
          <p:nvPr/>
        </p:nvSpPr>
        <p:spPr>
          <a:xfrm>
            <a:off x="439884" y="2436950"/>
            <a:ext cx="716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 &gt; 0 such that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201858-FB79-4012-B6A0-FC47E2E4BE2F}"/>
              </a:ext>
            </a:extLst>
          </p:cNvPr>
          <p:cNvSpPr txBox="1"/>
          <p:nvPr/>
        </p:nvSpPr>
        <p:spPr>
          <a:xfrm>
            <a:off x="7495312" y="2436957"/>
            <a:ext cx="30064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DEBFBE-03DA-4CB6-B146-2CAAC1E39FAD}"/>
              </a:ext>
            </a:extLst>
          </p:cNvPr>
          <p:cNvSpPr txBox="1"/>
          <p:nvPr/>
        </p:nvSpPr>
        <p:spPr>
          <a:xfrm>
            <a:off x="524430" y="2842327"/>
            <a:ext cx="65566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Int (A) for all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43E7AE-4871-4C64-A83D-9EB92A75786B}"/>
              </a:ext>
            </a:extLst>
          </p:cNvPr>
          <p:cNvSpPr txBox="1"/>
          <p:nvPr/>
        </p:nvSpPr>
        <p:spPr>
          <a:xfrm>
            <a:off x="6966190" y="2900324"/>
            <a:ext cx="5198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Hence Int (A) is an open set.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7E5EBF-30E7-4C47-87A3-8AE3DAB16422}"/>
              </a:ext>
            </a:extLst>
          </p:cNvPr>
          <p:cNvSpPr txBox="1"/>
          <p:nvPr/>
        </p:nvSpPr>
        <p:spPr>
          <a:xfrm>
            <a:off x="481034" y="3319561"/>
            <a:ext cx="53651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(ii) Let G be an open set of A.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F7B689C-74F7-4CD5-8089-1E11E05D79FD}"/>
              </a:ext>
            </a:extLst>
          </p:cNvPr>
          <p:cNvSpPr txBox="1"/>
          <p:nvPr/>
        </p:nvSpPr>
        <p:spPr>
          <a:xfrm>
            <a:off x="5805058" y="3320371"/>
            <a:ext cx="2147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G.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430F7A-6DEB-4FA1-8E11-C75E543A42C7}"/>
              </a:ext>
            </a:extLst>
          </p:cNvPr>
          <p:cNvSpPr txBox="1"/>
          <p:nvPr/>
        </p:nvSpPr>
        <p:spPr>
          <a:xfrm>
            <a:off x="550729" y="3749867"/>
            <a:ext cx="78174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G is open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r &gt; 0 such that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G.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2D41B7-CAEB-4C05-ABE2-0A9165595CB5}"/>
              </a:ext>
            </a:extLst>
          </p:cNvPr>
          <p:cNvSpPr txBox="1"/>
          <p:nvPr/>
        </p:nvSpPr>
        <p:spPr>
          <a:xfrm>
            <a:off x="8368150" y="3736010"/>
            <a:ext cx="36021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Now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C8D773-1E2F-4263-A532-F26A402429C8}"/>
              </a:ext>
            </a:extLst>
          </p:cNvPr>
          <p:cNvSpPr txBox="1"/>
          <p:nvPr/>
        </p:nvSpPr>
        <p:spPr>
          <a:xfrm>
            <a:off x="588635" y="4200056"/>
            <a:ext cx="25249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FD2768C-26BE-4107-BD3E-810F47FF52D0}"/>
              </a:ext>
            </a:extLst>
          </p:cNvPr>
          <p:cNvSpPr txBox="1"/>
          <p:nvPr/>
        </p:nvSpPr>
        <p:spPr>
          <a:xfrm>
            <a:off x="3113805" y="4186287"/>
            <a:ext cx="2857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0D2084-E249-4C3A-9456-0CF10C84AF02}"/>
              </a:ext>
            </a:extLst>
          </p:cNvPr>
          <p:cNvSpPr txBox="1"/>
          <p:nvPr/>
        </p:nvSpPr>
        <p:spPr>
          <a:xfrm>
            <a:off x="5832768" y="4207069"/>
            <a:ext cx="41286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Therefore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DF78427-092E-4868-B449-847A706E0A45}"/>
              </a:ext>
            </a:extLst>
          </p:cNvPr>
          <p:cNvSpPr txBox="1"/>
          <p:nvPr/>
        </p:nvSpPr>
        <p:spPr>
          <a:xfrm>
            <a:off x="431129" y="4630535"/>
            <a:ext cx="64423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(iii) From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), Int (A) is an open set.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5EDA13-44BB-41BD-BE9F-57CAF564F9FF}"/>
              </a:ext>
            </a:extLst>
          </p:cNvPr>
          <p:cNvSpPr txBox="1"/>
          <p:nvPr/>
        </p:nvSpPr>
        <p:spPr>
          <a:xfrm>
            <a:off x="497536" y="5062998"/>
            <a:ext cx="117093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If Int (A) is not the largest open set contained in A, then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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an open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B5E17C3-B7DF-4BCD-B50B-DFF50AAEB070}"/>
              </a:ext>
            </a:extLst>
          </p:cNvPr>
          <p:cNvSpPr txBox="1"/>
          <p:nvPr/>
        </p:nvSpPr>
        <p:spPr>
          <a:xfrm>
            <a:off x="500796" y="5511030"/>
            <a:ext cx="44334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set G in A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Int (A)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G.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AB2238-BDC9-47CE-BB84-B581C3159416}"/>
              </a:ext>
            </a:extLst>
          </p:cNvPr>
          <p:cNvSpPr txBox="1"/>
          <p:nvPr/>
        </p:nvSpPr>
        <p:spPr>
          <a:xfrm>
            <a:off x="4904504" y="5564820"/>
            <a:ext cx="60821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But form (ii), we get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Int (A).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1B36DA-36AD-4C6D-AAA7-F61EAABFDC7B}"/>
              </a:ext>
            </a:extLst>
          </p:cNvPr>
          <p:cNvSpPr txBox="1"/>
          <p:nvPr/>
        </p:nvSpPr>
        <p:spPr>
          <a:xfrm>
            <a:off x="416861" y="5903229"/>
            <a:ext cx="4935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Therefore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Int (A)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2DA230-7F31-4CF3-A2B6-982919F3E2CC}"/>
              </a:ext>
            </a:extLst>
          </p:cNvPr>
          <p:cNvSpPr txBox="1"/>
          <p:nvPr/>
        </p:nvSpPr>
        <p:spPr>
          <a:xfrm>
            <a:off x="5323814" y="5925119"/>
            <a:ext cx="4935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G, a contradiction.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0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7830A6-791F-4A78-979B-C3CBDF43B6DF}"/>
                  </a:ext>
                </a:extLst>
              </p:cNvPr>
              <p:cNvSpPr txBox="1"/>
              <p:nvPr/>
            </p:nvSpPr>
            <p:spPr>
              <a:xfrm>
                <a:off x="556221" y="6101481"/>
                <a:ext cx="447298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Int (A) 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b="1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7830A6-791F-4A78-979B-C3CBDF43B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21" y="6101481"/>
                <a:ext cx="4472980" cy="591700"/>
              </a:xfrm>
              <a:prstGeom prst="rect">
                <a:avLst/>
              </a:prstGeom>
              <a:blipFill>
                <a:blip r:embed="rId2"/>
                <a:stretch>
                  <a:fillRect l="-3406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3E8145D-BD08-4094-A48F-F898D0355737}"/>
              </a:ext>
            </a:extLst>
          </p:cNvPr>
          <p:cNvSpPr txBox="1"/>
          <p:nvPr/>
        </p:nvSpPr>
        <p:spPr>
          <a:xfrm>
            <a:off x="652187" y="-26789"/>
            <a:ext cx="58985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is open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= Int (A).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9C2311-DB0C-41F2-AF6D-63DFB996F06F}"/>
              </a:ext>
            </a:extLst>
          </p:cNvPr>
          <p:cNvSpPr txBox="1"/>
          <p:nvPr/>
        </p:nvSpPr>
        <p:spPr>
          <a:xfrm>
            <a:off x="622835" y="535703"/>
            <a:ext cx="790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Suppose A is open. Clearly Int A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 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E77A7B-9D04-4EFA-9DFC-770767438AE2}"/>
              </a:ext>
            </a:extLst>
          </p:cNvPr>
          <p:cNvSpPr txBox="1"/>
          <p:nvPr/>
        </p:nvSpPr>
        <p:spPr>
          <a:xfrm>
            <a:off x="614691" y="1079418"/>
            <a:ext cx="114069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by (ii) of result Int (A) contains every open subset of A.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B22307-CC58-45FA-BAC0-4AE8F1D5C485}"/>
              </a:ext>
            </a:extLst>
          </p:cNvPr>
          <p:cNvSpPr txBox="1"/>
          <p:nvPr/>
        </p:nvSpPr>
        <p:spPr>
          <a:xfrm>
            <a:off x="3800416" y="1571326"/>
            <a:ext cx="35848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A = Int (A).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CE8B7E-F2AA-4867-A52E-0DF49E6FBA10}"/>
              </a:ext>
            </a:extLst>
          </p:cNvPr>
          <p:cNvSpPr txBox="1"/>
          <p:nvPr/>
        </p:nvSpPr>
        <p:spPr>
          <a:xfrm>
            <a:off x="626920" y="2003979"/>
            <a:ext cx="41667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Conversely A = Int (A)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EFD7D4-6CF3-4DC7-9C26-97D24150B78D}"/>
              </a:ext>
            </a:extLst>
          </p:cNvPr>
          <p:cNvSpPr txBox="1"/>
          <p:nvPr/>
        </p:nvSpPr>
        <p:spPr>
          <a:xfrm>
            <a:off x="4779809" y="2014668"/>
            <a:ext cx="62345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is open ⸪ Int (A) is open.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31293A-77F3-4993-96CE-89BD19380244}"/>
              </a:ext>
            </a:extLst>
          </p:cNvPr>
          <p:cNvSpPr txBox="1"/>
          <p:nvPr/>
        </p:nvSpPr>
        <p:spPr>
          <a:xfrm>
            <a:off x="641586" y="2485772"/>
            <a:ext cx="9677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Int (A) is the union of all open subsets of A.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737514-0B2C-475B-B932-F5C5C232C66E}"/>
              </a:ext>
            </a:extLst>
          </p:cNvPr>
          <p:cNvSpPr txBox="1"/>
          <p:nvPr/>
        </p:nvSpPr>
        <p:spPr>
          <a:xfrm>
            <a:off x="632720" y="3061096"/>
            <a:ext cx="103389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{G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I} be the collection of all open subsets contained in A.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8ED34C-DDDC-48B8-92AA-3991C09F4A1A}"/>
                  </a:ext>
                </a:extLst>
              </p:cNvPr>
              <p:cNvSpPr txBox="1"/>
              <p:nvPr/>
            </p:nvSpPr>
            <p:spPr>
              <a:xfrm>
                <a:off x="622835" y="3982022"/>
                <a:ext cx="967739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each 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open and 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 (A) </a:t>
                </a:r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IN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 (A).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8ED34C-DDDC-48B8-92AA-3991C09F4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35" y="3982022"/>
                <a:ext cx="9677399" cy="584775"/>
              </a:xfrm>
              <a:prstGeom prst="rect">
                <a:avLst/>
              </a:prstGeom>
              <a:blipFill>
                <a:blip r:embed="rId3"/>
                <a:stretch>
                  <a:fillRect l="-1574" t="-15625" r="-1322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06DB02C1-E8F2-4944-96B8-E7557CB7D564}"/>
              </a:ext>
            </a:extLst>
          </p:cNvPr>
          <p:cNvSpPr txBox="1"/>
          <p:nvPr/>
        </p:nvSpPr>
        <p:spPr>
          <a:xfrm>
            <a:off x="618557" y="4466935"/>
            <a:ext cx="28020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 (A)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953B21-5BE0-431D-9F14-404F32EE5A52}"/>
              </a:ext>
            </a:extLst>
          </p:cNvPr>
          <p:cNvSpPr txBox="1"/>
          <p:nvPr/>
        </p:nvSpPr>
        <p:spPr>
          <a:xfrm>
            <a:off x="3504162" y="4466934"/>
            <a:ext cx="4048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&gt;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250012-D544-42EF-B277-826703D89798}"/>
              </a:ext>
            </a:extLst>
          </p:cNvPr>
          <p:cNvSpPr txBox="1"/>
          <p:nvPr/>
        </p:nvSpPr>
        <p:spPr>
          <a:xfrm>
            <a:off x="608373" y="5036498"/>
            <a:ext cx="103389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is open, we have that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=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some j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6CCE76-87DC-413B-A4BE-D0016D9D8FEF}"/>
                  </a:ext>
                </a:extLst>
              </p:cNvPr>
              <p:cNvSpPr txBox="1"/>
              <p:nvPr/>
            </p:nvSpPr>
            <p:spPr>
              <a:xfrm>
                <a:off x="612968" y="5571213"/>
                <a:ext cx="609824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(x) =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sub>
                      <m:sup/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6CCE76-87DC-413B-A4BE-D0016D9D8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68" y="5571213"/>
                <a:ext cx="6098240" cy="584775"/>
              </a:xfrm>
              <a:prstGeom prst="rect">
                <a:avLst/>
              </a:prstGeom>
              <a:blipFill>
                <a:blip r:embed="rId4"/>
                <a:stretch>
                  <a:fillRect l="-260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BEAB6EB-18C7-49C1-AF3F-D81684CBC071}"/>
                  </a:ext>
                </a:extLst>
              </p:cNvPr>
              <p:cNvSpPr txBox="1"/>
              <p:nvPr/>
            </p:nvSpPr>
            <p:spPr>
              <a:xfrm>
                <a:off x="4945152" y="6121853"/>
                <a:ext cx="422574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 Int(A) =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sub>
                      <m:sup/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BEAB6EB-18C7-49C1-AF3F-D81684CBC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152" y="6121853"/>
                <a:ext cx="4225742" cy="584775"/>
              </a:xfrm>
              <a:prstGeom prst="rect">
                <a:avLst/>
              </a:prstGeom>
              <a:blipFill>
                <a:blip r:embed="rId5"/>
                <a:stretch>
                  <a:fillRect l="-360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25F2EC2-C245-5FC4-99F7-C4BAC5DCE6B4}"/>
              </a:ext>
            </a:extLst>
          </p:cNvPr>
          <p:cNvSpPr txBox="1"/>
          <p:nvPr/>
        </p:nvSpPr>
        <p:spPr>
          <a:xfrm>
            <a:off x="662161" y="1515110"/>
            <a:ext cx="25516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 Int A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1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5CE850-5AA7-7707-2C92-135E71B64097}"/>
              </a:ext>
            </a:extLst>
          </p:cNvPr>
          <p:cNvSpPr txBox="1"/>
          <p:nvPr/>
        </p:nvSpPr>
        <p:spPr>
          <a:xfrm>
            <a:off x="522413" y="881647"/>
            <a:ext cx="1144100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 metric space X,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&gt;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In other words, every open sphere (or neighbourhood) is an open set.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F37AF4-60DA-7CEE-0C81-7FB9990A7096}"/>
              </a:ext>
            </a:extLst>
          </p:cNvPr>
          <p:cNvSpPr txBox="1"/>
          <p:nvPr/>
        </p:nvSpPr>
        <p:spPr>
          <a:xfrm>
            <a:off x="464146" y="2069856"/>
            <a:ext cx="115685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be a metric space. A subset G of X is open if and only if it is a union of open spheres.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2529CA-7A19-C5F5-2051-2F50695384FC}"/>
              </a:ext>
            </a:extLst>
          </p:cNvPr>
          <p:cNvSpPr txBox="1"/>
          <p:nvPr/>
        </p:nvSpPr>
        <p:spPr>
          <a:xfrm>
            <a:off x="464146" y="3369057"/>
            <a:ext cx="114992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be a metric space. Then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union of open sets in X is open; and (ii) finite intersection of open sets in X is open.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09269E-5E24-8998-5562-E3E7F7851F01}"/>
              </a:ext>
            </a:extLst>
          </p:cNvPr>
          <p:cNvSpPr txBox="1"/>
          <p:nvPr/>
        </p:nvSpPr>
        <p:spPr>
          <a:xfrm>
            <a:off x="2813538" y="196947"/>
            <a:ext cx="6949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lgerian" panose="04020705040A02060702" pitchFamily="82" charset="0"/>
              </a:rPr>
              <a:t>IMPORTANT QUESTIONS COVERED</a:t>
            </a:r>
          </a:p>
        </p:txBody>
      </p:sp>
    </p:spTree>
    <p:extLst>
      <p:ext uri="{BB962C8B-B14F-4D97-AF65-F5344CB8AC3E}">
        <p14:creationId xmlns:p14="http://schemas.microsoft.com/office/powerpoint/2010/main" val="155694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C073D5-81F0-3E60-D20A-C51DCA999D19}"/>
              </a:ext>
            </a:extLst>
          </p:cNvPr>
          <p:cNvSpPr txBox="1"/>
          <p:nvPr/>
        </p:nvSpPr>
        <p:spPr>
          <a:xfrm>
            <a:off x="5271867" y="0"/>
            <a:ext cx="1972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anose="04020705040A02060702" pitchFamily="82" charset="0"/>
                <a:ea typeface="+mj-ea"/>
                <a:cs typeface="Times New Roman" panose="02020603050405020304" pitchFamily="18" charset="0"/>
              </a:rPr>
              <a:t>CONTENT</a:t>
            </a: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BB2007-FCFB-0B64-CFF1-E142F90499A2}"/>
              </a:ext>
            </a:extLst>
          </p:cNvPr>
          <p:cNvSpPr txBox="1"/>
          <p:nvPr/>
        </p:nvSpPr>
        <p:spPr>
          <a:xfrm>
            <a:off x="643596" y="584775"/>
            <a:ext cx="87817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Definitions, Examples and Theorems related to:</a:t>
            </a:r>
            <a:endParaRPr lang="en-US" sz="11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EFD07A-C4F3-3231-86C4-7670C776350D}"/>
              </a:ext>
            </a:extLst>
          </p:cNvPr>
          <p:cNvSpPr txBox="1"/>
          <p:nvPr/>
        </p:nvSpPr>
        <p:spPr>
          <a:xfrm>
            <a:off x="643596" y="1451933"/>
            <a:ext cx="20292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Open Set,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2A7ABF-1F1C-5B87-5CEA-37F4A4AC69A4}"/>
              </a:ext>
            </a:extLst>
          </p:cNvPr>
          <p:cNvSpPr txBox="1"/>
          <p:nvPr/>
        </p:nvSpPr>
        <p:spPr>
          <a:xfrm>
            <a:off x="643596" y="2162388"/>
            <a:ext cx="21558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limit point,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55D0E2-BFFF-D24C-E35A-FB660B6C38CD}"/>
              </a:ext>
            </a:extLst>
          </p:cNvPr>
          <p:cNvSpPr txBox="1"/>
          <p:nvPr/>
        </p:nvSpPr>
        <p:spPr>
          <a:xfrm>
            <a:off x="643596" y="2747163"/>
            <a:ext cx="2634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Isolated point,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8D4147-EB63-5098-EE96-85938693AE25}"/>
              </a:ext>
            </a:extLst>
          </p:cNvPr>
          <p:cNvSpPr txBox="1"/>
          <p:nvPr/>
        </p:nvSpPr>
        <p:spPr>
          <a:xfrm>
            <a:off x="643596" y="3526063"/>
            <a:ext cx="25357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Interior point,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4F4464-5DF3-66C9-88F8-703D7F3D24BF}"/>
              </a:ext>
            </a:extLst>
          </p:cNvPr>
          <p:cNvSpPr txBox="1"/>
          <p:nvPr/>
        </p:nvSpPr>
        <p:spPr>
          <a:xfrm>
            <a:off x="643596" y="4304963"/>
            <a:ext cx="24090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ounded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set,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6AE78E-0C2C-1D0F-4980-0222A7C1BAC5}"/>
              </a:ext>
            </a:extLst>
          </p:cNvPr>
          <p:cNvSpPr txBox="1"/>
          <p:nvPr/>
        </p:nvSpPr>
        <p:spPr>
          <a:xfrm>
            <a:off x="643596" y="4993959"/>
            <a:ext cx="20292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Dense set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06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692324A-BCD3-4B92-80FC-E4BB328A7719}"/>
              </a:ext>
            </a:extLst>
          </p:cNvPr>
          <p:cNvSpPr txBox="1"/>
          <p:nvPr/>
        </p:nvSpPr>
        <p:spPr>
          <a:xfrm>
            <a:off x="628653" y="28716"/>
            <a:ext cx="71168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 Let (X, d) be a metric space.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247C3B-BC64-4D1A-8768-1E5BDFA7947F}"/>
              </a:ext>
            </a:extLst>
          </p:cNvPr>
          <p:cNvSpPr txBox="1"/>
          <p:nvPr/>
        </p:nvSpPr>
        <p:spPr>
          <a:xfrm>
            <a:off x="668999" y="532371"/>
            <a:ext cx="76412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and r be a positive real number.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990C26-C006-4A2F-8EF1-0B07497E199E}"/>
              </a:ext>
            </a:extLst>
          </p:cNvPr>
          <p:cNvSpPr txBox="1"/>
          <p:nvPr/>
        </p:nvSpPr>
        <p:spPr>
          <a:xfrm>
            <a:off x="628653" y="964520"/>
            <a:ext cx="112316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N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{x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/ d(x,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&lt; r} is called the open sphere with centre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radius r.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C04E7C-02A5-4B75-843F-502CF137E4CD}"/>
              </a:ext>
            </a:extLst>
          </p:cNvPr>
          <p:cNvSpPr txBox="1"/>
          <p:nvPr/>
        </p:nvSpPr>
        <p:spPr>
          <a:xfrm>
            <a:off x="655544" y="1934311"/>
            <a:ext cx="929527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also called neighbourhood of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radius r.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6BA434-42B9-400C-A8AD-AAFCE0AB6E52}"/>
              </a:ext>
            </a:extLst>
          </p:cNvPr>
          <p:cNvSpPr txBox="1"/>
          <p:nvPr/>
        </p:nvSpPr>
        <p:spPr>
          <a:xfrm>
            <a:off x="695888" y="2415059"/>
            <a:ext cx="444088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 if r &gt; 0.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EC81E4-840E-4A81-9418-024989F1EF79}"/>
              </a:ext>
            </a:extLst>
          </p:cNvPr>
          <p:cNvSpPr txBox="1"/>
          <p:nvPr/>
        </p:nvSpPr>
        <p:spPr>
          <a:xfrm>
            <a:off x="695888" y="2949093"/>
            <a:ext cx="11403105" cy="164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If (X, d) is a metric space where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‘d’ is a metric 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defined by d(x. y) = 0 if x = y and 1 if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y. Then for every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X, S</a:t>
            </a:r>
            <a:r>
              <a:rPr lang="en-IN" sz="32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{x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if 0 &lt; r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 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0BC3AE2-33E3-4DC9-95C2-BAB28858726D}"/>
                  </a:ext>
                </a:extLst>
              </p:cNvPr>
              <p:cNvSpPr txBox="1"/>
              <p:nvPr/>
            </p:nvSpPr>
            <p:spPr>
              <a:xfrm>
                <a:off x="668999" y="4536458"/>
                <a:ext cx="11429994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 Consider (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d) where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set of all real numbers, d is a usual metric on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Then for any x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S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= (x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r, x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r).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0BC3AE2-33E3-4DC9-95C2-BAB288587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99" y="4536458"/>
                <a:ext cx="11429994" cy="1077218"/>
              </a:xfrm>
              <a:prstGeom prst="rect">
                <a:avLst/>
              </a:prstGeom>
              <a:blipFill>
                <a:blip r:embed="rId2"/>
                <a:stretch>
                  <a:fillRect l="-1387" t="-7910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53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6F75C-B073-40B4-BFA7-547CBB3171D8}"/>
              </a:ext>
            </a:extLst>
          </p:cNvPr>
          <p:cNvSpPr txBox="1"/>
          <p:nvPr/>
        </p:nvSpPr>
        <p:spPr>
          <a:xfrm>
            <a:off x="601750" y="-16870"/>
            <a:ext cx="11403106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Let X be a metric space. All points and sets mentioned here are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elements and subsets of X. 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B50D62-447A-44F6-95F4-F35E0DEF0562}"/>
              </a:ext>
            </a:extLst>
          </p:cNvPr>
          <p:cNvSpPr txBox="1"/>
          <p:nvPr/>
        </p:nvSpPr>
        <p:spPr>
          <a:xfrm>
            <a:off x="40341" y="952472"/>
            <a:ext cx="1140310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A point p is a limit point of the set E if every neighbourhood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320BE5-DAB3-4327-874C-A99E69D08F62}"/>
              </a:ext>
            </a:extLst>
          </p:cNvPr>
          <p:cNvSpPr txBox="1"/>
          <p:nvPr/>
        </p:nvSpPr>
        <p:spPr>
          <a:xfrm>
            <a:off x="67234" y="2484388"/>
            <a:ext cx="1203175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If p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and p is not a limit point of E, then p is called an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18263-5F44-4D3E-BDF2-97FF9D677EEC}"/>
              </a:ext>
            </a:extLst>
          </p:cNvPr>
          <p:cNvSpPr txBox="1"/>
          <p:nvPr/>
        </p:nvSpPr>
        <p:spPr>
          <a:xfrm>
            <a:off x="13452" y="3455171"/>
            <a:ext cx="120317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A set E is said to be closed if every limit point of E is a point of 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A273A1-07B7-4BAA-A497-0B0FCBD681BE}"/>
              </a:ext>
            </a:extLst>
          </p:cNvPr>
          <p:cNvSpPr txBox="1"/>
          <p:nvPr/>
        </p:nvSpPr>
        <p:spPr>
          <a:xfrm>
            <a:off x="40341" y="3918193"/>
            <a:ext cx="1164514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(iv) A point p of E is said to be an interior point of E if there exists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69491E-15BF-4ABC-A111-4B3652665599}"/>
              </a:ext>
            </a:extLst>
          </p:cNvPr>
          <p:cNvSpPr txBox="1"/>
          <p:nvPr/>
        </p:nvSpPr>
        <p:spPr>
          <a:xfrm>
            <a:off x="668985" y="4899232"/>
            <a:ext cx="114299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interior points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E, is called the interior of E.                         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C3F76F-36BC-47B5-92F6-41D97E50E25D}"/>
              </a:ext>
            </a:extLst>
          </p:cNvPr>
          <p:cNvSpPr txBox="1"/>
          <p:nvPr/>
        </p:nvSpPr>
        <p:spPr>
          <a:xfrm>
            <a:off x="685806" y="5409165"/>
            <a:ext cx="42896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denoted by Int (E);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FC1351-59BD-478A-8855-E3C67E897EE0}"/>
              </a:ext>
            </a:extLst>
          </p:cNvPr>
          <p:cNvSpPr txBox="1"/>
          <p:nvPr/>
        </p:nvSpPr>
        <p:spPr>
          <a:xfrm>
            <a:off x="588311" y="1448967"/>
            <a:ext cx="1082824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p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contains a point q such that p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 and q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E;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ECA50C-01BD-4C77-86AA-835EA3AE0C70}"/>
              </a:ext>
            </a:extLst>
          </p:cNvPr>
          <p:cNvSpPr txBox="1"/>
          <p:nvPr/>
        </p:nvSpPr>
        <p:spPr>
          <a:xfrm>
            <a:off x="561421" y="2013773"/>
            <a:ext cx="93188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set of all limit points of E is denoted by D(E).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BCFF76-6DFE-4630-AE86-B96083B6A5AF}"/>
              </a:ext>
            </a:extLst>
          </p:cNvPr>
          <p:cNvSpPr txBox="1"/>
          <p:nvPr/>
        </p:nvSpPr>
        <p:spPr>
          <a:xfrm>
            <a:off x="712696" y="3002143"/>
            <a:ext cx="35601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isolated point of E;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E07B7F-7520-47E8-8FD2-6CB53F1ED047}"/>
              </a:ext>
            </a:extLst>
          </p:cNvPr>
          <p:cNvSpPr txBox="1"/>
          <p:nvPr/>
        </p:nvSpPr>
        <p:spPr>
          <a:xfrm>
            <a:off x="722785" y="4375744"/>
            <a:ext cx="813882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neighbourhood N of p such that p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F037A6-74D0-42F4-A1E4-265D7605C533}"/>
              </a:ext>
            </a:extLst>
          </p:cNvPr>
          <p:cNvSpPr txBox="1"/>
          <p:nvPr/>
        </p:nvSpPr>
        <p:spPr>
          <a:xfrm>
            <a:off x="618563" y="3488810"/>
            <a:ext cx="1160481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(vii) E is bounded if there exists a real number M and a point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6CE4EE-AA87-4D7E-A4C6-E72ED3A268AD}"/>
              </a:ext>
            </a:extLst>
          </p:cNvPr>
          <p:cNvSpPr txBox="1"/>
          <p:nvPr/>
        </p:nvSpPr>
        <p:spPr>
          <a:xfrm>
            <a:off x="736235" y="320679"/>
            <a:ext cx="1134595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(v) A set E is open if every point of E is an interior point.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E3B31B-1247-48BC-95DD-C57FB4907C27}"/>
              </a:ext>
            </a:extLst>
          </p:cNvPr>
          <p:cNvSpPr txBox="1"/>
          <p:nvPr/>
        </p:nvSpPr>
        <p:spPr>
          <a:xfrm>
            <a:off x="1294286" y="913983"/>
            <a:ext cx="10924608" cy="164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Equivalently, 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subset G of the metric space X is called an open set if given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 there exists a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positive real number r such that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G;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F9309B-6FA0-4617-8D45-433371D1702F}"/>
              </a:ext>
            </a:extLst>
          </p:cNvPr>
          <p:cNvSpPr txBox="1"/>
          <p:nvPr/>
        </p:nvSpPr>
        <p:spPr>
          <a:xfrm>
            <a:off x="685799" y="2470940"/>
            <a:ext cx="1130225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(vi) A set E is said to be perfect if E is closed and every point of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5B4C0E-4D47-478A-B40B-5E4CF5683EE2}"/>
              </a:ext>
            </a:extLst>
          </p:cNvPr>
          <p:cNvSpPr txBox="1"/>
          <p:nvPr/>
        </p:nvSpPr>
        <p:spPr>
          <a:xfrm>
            <a:off x="1368246" y="2988696"/>
            <a:ext cx="41316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is a limit point of E;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1F37E7-01EC-419C-8223-DE98849CBAA8}"/>
              </a:ext>
            </a:extLst>
          </p:cNvPr>
          <p:cNvSpPr txBox="1"/>
          <p:nvPr/>
        </p:nvSpPr>
        <p:spPr>
          <a:xfrm>
            <a:off x="1479182" y="3985179"/>
            <a:ext cx="76379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such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d(p, q) &lt; M, for all p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4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FD9017-6CBD-463A-BB4D-40C9EB53803F}"/>
              </a:ext>
            </a:extLst>
          </p:cNvPr>
          <p:cNvSpPr txBox="1"/>
          <p:nvPr/>
        </p:nvSpPr>
        <p:spPr>
          <a:xfrm>
            <a:off x="424807" y="-99449"/>
            <a:ext cx="11556521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I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subset E of a metric space X is said to be dense in X if every point of X is a limit point of E or a point of E, or both.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E1FEBC-0C9F-47AF-B3B7-091A69D21D1F}"/>
                  </a:ext>
                </a:extLst>
              </p:cNvPr>
              <p:cNvSpPr txBox="1"/>
              <p:nvPr/>
            </p:nvSpPr>
            <p:spPr>
              <a:xfrm>
                <a:off x="411373" y="768550"/>
                <a:ext cx="11395144" cy="27010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u="sng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Note: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Consider the set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 real numbers with usual metric d. The set [0, 1) is not open as a subset of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since 0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[0, 1) is not an interior point. If we consider [0, l) as a metric space X in its own right, as a subspace of the real line, then [0, 1) is open as a subset of X, since from this point of view it is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full space.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E1FEBC-0C9F-47AF-B3B7-091A69D21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73" y="768550"/>
                <a:ext cx="11395144" cy="2701060"/>
              </a:xfrm>
              <a:prstGeom prst="rect">
                <a:avLst/>
              </a:prstGeom>
              <a:blipFill>
                <a:blip r:embed="rId2"/>
                <a:stretch>
                  <a:fillRect l="-1337" t="-3160" b="-6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B2845A6-B271-4EFD-A5FD-38B442CD098B}"/>
              </a:ext>
            </a:extLst>
          </p:cNvPr>
          <p:cNvSpPr txBox="1"/>
          <p:nvPr/>
        </p:nvSpPr>
        <p:spPr>
          <a:xfrm>
            <a:off x="403416" y="3228251"/>
            <a:ext cx="11121718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Theorem: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In any metric space X the empty set and the full space X are open sets.</a:t>
            </a:r>
            <a:endParaRPr lang="en-US" sz="24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50902C-5718-4723-85A5-D344FBF44F3E}"/>
              </a:ext>
            </a:extLst>
          </p:cNvPr>
          <p:cNvSpPr txBox="1"/>
          <p:nvPr/>
        </p:nvSpPr>
        <p:spPr>
          <a:xfrm>
            <a:off x="430308" y="4171588"/>
            <a:ext cx="11556521" cy="164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show that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open, we must show that each point in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the centre of an open sphere contained in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but since there are no points in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requirement is automatically satisfied. </a:t>
            </a:r>
            <a:endParaRPr lang="en-US" sz="24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E400DE-2F1B-4C6F-8CDA-37139E823C9F}"/>
              </a:ext>
            </a:extLst>
          </p:cNvPr>
          <p:cNvSpPr txBox="1"/>
          <p:nvPr/>
        </p:nvSpPr>
        <p:spPr>
          <a:xfrm>
            <a:off x="416862" y="6181178"/>
            <a:ext cx="113224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points in X, is contained in X, we have X is open.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DC90CD-AA34-43AF-9ED4-3B2FFA8EC624}"/>
              </a:ext>
            </a:extLst>
          </p:cNvPr>
          <p:cNvSpPr txBox="1"/>
          <p:nvPr/>
        </p:nvSpPr>
        <p:spPr>
          <a:xfrm>
            <a:off x="386609" y="5754612"/>
            <a:ext cx="30289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open.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A2AC26-30E6-46BB-BA5A-048B389B8556}"/>
              </a:ext>
            </a:extLst>
          </p:cNvPr>
          <p:cNvSpPr txBox="1"/>
          <p:nvPr/>
        </p:nvSpPr>
        <p:spPr>
          <a:xfrm>
            <a:off x="3412189" y="5741164"/>
            <a:ext cx="84481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every open sphere centred on each of the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76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  <p:bldP spid="20" grpId="0"/>
      <p:bldP spid="23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2F31F9-7DB4-441B-A0AF-BDBEF815A725}"/>
              </a:ext>
            </a:extLst>
          </p:cNvPr>
          <p:cNvSpPr txBox="1"/>
          <p:nvPr/>
        </p:nvSpPr>
        <p:spPr>
          <a:xfrm>
            <a:off x="642101" y="5494617"/>
            <a:ext cx="619624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d(y, x</a:t>
            </a:r>
            <a:r>
              <a:rPr lang="en-IN" sz="3200" b="1" baseline="-250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&lt; r 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en-IN" sz="3200" b="1" baseline="-250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(x</a:t>
            </a:r>
            <a:r>
              <a:rPr lang="en-IN" sz="3200" b="1" baseline="-250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F8AFD-7A23-492A-BBA4-88D11589489D}"/>
              </a:ext>
            </a:extLst>
          </p:cNvPr>
          <p:cNvSpPr txBox="1"/>
          <p:nvPr/>
        </p:nvSpPr>
        <p:spPr>
          <a:xfrm>
            <a:off x="628243" y="67271"/>
            <a:ext cx="114410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metric space X,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&gt;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In other words, every open sphere (or neighbourhood) is an open set.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08C79-A303-4D77-AEEF-78F12A7DA480}"/>
              </a:ext>
            </a:extLst>
          </p:cNvPr>
          <p:cNvSpPr txBox="1"/>
          <p:nvPr/>
        </p:nvSpPr>
        <p:spPr>
          <a:xfrm>
            <a:off x="673269" y="1543338"/>
            <a:ext cx="78208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Let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be an open sphere in X.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FC217A-4633-48FC-A00F-99FCA4F5140C}"/>
              </a:ext>
            </a:extLst>
          </p:cNvPr>
          <p:cNvSpPr txBox="1"/>
          <p:nvPr/>
        </p:nvSpPr>
        <p:spPr>
          <a:xfrm>
            <a:off x="7946907" y="1529483"/>
            <a:ext cx="26289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F5ED15-C995-47EB-AA8C-6EAE00BDB6F5}"/>
              </a:ext>
            </a:extLst>
          </p:cNvPr>
          <p:cNvSpPr txBox="1"/>
          <p:nvPr/>
        </p:nvSpPr>
        <p:spPr>
          <a:xfrm>
            <a:off x="683673" y="2083668"/>
            <a:ext cx="31865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d(x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x) &lt; 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47E9A1-AB1A-45FE-A710-A699D9C9DDD5}"/>
              </a:ext>
            </a:extLst>
          </p:cNvPr>
          <p:cNvSpPr txBox="1"/>
          <p:nvPr/>
        </p:nvSpPr>
        <p:spPr>
          <a:xfrm>
            <a:off x="3839646" y="2081023"/>
            <a:ext cx="35096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– d(x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x) &gt; 0.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55B862-56A0-4E39-AEB2-D65429743387}"/>
              </a:ext>
            </a:extLst>
          </p:cNvPr>
          <p:cNvSpPr txBox="1"/>
          <p:nvPr/>
        </p:nvSpPr>
        <p:spPr>
          <a:xfrm>
            <a:off x="760277" y="2571839"/>
            <a:ext cx="37786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s = r – d 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6A0710-14AC-482F-B593-7001EF12EF52}"/>
              </a:ext>
            </a:extLst>
          </p:cNvPr>
          <p:cNvSpPr txBox="1"/>
          <p:nvPr/>
        </p:nvSpPr>
        <p:spPr>
          <a:xfrm>
            <a:off x="737461" y="3070435"/>
            <a:ext cx="28642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4727B0-EC69-418C-BB02-07EEE7457B2E}"/>
              </a:ext>
            </a:extLst>
          </p:cNvPr>
          <p:cNvSpPr txBox="1"/>
          <p:nvPr/>
        </p:nvSpPr>
        <p:spPr>
          <a:xfrm>
            <a:off x="3472911" y="3105609"/>
            <a:ext cx="26230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82B2C8-D0F2-4579-88AB-B225BD9774CF}"/>
              </a:ext>
            </a:extLst>
          </p:cNvPr>
          <p:cNvSpPr txBox="1"/>
          <p:nvPr/>
        </p:nvSpPr>
        <p:spPr>
          <a:xfrm>
            <a:off x="770363" y="3595017"/>
            <a:ext cx="959111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d(y,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d(y, x) + d(x,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(by triangle inequality)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2DBE32-0EB9-4988-80BA-C9974B532133}"/>
              </a:ext>
            </a:extLst>
          </p:cNvPr>
          <p:cNvSpPr txBox="1"/>
          <p:nvPr/>
        </p:nvSpPr>
        <p:spPr>
          <a:xfrm>
            <a:off x="3002571" y="4091350"/>
            <a:ext cx="26793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&lt; s + d(x,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38D354-44E8-4FE3-AF66-0EF7AEE2962F}"/>
              </a:ext>
            </a:extLst>
          </p:cNvPr>
          <p:cNvSpPr txBox="1"/>
          <p:nvPr/>
        </p:nvSpPr>
        <p:spPr>
          <a:xfrm>
            <a:off x="3029465" y="4588889"/>
            <a:ext cx="44946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= [r – d(xo, x)] + d(x, 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34B41C-1C1C-43D5-A9BA-DEFAFEEB266B}"/>
              </a:ext>
            </a:extLst>
          </p:cNvPr>
          <p:cNvSpPr txBox="1"/>
          <p:nvPr/>
        </p:nvSpPr>
        <p:spPr>
          <a:xfrm>
            <a:off x="3056359" y="5046090"/>
            <a:ext cx="917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= r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626E63-EE15-4ACA-B11F-07221DBA4F57}"/>
              </a:ext>
            </a:extLst>
          </p:cNvPr>
          <p:cNvSpPr txBox="1"/>
          <p:nvPr/>
        </p:nvSpPr>
        <p:spPr>
          <a:xfrm>
            <a:off x="642101" y="6051157"/>
            <a:ext cx="374164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Hence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(x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0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A4A59-9512-CA8E-296B-4964196AD7B8}"/>
              </a:ext>
            </a:extLst>
          </p:cNvPr>
          <p:cNvSpPr txBox="1"/>
          <p:nvPr/>
        </p:nvSpPr>
        <p:spPr>
          <a:xfrm>
            <a:off x="5910496" y="3070434"/>
            <a:ext cx="33814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d(y, x) &lt; 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7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2A4EDB3-E29D-4606-98FA-B224B8451A23}"/>
                  </a:ext>
                </a:extLst>
              </p:cNvPr>
              <p:cNvSpPr txBox="1"/>
              <p:nvPr/>
            </p:nvSpPr>
            <p:spPr>
              <a:xfrm>
                <a:off x="596563" y="5748615"/>
                <a:ext cx="504305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Hence S</a:t>
                </a:r>
                <a:r>
                  <a:rPr lang="en-IN" sz="32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(y) 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G. </a:t>
                </a:r>
                <a:endParaRPr lang="en-US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2A4EDB3-E29D-4606-98FA-B224B8451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63" y="5748615"/>
                <a:ext cx="5043051" cy="584775"/>
              </a:xfrm>
              <a:prstGeom prst="rect">
                <a:avLst/>
              </a:prstGeom>
              <a:blipFill>
                <a:blip r:embed="rId2"/>
                <a:stretch>
                  <a:fillRect l="-314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7C25069-2CB6-4969-8B88-D66B170FDF21}"/>
              </a:ext>
            </a:extLst>
          </p:cNvPr>
          <p:cNvSpPr txBox="1"/>
          <p:nvPr/>
        </p:nvSpPr>
        <p:spPr>
          <a:xfrm>
            <a:off x="464146" y="-68433"/>
            <a:ext cx="115685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Let X be a metric space. A subset G of X is open if and only if it is a union of open spheres.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FCC94E-BDA6-4E65-B8F7-6C6EC36FC96A}"/>
              </a:ext>
            </a:extLst>
          </p:cNvPr>
          <p:cNvSpPr txBox="1"/>
          <p:nvPr/>
        </p:nvSpPr>
        <p:spPr>
          <a:xfrm>
            <a:off x="491839" y="777150"/>
            <a:ext cx="48421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Suppose G is Open.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2AA10-9DA6-46BC-8E0D-AE43FA564591}"/>
              </a:ext>
            </a:extLst>
          </p:cNvPr>
          <p:cNvSpPr txBox="1"/>
          <p:nvPr/>
        </p:nvSpPr>
        <p:spPr>
          <a:xfrm>
            <a:off x="491837" y="1213984"/>
            <a:ext cx="112083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G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then it is the union of the empty class of open spheres. 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A99760-DC72-47E7-AD91-3E53CEA28DE8}"/>
                  </a:ext>
                </a:extLst>
              </p:cNvPr>
              <p:cNvSpPr txBox="1"/>
              <p:nvPr/>
            </p:nvSpPr>
            <p:spPr>
              <a:xfrm>
                <a:off x="519549" y="1697544"/>
                <a:ext cx="10439396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G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for any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&gt; 0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A99760-DC72-47E7-AD91-3E53CEA28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49" y="1697544"/>
                <a:ext cx="10439396" cy="629018"/>
              </a:xfrm>
              <a:prstGeom prst="rect">
                <a:avLst/>
              </a:prstGeom>
              <a:blipFill>
                <a:blip r:embed="rId3"/>
                <a:stretch>
                  <a:fillRect l="-1459" t="-13462" b="-22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064A3AA-A895-4039-9E41-2C11DA206ACD}"/>
                  </a:ext>
                </a:extLst>
              </p:cNvPr>
              <p:cNvSpPr txBox="1"/>
              <p:nvPr/>
            </p:nvSpPr>
            <p:spPr>
              <a:xfrm>
                <a:off x="483081" y="2187991"/>
                <a:ext cx="4007422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2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G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</a:t>
                </a:r>
                <a:endParaRPr lang="en-US" sz="32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064A3AA-A895-4039-9E41-2C11DA206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81" y="2187991"/>
                <a:ext cx="4007422" cy="629018"/>
              </a:xfrm>
              <a:prstGeom prst="rect">
                <a:avLst/>
              </a:prstGeom>
              <a:blipFill>
                <a:blip r:embed="rId4"/>
                <a:stretch>
                  <a:fillRect l="-3799" t="-13592" r="-1216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381665-A58E-41EE-A1D8-04103D26D2DF}"/>
                  </a:ext>
                </a:extLst>
              </p:cNvPr>
              <p:cNvSpPr txBox="1"/>
              <p:nvPr/>
            </p:nvSpPr>
            <p:spPr>
              <a:xfrm>
                <a:off x="533408" y="2684083"/>
                <a:ext cx="11568544" cy="1120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Conversely suppose </a:t>
                </a:r>
                <a:r>
                  <a:rPr lang="en-I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bHide m:val="on"/>
                        <m:supHide m:val="on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is a family of open spheres.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381665-A58E-41EE-A1D8-04103D26D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8" y="2684083"/>
                <a:ext cx="11568544" cy="1120243"/>
              </a:xfrm>
              <a:prstGeom prst="rect">
                <a:avLst/>
              </a:prstGeom>
              <a:blipFill>
                <a:blip r:embed="rId5"/>
                <a:stretch>
                  <a:fillRect l="-1371" t="-7609" b="-15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E26AC42A-ED5F-4699-B923-ACF027E87DD9}"/>
              </a:ext>
            </a:extLst>
          </p:cNvPr>
          <p:cNvSpPr txBox="1"/>
          <p:nvPr/>
        </p:nvSpPr>
        <p:spPr>
          <a:xfrm>
            <a:off x="540337" y="3678590"/>
            <a:ext cx="1008283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this family is empty,  then G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which is an open set.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43F7AF-4DE2-4A0B-9795-FF251615BAE8}"/>
              </a:ext>
            </a:extLst>
          </p:cNvPr>
          <p:cNvSpPr txBox="1"/>
          <p:nvPr/>
        </p:nvSpPr>
        <p:spPr>
          <a:xfrm>
            <a:off x="572520" y="4202214"/>
            <a:ext cx="61510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Suppose 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family is non-empty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4A691A-9740-4C6E-9E84-7475E9F1ACA1}"/>
                  </a:ext>
                </a:extLst>
              </p:cNvPr>
              <p:cNvSpPr txBox="1"/>
              <p:nvPr/>
            </p:nvSpPr>
            <p:spPr>
              <a:xfrm>
                <a:off x="582304" y="4688348"/>
                <a:ext cx="1036319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Since </a:t>
                </a:r>
                <a:r>
                  <a:rPr lang="en-IN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bHide m:val="on"/>
                        <m:supHide m:val="on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, we have 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for some x in X.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4A691A-9740-4C6E-9E84-7475E9F1A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04" y="4688348"/>
                <a:ext cx="10363193" cy="584775"/>
              </a:xfrm>
              <a:prstGeom prst="rect">
                <a:avLst/>
              </a:prstGeom>
              <a:blipFill>
                <a:blip r:embed="rId6"/>
                <a:stretch>
                  <a:fillRect l="-152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A6AF0A-C7E5-4180-B94C-5F5A1A3EE4E5}"/>
                  </a:ext>
                </a:extLst>
              </p:cNvPr>
              <p:cNvSpPr txBox="1"/>
              <p:nvPr/>
            </p:nvSpPr>
            <p:spPr>
              <a:xfrm>
                <a:off x="568845" y="5226157"/>
                <a:ext cx="1074013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As in the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above lemma,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s = r</a:t>
                </a:r>
                <a:r>
                  <a:rPr kumimoji="0" lang="en-IN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– d(y, x)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&gt; 0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S</a:t>
                </a:r>
                <a:r>
                  <a:rPr lang="en-IN" sz="3200" b="1" baseline="-25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(y)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A6AF0A-C7E5-4180-B94C-5F5A1A3EE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45" y="5226157"/>
                <a:ext cx="10740132" cy="584775"/>
              </a:xfrm>
              <a:prstGeom prst="rect">
                <a:avLst/>
              </a:prstGeom>
              <a:blipFill>
                <a:blip r:embed="rId7"/>
                <a:stretch>
                  <a:fillRect l="-141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BA9AF77-9CF9-4CC6-96AF-F4481CF0E845}"/>
              </a:ext>
            </a:extLst>
          </p:cNvPr>
          <p:cNvSpPr txBox="1"/>
          <p:nvPr/>
        </p:nvSpPr>
        <p:spPr>
          <a:xfrm>
            <a:off x="581895" y="6281640"/>
            <a:ext cx="50846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This shows that G is open.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6560E7-3448-4FD8-8533-8F22DC89BFD9}"/>
              </a:ext>
            </a:extLst>
          </p:cNvPr>
          <p:cNvSpPr txBox="1"/>
          <p:nvPr/>
        </p:nvSpPr>
        <p:spPr>
          <a:xfrm>
            <a:off x="6551676" y="4195498"/>
            <a:ext cx="2060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7" grpId="0"/>
      <p:bldP spid="19" grpId="0"/>
      <p:bldP spid="21" grpId="0"/>
      <p:bldP spid="23" grpId="0"/>
      <p:bldP spid="25" grpId="0"/>
      <p:bldP spid="27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279AEA-0283-4D97-96B3-5356EDA47C02}"/>
                  </a:ext>
                </a:extLst>
              </p:cNvPr>
              <p:cNvSpPr txBox="1"/>
              <p:nvPr/>
            </p:nvSpPr>
            <p:spPr>
              <a:xfrm>
                <a:off x="501114" y="5810369"/>
                <a:ext cx="7193914" cy="6572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S</a:t>
                </a:r>
                <a:r>
                  <a:rPr lang="en-IN" sz="3200" b="1" baseline="-250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(x)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en-IN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</a:t>
                </a:r>
                <a:r>
                  <a:rPr lang="en-IN" sz="3200" b="1" baseline="-250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all 1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 err="1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279AEA-0283-4D97-96B3-5356EDA47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14" y="5810369"/>
                <a:ext cx="7193914" cy="657231"/>
              </a:xfrm>
              <a:prstGeom prst="rect">
                <a:avLst/>
              </a:prstGeom>
              <a:blipFill>
                <a:blip r:embed="rId2"/>
                <a:stretch>
                  <a:fillRect l="-2119" t="-8333" r="-847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F1BEF76-5F58-4E68-B967-BCA47732A440}"/>
              </a:ext>
            </a:extLst>
          </p:cNvPr>
          <p:cNvSpPr txBox="1"/>
          <p:nvPr/>
        </p:nvSpPr>
        <p:spPr>
          <a:xfrm>
            <a:off x="498554" y="-4102"/>
            <a:ext cx="114992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Let X be a metric space. Then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union of open sets in X is open; and (ii) finite intersection of open sets in X is open.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3EAD56-4C08-4C82-9274-03A538AF2A27}"/>
              </a:ext>
            </a:extLst>
          </p:cNvPr>
          <p:cNvSpPr txBox="1"/>
          <p:nvPr/>
        </p:nvSpPr>
        <p:spPr>
          <a:xfrm>
            <a:off x="443127" y="900424"/>
            <a:ext cx="86729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Let {G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a collection of open sets.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1DFB05A-4DA2-4651-AC8E-84A08D627A46}"/>
                  </a:ext>
                </a:extLst>
              </p:cNvPr>
              <p:cNvSpPr txBox="1"/>
              <p:nvPr/>
            </p:nvSpPr>
            <p:spPr>
              <a:xfrm>
                <a:off x="469125" y="1367595"/>
                <a:ext cx="34913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Write G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supHide m:val="on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𝝐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sub>
                      <m:sup/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1DFB05A-4DA2-4651-AC8E-84A08D627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25" y="1367595"/>
                <a:ext cx="3491345" cy="584775"/>
              </a:xfrm>
              <a:prstGeom prst="rect">
                <a:avLst/>
              </a:prstGeom>
              <a:blipFill>
                <a:blip r:embed="rId3"/>
                <a:stretch>
                  <a:fillRect l="-453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0002E1A-F11C-47D3-953B-00F6C4F7DEFC}"/>
              </a:ext>
            </a:extLst>
          </p:cNvPr>
          <p:cNvSpPr txBox="1"/>
          <p:nvPr/>
        </p:nvSpPr>
        <p:spPr>
          <a:xfrm>
            <a:off x="3934696" y="134557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to show that G is open.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2900E7-8D73-44FE-855A-2776FCA0D9F9}"/>
                  </a:ext>
                </a:extLst>
              </p:cNvPr>
              <p:cNvSpPr txBox="1"/>
              <p:nvPr/>
            </p:nvSpPr>
            <p:spPr>
              <a:xfrm>
                <a:off x="483414" y="1754062"/>
                <a:ext cx="1143000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I =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,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the union of the empty class of open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 =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2900E7-8D73-44FE-855A-2776FCA0D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14" y="1754062"/>
                <a:ext cx="11430004" cy="584775"/>
              </a:xfrm>
              <a:prstGeom prst="rect">
                <a:avLst/>
              </a:prstGeom>
              <a:blipFill>
                <a:blip r:embed="rId4"/>
                <a:stretch>
                  <a:fillRect l="-1333" t="-15625" r="-480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7B74E0F7-2449-47CE-B2A9-BF6705ABEE87}"/>
              </a:ext>
            </a:extLst>
          </p:cNvPr>
          <p:cNvSpPr txBox="1"/>
          <p:nvPr/>
        </p:nvSpPr>
        <p:spPr>
          <a:xfrm>
            <a:off x="496840" y="2185172"/>
            <a:ext cx="25630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is open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C209452-DBE6-4976-9477-20B9B0915DF8}"/>
                  </a:ext>
                </a:extLst>
              </p:cNvPr>
              <p:cNvSpPr txBox="1"/>
              <p:nvPr/>
            </p:nvSpPr>
            <p:spPr>
              <a:xfrm>
                <a:off x="496840" y="2583841"/>
                <a:ext cx="1179022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I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by above theorem,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union of open spheres.</a:t>
                </a:r>
                <a:endParaRPr lang="en-US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C209452-DBE6-4976-9477-20B9B0915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40" y="2583841"/>
                <a:ext cx="11790226" cy="584775"/>
              </a:xfrm>
              <a:prstGeom prst="rect">
                <a:avLst/>
              </a:prstGeom>
              <a:blipFill>
                <a:blip r:embed="rId5"/>
                <a:stretch>
                  <a:fillRect l="-1344" t="-15625" r="-46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3F85005-35FE-4A30-8A33-FAD89B7F9E79}"/>
              </a:ext>
            </a:extLst>
          </p:cNvPr>
          <p:cNvSpPr txBox="1"/>
          <p:nvPr/>
        </p:nvSpPr>
        <p:spPr>
          <a:xfrm>
            <a:off x="455257" y="2979174"/>
            <a:ext cx="64641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 by above Theorem G is open.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7655FC-66F6-47E7-9F22-98EACB554591}"/>
              </a:ext>
            </a:extLst>
          </p:cNvPr>
          <p:cNvSpPr txBox="1"/>
          <p:nvPr/>
        </p:nvSpPr>
        <p:spPr>
          <a:xfrm>
            <a:off x="457193" y="3414410"/>
            <a:ext cx="101639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Let {G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a finite collection of open sets in X.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70CE228-1C6A-4C16-A839-9DFCFAEAC45A}"/>
                  </a:ext>
                </a:extLst>
              </p:cNvPr>
              <p:cNvSpPr txBox="1"/>
              <p:nvPr/>
            </p:nvSpPr>
            <p:spPr>
              <a:xfrm>
                <a:off x="513467" y="3909588"/>
                <a:ext cx="5001066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Claim: G =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222222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open.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70CE228-1C6A-4C16-A839-9DFCFAEAC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67" y="3909588"/>
                <a:ext cx="5001066" cy="593304"/>
              </a:xfrm>
              <a:prstGeom prst="rect">
                <a:avLst/>
              </a:prstGeom>
              <a:blipFill>
                <a:blip r:embed="rId6"/>
                <a:stretch>
                  <a:fillRect l="-3045" t="-14286" r="-3654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8AAD384-4B24-44AC-9FF1-9A93A93A4A0C}"/>
                  </a:ext>
                </a:extLst>
              </p:cNvPr>
              <p:cNvSpPr txBox="1"/>
              <p:nvPr/>
            </p:nvSpPr>
            <p:spPr>
              <a:xfrm>
                <a:off x="541502" y="4332326"/>
                <a:ext cx="1165049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I =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lang="en-IN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class of {G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&amp; so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X which is open.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8AAD384-4B24-44AC-9FF1-9A93A93A4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02" y="4332326"/>
                <a:ext cx="11650498" cy="584775"/>
              </a:xfrm>
              <a:prstGeom prst="rect">
                <a:avLst/>
              </a:prstGeom>
              <a:blipFill>
                <a:blip r:embed="rId7"/>
                <a:stretch>
                  <a:fillRect l="-1361" t="-15625" r="-890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0EFB54C8-D03E-44C3-A1B6-7B1CD56DC43C}"/>
              </a:ext>
            </a:extLst>
          </p:cNvPr>
          <p:cNvSpPr txBox="1"/>
          <p:nvPr/>
        </p:nvSpPr>
        <p:spPr>
          <a:xfrm>
            <a:off x="485335" y="4828249"/>
            <a:ext cx="18076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I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4FB2E9-A56D-4769-B624-D656BBA580FB}"/>
              </a:ext>
            </a:extLst>
          </p:cNvPr>
          <p:cNvSpPr txBox="1"/>
          <p:nvPr/>
        </p:nvSpPr>
        <p:spPr>
          <a:xfrm>
            <a:off x="2110150" y="4835286"/>
            <a:ext cx="3629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G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is open.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2EF843-EAA6-4AA6-A7A7-98BC7908DE14}"/>
              </a:ext>
            </a:extLst>
          </p:cNvPr>
          <p:cNvSpPr txBox="1"/>
          <p:nvPr/>
        </p:nvSpPr>
        <p:spPr>
          <a:xfrm>
            <a:off x="5539235" y="4835283"/>
            <a:ext cx="28487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Suppose G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D1082D2-56DA-4E7B-A8CB-9A229143CCD9}"/>
                  </a:ext>
                </a:extLst>
              </p:cNvPr>
              <p:cNvSpPr txBox="1"/>
              <p:nvPr/>
            </p:nvSpPr>
            <p:spPr>
              <a:xfrm>
                <a:off x="8281709" y="4845828"/>
                <a:ext cx="371611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 =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D1082D2-56DA-4E7B-A8CB-9A229143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1709" y="4845828"/>
                <a:ext cx="3716117" cy="584775"/>
              </a:xfrm>
              <a:prstGeom prst="rect">
                <a:avLst/>
              </a:prstGeom>
              <a:blipFill>
                <a:blip r:embed="rId8"/>
                <a:stretch>
                  <a:fillRect l="-4269" t="-15625" r="-410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BEC4933-1C5E-42C8-BC4B-C737175BA1F5}"/>
                  </a:ext>
                </a:extLst>
              </p:cNvPr>
              <p:cNvSpPr txBox="1"/>
              <p:nvPr/>
            </p:nvSpPr>
            <p:spPr>
              <a:xfrm>
                <a:off x="527535" y="5303636"/>
                <a:ext cx="6900206" cy="6290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200" b="1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each 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open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&gt; 0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BEC4933-1C5E-42C8-BC4B-C737175BA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5" y="5303636"/>
                <a:ext cx="6900206" cy="629018"/>
              </a:xfrm>
              <a:prstGeom prst="rect">
                <a:avLst/>
              </a:prstGeom>
              <a:blipFill>
                <a:blip r:embed="rId9"/>
                <a:stretch>
                  <a:fillRect l="-2299" t="-13592" r="-2299" b="-2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05BDD4AD-9DCB-456D-9086-CA9BAC12D0A1}"/>
              </a:ext>
            </a:extLst>
          </p:cNvPr>
          <p:cNvSpPr txBox="1"/>
          <p:nvPr/>
        </p:nvSpPr>
        <p:spPr>
          <a:xfrm>
            <a:off x="7267004" y="5319377"/>
            <a:ext cx="48850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r = min{r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IN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BAFA7E9-9420-4D26-9771-71ADD4F5056C}"/>
              </a:ext>
            </a:extLst>
          </p:cNvPr>
          <p:cNvSpPr txBox="1"/>
          <p:nvPr/>
        </p:nvSpPr>
        <p:spPr>
          <a:xfrm>
            <a:off x="527537" y="6354598"/>
            <a:ext cx="35942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G is open.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F32270D-1198-4FC0-9EC7-5F288701F5DA}"/>
                  </a:ext>
                </a:extLst>
              </p:cNvPr>
              <p:cNvSpPr txBox="1"/>
              <p:nvPr/>
            </p:nvSpPr>
            <p:spPr>
              <a:xfrm>
                <a:off x="7623866" y="5900704"/>
                <a:ext cx="420272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G.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F32270D-1198-4FC0-9EC7-5F288701F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66" y="5900704"/>
                <a:ext cx="4202722" cy="584775"/>
              </a:xfrm>
              <a:prstGeom prst="rect">
                <a:avLst/>
              </a:prstGeom>
              <a:blipFill>
                <a:blip r:embed="rId10"/>
                <a:stretch>
                  <a:fillRect l="-3774" t="-15625" r="-2177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88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4" grpId="0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3190</Words>
  <Application>Microsoft Office PowerPoint</Application>
  <PresentationFormat>Widescreen</PresentationFormat>
  <Paragraphs>205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M104- TOPOLOGY OPEN SETS in Metric spaces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SETS</dc:title>
  <dc:creator>Tammi Raju Kalidindi</dc:creator>
  <cp:lastModifiedBy>Tammi Raju Kalidindi</cp:lastModifiedBy>
  <cp:revision>45</cp:revision>
  <dcterms:created xsi:type="dcterms:W3CDTF">2022-04-05T09:16:58Z</dcterms:created>
  <dcterms:modified xsi:type="dcterms:W3CDTF">2024-06-28T10:42:21Z</dcterms:modified>
</cp:coreProperties>
</file>