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5CF9-49A2-1130-3D75-46627B463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C867C-AE6F-02A1-9844-EA8969734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B75C8-2093-A83A-F7F3-AB51A7E6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86EB-BD7C-4914-A63D-3DA417B394E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775A8-F436-F35B-F4C0-917C2070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C3D07-1CA8-9135-BAA9-33506691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E83-DA7A-4FB4-88AC-22F1C45C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7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CD6B-F309-1BFE-4FEA-2FE2D67B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AA4E62-76D0-C641-C1BC-EEBDD8E6D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C14AC-C014-83CF-A03C-EA49229D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86EB-BD7C-4914-A63D-3DA417B394E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6ECDD-00AD-FF54-E7BE-B21F8F58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17B4C-3DF4-BD61-A081-D8DC6571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E83-DA7A-4FB4-88AC-22F1C45C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3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680E7-944C-48E5-609F-CDE664423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E2D64-3F25-6C0B-6FA3-23E69CBE7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38968-A62A-7787-C881-ACB19642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86EB-BD7C-4914-A63D-3DA417B394E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0F176-949E-881C-B433-CD8C6C8E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C101D-3227-B439-71F6-44522D10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E83-DA7A-4FB4-88AC-22F1C45C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95C78-C70E-F447-5B7E-8CCE9AC30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C0C7F-0C4C-8384-3545-6A1A30900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FE4EC-7E0B-1F0D-5198-E348DE84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86EB-BD7C-4914-A63D-3DA417B394E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DCB06-F0E9-AF59-81A2-EACD28FA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0B6F5-38F2-746A-869F-0B8CBADB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E83-DA7A-4FB4-88AC-22F1C45C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7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4EE7-52CD-DE64-622C-842BA0311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33290-5D9E-2F9C-A281-D9AFFBB98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16AD4-BECE-940E-022A-7857F29E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86EB-BD7C-4914-A63D-3DA417B394E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9AEA3-FB18-3C09-D377-6330C5D5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2757E-3682-697B-A830-381143D5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E83-DA7A-4FB4-88AC-22F1C45C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B4BE-937A-85B4-4704-53C2DB2B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761ED-3693-28D1-257D-C2DCE9321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7E02D-F6F7-F6C4-671B-DD5213E59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47D1A-9FFC-0D81-4F17-B2B8C94EA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86EB-BD7C-4914-A63D-3DA417B394E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B26FD-972F-D67A-6F87-11019FC0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5601D-8ABE-2E52-23AF-210B9ADE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E83-DA7A-4FB4-88AC-22F1C45C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3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3D12-2201-DBE7-1776-3CCF5C268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7B29E-718F-B890-9C16-4BEDA4872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D1E9C-3A56-CAD0-3092-8EDBD9D40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E10B9-2223-9E3F-9853-5BD5C9372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6656B-5069-9E2E-7DA0-25A520CCD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B1D499-DEEC-79A4-922B-C5AD2928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86EB-BD7C-4914-A63D-3DA417B394E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F0A670-D665-BC80-7D47-2C204E194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0ADC34-968E-E538-896A-0CF626DA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E83-DA7A-4FB4-88AC-22F1C45C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3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FE2B-362C-A7CF-2688-8AFE6883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8DA6E-C212-0CDA-4A14-CBBDD82F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86EB-BD7C-4914-A63D-3DA417B394E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EB9BD-41E0-0196-01E6-5C372F02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04B4F-CE5D-D015-EFBA-B6CF31A3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E83-DA7A-4FB4-88AC-22F1C45C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0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EEF376-BCCB-496B-1FEE-F4A024BC3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86EB-BD7C-4914-A63D-3DA417B394E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8C25F-6C5C-16F3-B5D3-02C5A632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F5B07-9137-12B0-6EC7-B46E3E25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E83-DA7A-4FB4-88AC-22F1C45C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0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A7C5-9242-C115-8ABD-99987AEE5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7E66-971F-C8A0-1A4C-E8611229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91392-AC26-91F2-67EE-BFA4D27C1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526B6-9096-15C8-4E76-E73B651B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86EB-BD7C-4914-A63D-3DA417B394E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2F244-7292-B4ED-FBE2-BD95810A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DA7B1-3644-9657-8F0E-0F1FB424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E83-DA7A-4FB4-88AC-22F1C45C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8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00449-7976-8C0E-5E8C-3408D4F9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C8CD8-ADF0-BAC5-1A69-4BF479742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F6A2A-B70E-A528-27B5-B4020D1BE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3DA51-E0BE-6C9C-7EFD-5A073E91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86EB-BD7C-4914-A63D-3DA417B394E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CD62E-7FBF-F524-4692-484447CD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1768C-6FE3-2C45-58E8-1A9FC55A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E83-DA7A-4FB4-88AC-22F1C45C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4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1D228-CD44-45DB-29DF-84182A99B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B3677-34B9-2653-6F9D-7624110CA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220EE-F190-0341-76E3-798958BD1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186EB-BD7C-4914-A63D-3DA417B394E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AC002-7EDD-1E5D-6552-3EF4374F6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1391B-AE2C-7667-A4FA-55170DDA0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C5E83-DA7A-4FB4-88AC-22F1C45C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8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E3A3-6C81-B91B-3DCF-ACAD9857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086" y="2728197"/>
            <a:ext cx="9523827" cy="190516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M104- TOPOLOGY</a:t>
            </a:r>
            <a:b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C00000"/>
                </a:solidFill>
                <a:latin typeface="Algerian" panose="04020705040A02060702" pitchFamily="82" charset="0"/>
                <a:ea typeface="Source Sans Pro" panose="020B0503030403020204" pitchFamily="34" charset="0"/>
                <a:cs typeface="Times New Roman" panose="02020603050405020304" pitchFamily="18" charset="0"/>
              </a:rPr>
              <a:t>TOPOLOGICAL SPACES</a:t>
            </a:r>
            <a:endParaRPr lang="en-US" sz="4800" dirty="0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3C5C6-B7D2-81FE-473C-2D875DEBE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0101" y="4837320"/>
            <a:ext cx="6665259" cy="1696216"/>
          </a:xfrm>
        </p:spPr>
        <p:txBody>
          <a:bodyPr>
            <a:normAutofit fontScale="77500" lnSpcReduction="20000"/>
          </a:bodyPr>
          <a:lstStyle/>
          <a:p>
            <a:r>
              <a:rPr lang="en-US" sz="5700" dirty="0">
                <a:solidFill>
                  <a:srgbClr val="00B05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K. C. TAMMI RAJU, M. S</a:t>
            </a:r>
            <a:r>
              <a:rPr lang="en-US" sz="5700" dirty="0">
                <a:solidFill>
                  <a:srgbClr val="00B050"/>
                </a:solidFill>
                <a:cs typeface="Times New Roman" panose="02020603050405020304" pitchFamily="18" charset="0"/>
              </a:rPr>
              <a:t>c;</a:t>
            </a:r>
          </a:p>
          <a:p>
            <a:r>
              <a:rPr lang="en-US" sz="4800" dirty="0">
                <a:solidFill>
                  <a:srgbClr val="7030A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HOD, Dept. of mathematics;</a:t>
            </a:r>
          </a:p>
          <a:p>
            <a:r>
              <a:rPr lang="en-US" sz="4800" dirty="0">
                <a:solidFill>
                  <a:srgbClr val="0070C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PG COURSES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75BE3-83B3-5ADE-B213-EB434BFE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7" y="881703"/>
            <a:ext cx="10721188" cy="1642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88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534810-EDCA-1F6B-6183-98BAC1A194C7}"/>
                  </a:ext>
                </a:extLst>
              </p:cNvPr>
              <p:cNvSpPr txBox="1"/>
              <p:nvPr/>
            </p:nvSpPr>
            <p:spPr>
              <a:xfrm>
                <a:off x="407153" y="6297880"/>
                <a:ext cx="6214873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I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(X,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lang="en-I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a topological space.</a:t>
                </a:r>
                <a:endParaRPr lang="en-US" sz="3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534810-EDCA-1F6B-6183-98BAC1A19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53" y="6297880"/>
                <a:ext cx="6214873" cy="593304"/>
              </a:xfrm>
              <a:prstGeom prst="rect">
                <a:avLst/>
              </a:prstGeom>
              <a:blipFill>
                <a:blip r:embed="rId2"/>
                <a:stretch>
                  <a:fillRect l="-2552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6219E4-E6AE-6EAA-9C22-1EDEF362F304}"/>
                  </a:ext>
                </a:extLst>
              </p:cNvPr>
              <p:cNvSpPr txBox="1"/>
              <p:nvPr/>
            </p:nvSpPr>
            <p:spPr>
              <a:xfrm>
                <a:off x="461240" y="43883"/>
                <a:ext cx="11623957" cy="1647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X be an infinite set and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consist of empty set together with all the subsets of X whose complements are finite. Show that  (X,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a topological space.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6219E4-E6AE-6EAA-9C22-1EDEF362F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40" y="43883"/>
                <a:ext cx="11623957" cy="1647182"/>
              </a:xfrm>
              <a:prstGeom prst="rect">
                <a:avLst/>
              </a:prstGeom>
              <a:blipFill>
                <a:blip r:embed="rId3"/>
                <a:stretch>
                  <a:fillRect l="-1364" t="-5185" r="-735" b="-1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8ECAB6-080D-397A-5FF0-3C916A7A09A8}"/>
                  </a:ext>
                </a:extLst>
              </p:cNvPr>
              <p:cNvSpPr txBox="1"/>
              <p:nvPr/>
            </p:nvSpPr>
            <p:spPr>
              <a:xfrm>
                <a:off x="461240" y="1632073"/>
                <a:ext cx="93102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Given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{A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\ A is finite}.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8ECAB6-080D-397A-5FF0-3C916A7A0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40" y="1632073"/>
                <a:ext cx="9310244" cy="584775"/>
              </a:xfrm>
              <a:prstGeom prst="rect">
                <a:avLst/>
              </a:prstGeom>
              <a:blipFill>
                <a:blip r:embed="rId4"/>
                <a:stretch>
                  <a:fillRect l="-170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DC243-1C1B-9DD7-2C8C-D3494D65A35F}"/>
                  </a:ext>
                </a:extLst>
              </p:cNvPr>
              <p:cNvSpPr txBox="1"/>
              <p:nvPr/>
            </p:nvSpPr>
            <p:spPr>
              <a:xfrm>
                <a:off x="461240" y="2172604"/>
                <a:ext cx="68638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IN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Let {G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be any class of sets from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DC243-1C1B-9DD7-2C8C-D3494D65A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40" y="2172604"/>
                <a:ext cx="6863800" cy="584775"/>
              </a:xfrm>
              <a:prstGeom prst="rect">
                <a:avLst/>
              </a:prstGeom>
              <a:blipFill>
                <a:blip r:embed="rId5"/>
                <a:stretch>
                  <a:fillRect l="-2309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0BC8F7-30E2-AFC0-7559-F0895DFBB3CB}"/>
                  </a:ext>
                </a:extLst>
              </p:cNvPr>
              <p:cNvSpPr txBox="1"/>
              <p:nvPr/>
            </p:nvSpPr>
            <p:spPr>
              <a:xfrm>
                <a:off x="466145" y="2565113"/>
                <a:ext cx="1118017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each 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empty, then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also empty and hence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0BC8F7-30E2-AFC0-7559-F0895DFBB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45" y="2565113"/>
                <a:ext cx="11180171" cy="584775"/>
              </a:xfrm>
              <a:prstGeom prst="rect">
                <a:avLst/>
              </a:prstGeom>
              <a:blipFill>
                <a:blip r:embed="rId6"/>
                <a:stretch>
                  <a:fillRect l="-1363" t="-15625" r="-273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8A369E-14E2-BC3A-D680-CCBCEDB0485E}"/>
                  </a:ext>
                </a:extLst>
              </p:cNvPr>
              <p:cNvSpPr txBox="1"/>
              <p:nvPr/>
            </p:nvSpPr>
            <p:spPr>
              <a:xfrm>
                <a:off x="461240" y="3105644"/>
                <a:ext cx="4976006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suppose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8A369E-14E2-BC3A-D680-CCBCEDB04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40" y="3105644"/>
                <a:ext cx="4976006" cy="629852"/>
              </a:xfrm>
              <a:prstGeom prst="rect">
                <a:avLst/>
              </a:prstGeom>
              <a:blipFill>
                <a:blip r:embed="rId7"/>
                <a:stretch>
                  <a:fillRect l="-3186" t="-13462" r="-2083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71BED3-0444-1DFB-3DA4-3231A18BDF41}"/>
                  </a:ext>
                </a:extLst>
              </p:cNvPr>
              <p:cNvSpPr txBox="1"/>
              <p:nvPr/>
            </p:nvSpPr>
            <p:spPr>
              <a:xfrm>
                <a:off x="5260256" y="3110248"/>
                <a:ext cx="7005484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X \ (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\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⸪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71BED3-0444-1DFB-3DA4-3231A18BD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256" y="3110248"/>
                <a:ext cx="7005484" cy="629852"/>
              </a:xfrm>
              <a:prstGeom prst="rect">
                <a:avLst/>
              </a:prstGeom>
              <a:blipFill>
                <a:blip r:embed="rId8"/>
                <a:stretch>
                  <a:fillRect l="-2263" t="-13462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D20870-347D-E426-C776-12F5B7D70891}"/>
                  </a:ext>
                </a:extLst>
              </p:cNvPr>
              <p:cNvSpPr txBox="1"/>
              <p:nvPr/>
            </p:nvSpPr>
            <p:spPr>
              <a:xfrm>
                <a:off x="461240" y="3625025"/>
                <a:ext cx="7424238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\ (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finite since X \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finite.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D20870-347D-E426-C776-12F5B7D70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40" y="3625025"/>
                <a:ext cx="7424238" cy="629852"/>
              </a:xfrm>
              <a:prstGeom prst="rect">
                <a:avLst/>
              </a:prstGeom>
              <a:blipFill>
                <a:blip r:embed="rId9"/>
                <a:stretch>
                  <a:fillRect l="-2135" t="-13592" b="-2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C3F3B9E-F322-AB9D-A255-A5303F61F768}"/>
                  </a:ext>
                </a:extLst>
              </p:cNvPr>
              <p:cNvSpPr txBox="1"/>
              <p:nvPr/>
            </p:nvSpPr>
            <p:spPr>
              <a:xfrm>
                <a:off x="7521675" y="3647563"/>
                <a:ext cx="230074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C3F3B9E-F322-AB9D-A255-A5303F61F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675" y="3647563"/>
                <a:ext cx="2300749" cy="584775"/>
              </a:xfrm>
              <a:prstGeom prst="rect">
                <a:avLst/>
              </a:prstGeom>
              <a:blipFill>
                <a:blip r:embed="rId10"/>
                <a:stretch>
                  <a:fillRect l="-6897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DC4591-2F8B-CA28-B14A-9C7FD386DF42}"/>
                  </a:ext>
                </a:extLst>
              </p:cNvPr>
              <p:cNvSpPr txBox="1"/>
              <p:nvPr/>
            </p:nvSpPr>
            <p:spPr>
              <a:xfrm>
                <a:off x="390833" y="4144471"/>
                <a:ext cx="7617541" cy="586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 Let 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1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  Let G =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limLoc m:val="undOvr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DC4591-2F8B-CA28-B14A-9C7FD386D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33" y="4144471"/>
                <a:ext cx="7617541" cy="586443"/>
              </a:xfrm>
              <a:prstGeom prst="rect">
                <a:avLst/>
              </a:prstGeom>
              <a:blipFill>
                <a:blip r:embed="rId11"/>
                <a:stretch>
                  <a:fillRect l="-2000" t="-15625" r="-104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0D0DEE-6E83-B592-6C5B-8BDB23057760}"/>
                  </a:ext>
                </a:extLst>
              </p:cNvPr>
              <p:cNvSpPr txBox="1"/>
              <p:nvPr/>
            </p:nvSpPr>
            <p:spPr>
              <a:xfrm>
                <a:off x="420329" y="4631849"/>
                <a:ext cx="8059993" cy="586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at least one 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then G =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limLoc m:val="undOvr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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0D0DEE-6E83-B592-6C5B-8BDB23057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29" y="4631849"/>
                <a:ext cx="8059993" cy="586443"/>
              </a:xfrm>
              <a:prstGeom prst="rect">
                <a:avLst/>
              </a:prstGeom>
              <a:blipFill>
                <a:blip r:embed="rId12"/>
                <a:stretch>
                  <a:fillRect l="-1967" t="-15625" r="-756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70B128A-B5C1-43A1-949D-95907D5CF3E2}"/>
              </a:ext>
            </a:extLst>
          </p:cNvPr>
          <p:cNvSpPr txBox="1"/>
          <p:nvPr/>
        </p:nvSpPr>
        <p:spPr>
          <a:xfrm>
            <a:off x="390833" y="5004737"/>
            <a:ext cx="5161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Suppose G</a:t>
            </a:r>
            <a:r>
              <a:rPr kumimoji="0" lang="en-IN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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771842-31F8-FF60-7C4B-5ABEF30622BC}"/>
                  </a:ext>
                </a:extLst>
              </p:cNvPr>
              <p:cNvSpPr txBox="1"/>
              <p:nvPr/>
            </p:nvSpPr>
            <p:spPr>
              <a:xfrm>
                <a:off x="5294671" y="5026232"/>
                <a:ext cx="705956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⸪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X\G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finite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771842-31F8-FF60-7C4B-5ABEF3062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5026232"/>
                <a:ext cx="7059560" cy="584775"/>
              </a:xfrm>
              <a:prstGeom prst="rect">
                <a:avLst/>
              </a:prstGeom>
              <a:blipFill>
                <a:blip r:embed="rId13"/>
                <a:stretch>
                  <a:fillRect l="-2245" t="-15789" r="-1986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C5FE85C-6B6C-1A59-1B2A-8661B9F7CE78}"/>
                  </a:ext>
                </a:extLst>
              </p:cNvPr>
              <p:cNvSpPr txBox="1"/>
              <p:nvPr/>
            </p:nvSpPr>
            <p:spPr>
              <a:xfrm>
                <a:off x="432179" y="5482337"/>
                <a:ext cx="7944907" cy="586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X \ G = X \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limLoc m:val="undOvr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\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finite.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C5FE85C-6B6C-1A59-1B2A-8661B9F7C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79" y="5482337"/>
                <a:ext cx="7944907" cy="586443"/>
              </a:xfrm>
              <a:prstGeom prst="rect">
                <a:avLst/>
              </a:prstGeom>
              <a:blipFill>
                <a:blip r:embed="rId14"/>
                <a:stretch>
                  <a:fillRect l="-1995" t="-15464" r="-1074" b="-29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33E46FB-770D-F654-D430-240710865272}"/>
                  </a:ext>
                </a:extLst>
              </p:cNvPr>
              <p:cNvSpPr txBox="1"/>
              <p:nvPr/>
            </p:nvSpPr>
            <p:spPr>
              <a:xfrm>
                <a:off x="8377082" y="5486635"/>
                <a:ext cx="19644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33E46FB-770D-F654-D430-240710865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082" y="5486635"/>
                <a:ext cx="1964440" cy="584775"/>
              </a:xfrm>
              <a:prstGeom prst="rect">
                <a:avLst/>
              </a:prstGeom>
              <a:blipFill>
                <a:blip r:embed="rId15"/>
                <a:stretch>
                  <a:fillRect l="-7764" t="-15625" r="-652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13B8211-7BB8-218A-E530-20C8579A511B}"/>
                  </a:ext>
                </a:extLst>
              </p:cNvPr>
              <p:cNvSpPr txBox="1"/>
              <p:nvPr/>
            </p:nvSpPr>
            <p:spPr>
              <a:xfrm>
                <a:off x="420328" y="5892771"/>
                <a:ext cx="1109816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closed under countable unions and finite intersections.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13B8211-7BB8-218A-E530-20C8579A5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28" y="5892771"/>
                <a:ext cx="11098161" cy="584775"/>
              </a:xfrm>
              <a:prstGeom prst="rect">
                <a:avLst/>
              </a:prstGeom>
              <a:blipFill>
                <a:blip r:embed="rId16"/>
                <a:stretch>
                  <a:fillRect l="-142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40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D62362-28EC-097A-6413-ABD7E77C4074}"/>
                  </a:ext>
                </a:extLst>
              </p:cNvPr>
              <p:cNvSpPr txBox="1"/>
              <p:nvPr/>
            </p:nvSpPr>
            <p:spPr>
              <a:xfrm>
                <a:off x="457200" y="6264696"/>
                <a:ext cx="6548718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IN" sz="3200" b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(X, </a:t>
                </a:r>
                <a14:m>
                  <m:oMath xmlns:m="http://schemas.openxmlformats.org/officeDocument/2006/math">
                    <m:r>
                      <a:rPr lang="en-IN" sz="32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𝕴</m:t>
                    </m:r>
                  </m:oMath>
                </a14:m>
                <a:r>
                  <a:rPr lang="en-IN" sz="3200" b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a topological space.</a:t>
                </a:r>
                <a:endParaRPr lang="en-US" sz="3200" b="1" dirty="0">
                  <a:solidFill>
                    <a:schemeClr val="accent2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D62362-28EC-097A-6413-ABD7E77C4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64696"/>
                <a:ext cx="6548718" cy="593304"/>
              </a:xfrm>
              <a:prstGeom prst="rect">
                <a:avLst/>
              </a:prstGeom>
              <a:blipFill>
                <a:blip r:embed="rId2"/>
                <a:stretch>
                  <a:fillRect l="-2328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C4B856-CF26-29DB-1BD4-CEDC603954A9}"/>
                  </a:ext>
                </a:extLst>
              </p:cNvPr>
              <p:cNvSpPr txBox="1"/>
              <p:nvPr/>
            </p:nvSpPr>
            <p:spPr>
              <a:xfrm>
                <a:off x="366239" y="108149"/>
                <a:ext cx="11562735" cy="1647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X be an uncountable set and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𝕴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consist of empty set together with all the subsets of X whose complements are countable. Show that (X,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𝕴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a topological space.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C4B856-CF26-29DB-1BD4-CEDC6039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39" y="108149"/>
                <a:ext cx="11562735" cy="1647182"/>
              </a:xfrm>
              <a:prstGeom prst="rect">
                <a:avLst/>
              </a:prstGeom>
              <a:blipFill>
                <a:blip r:embed="rId3"/>
                <a:stretch>
                  <a:fillRect l="-1318" t="-5185" r="-422" b="-1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A4951D-CF52-561B-342B-71DE66FE836B}"/>
                  </a:ext>
                </a:extLst>
              </p:cNvPr>
              <p:cNvSpPr txBox="1"/>
              <p:nvPr/>
            </p:nvSpPr>
            <p:spPr>
              <a:xfrm>
                <a:off x="287582" y="1565690"/>
                <a:ext cx="1210842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u="sng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IN" sz="3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Given X is uncountable &amp;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{A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\ A is countable}.</a:t>
                </a:r>
                <a:endPara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A4951D-CF52-561B-342B-71DE66FE8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82" y="1565690"/>
                <a:ext cx="12108426" cy="584775"/>
              </a:xfrm>
              <a:prstGeom prst="rect">
                <a:avLst/>
              </a:prstGeom>
              <a:blipFill>
                <a:blip r:embed="rId4"/>
                <a:stretch>
                  <a:fillRect l="-1259" t="-13542" r="-125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FC9DC9-3480-9FE5-8673-CA4F981CE007}"/>
                  </a:ext>
                </a:extLst>
              </p:cNvPr>
              <p:cNvSpPr txBox="1"/>
              <p:nvPr/>
            </p:nvSpPr>
            <p:spPr>
              <a:xfrm>
                <a:off x="235974" y="2000902"/>
                <a:ext cx="888590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I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Let {G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be any countable class of sets from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𝕴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FC9DC9-3480-9FE5-8673-CA4F981CE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4" y="2000902"/>
                <a:ext cx="8885903" cy="584775"/>
              </a:xfrm>
              <a:prstGeom prst="rect">
                <a:avLst/>
              </a:prstGeom>
              <a:blipFill>
                <a:blip r:embed="rId5"/>
                <a:stretch>
                  <a:fillRect l="-61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0BCABA-EF35-331A-4496-BA695FA46CE4}"/>
                  </a:ext>
                </a:extLst>
              </p:cNvPr>
              <p:cNvSpPr txBox="1"/>
              <p:nvPr/>
            </p:nvSpPr>
            <p:spPr>
              <a:xfrm>
                <a:off x="405581" y="2489737"/>
                <a:ext cx="1155044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each G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empty, then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also empty and hence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𝕴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0BCABA-EF35-331A-4496-BA695FA46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81" y="2489737"/>
                <a:ext cx="11550445" cy="584775"/>
              </a:xfrm>
              <a:prstGeom prst="rect">
                <a:avLst/>
              </a:prstGeom>
              <a:blipFill>
                <a:blip r:embed="rId6"/>
                <a:stretch>
                  <a:fillRect l="-1373" t="-15625" r="-116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7EAE99-7EE2-1F82-2800-39E153BB853E}"/>
                  </a:ext>
                </a:extLst>
              </p:cNvPr>
              <p:cNvSpPr txBox="1"/>
              <p:nvPr/>
            </p:nvSpPr>
            <p:spPr>
              <a:xfrm>
                <a:off x="435076" y="2976120"/>
                <a:ext cx="4144299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let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7EAE99-7EE2-1F82-2800-39E153BB8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76" y="2976120"/>
                <a:ext cx="4144299" cy="629852"/>
              </a:xfrm>
              <a:prstGeom prst="rect">
                <a:avLst/>
              </a:prstGeom>
              <a:blipFill>
                <a:blip r:embed="rId7"/>
                <a:stretch>
                  <a:fillRect l="-3676" t="-13462" r="-2647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763F78-133A-C21A-1514-21D48D848D62}"/>
                  </a:ext>
                </a:extLst>
              </p:cNvPr>
              <p:cNvSpPr txBox="1"/>
              <p:nvPr/>
            </p:nvSpPr>
            <p:spPr>
              <a:xfrm>
                <a:off x="4630996" y="2961372"/>
                <a:ext cx="7297978" cy="629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X \ (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\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⸪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endParaRPr lang="en-US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763F78-133A-C21A-1514-21D48D848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996" y="2961372"/>
                <a:ext cx="7297978" cy="629018"/>
              </a:xfrm>
              <a:prstGeom prst="rect">
                <a:avLst/>
              </a:prstGeom>
              <a:blipFill>
                <a:blip r:embed="rId8"/>
                <a:stretch>
                  <a:fillRect l="-2172" t="-13592" b="-2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0B490B-86B6-4651-FCA8-EC9FBEA7D1F3}"/>
                  </a:ext>
                </a:extLst>
              </p:cNvPr>
              <p:cNvSpPr txBox="1"/>
              <p:nvPr/>
            </p:nvSpPr>
            <p:spPr>
              <a:xfrm>
                <a:off x="416641" y="3450876"/>
                <a:ext cx="9059198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\ (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countable since X \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countable.</a:t>
                </a:r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0B490B-86B6-4651-FCA8-EC9FBEA7D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1" y="3450876"/>
                <a:ext cx="9059198" cy="629852"/>
              </a:xfrm>
              <a:prstGeom prst="rect">
                <a:avLst/>
              </a:prstGeom>
              <a:blipFill>
                <a:blip r:embed="rId9"/>
                <a:stretch>
                  <a:fillRect l="-1682" t="-13592" r="-942" b="-2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A17A9A1-A678-C257-52F5-03C51122CB9C}"/>
                  </a:ext>
                </a:extLst>
              </p:cNvPr>
              <p:cNvSpPr txBox="1"/>
              <p:nvPr/>
            </p:nvSpPr>
            <p:spPr>
              <a:xfrm>
                <a:off x="9189545" y="3421458"/>
                <a:ext cx="244823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𝕴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A17A9A1-A678-C257-52F5-03C51122C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545" y="3421458"/>
                <a:ext cx="2448232" cy="584775"/>
              </a:xfrm>
              <a:prstGeom prst="rect">
                <a:avLst/>
              </a:prstGeom>
              <a:blipFill>
                <a:blip r:embed="rId10"/>
                <a:stretch>
                  <a:fillRect l="-6219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3A190EB-45B5-A5F2-2C95-3695CD72AFC2}"/>
                  </a:ext>
                </a:extLst>
              </p:cNvPr>
              <p:cNvSpPr txBox="1"/>
              <p:nvPr/>
            </p:nvSpPr>
            <p:spPr>
              <a:xfrm>
                <a:off x="461824" y="3888344"/>
                <a:ext cx="799508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 Let G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𝕴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1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  Let G =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3A190EB-45B5-A5F2-2C95-3695CD72A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24" y="3888344"/>
                <a:ext cx="7995083" cy="584775"/>
              </a:xfrm>
              <a:prstGeom prst="rect">
                <a:avLst/>
              </a:prstGeom>
              <a:blipFill>
                <a:blip r:embed="rId11"/>
                <a:stretch>
                  <a:fillRect l="-198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FA347E-912F-C9FA-6F8C-963CC1A043C5}"/>
                  </a:ext>
                </a:extLst>
              </p:cNvPr>
              <p:cNvSpPr txBox="1"/>
              <p:nvPr/>
            </p:nvSpPr>
            <p:spPr>
              <a:xfrm>
                <a:off x="516195" y="4323712"/>
                <a:ext cx="845819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at least one G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then G =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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𝕴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FA347E-912F-C9FA-6F8C-963CC1A04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95" y="4323712"/>
                <a:ext cx="8458197" cy="584775"/>
              </a:xfrm>
              <a:prstGeom prst="rect">
                <a:avLst/>
              </a:prstGeom>
              <a:blipFill>
                <a:blip r:embed="rId12"/>
                <a:stretch>
                  <a:fillRect l="-1875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D5A94533-6840-188B-5374-1AEEBC701078}"/>
              </a:ext>
            </a:extLst>
          </p:cNvPr>
          <p:cNvSpPr txBox="1"/>
          <p:nvPr/>
        </p:nvSpPr>
        <p:spPr>
          <a:xfrm>
            <a:off x="457200" y="4791653"/>
            <a:ext cx="44171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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9341444-4160-0DBE-69F1-B20E5F819B6D}"/>
                  </a:ext>
                </a:extLst>
              </p:cNvPr>
              <p:cNvSpPr txBox="1"/>
              <p:nvPr/>
            </p:nvSpPr>
            <p:spPr>
              <a:xfrm>
                <a:off x="4537575" y="4740886"/>
                <a:ext cx="799508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⸪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𝕴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X\G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countable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9341444-4160-0DBE-69F1-B20E5F819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575" y="4740886"/>
                <a:ext cx="7995084" cy="584775"/>
              </a:xfrm>
              <a:prstGeom prst="rect">
                <a:avLst/>
              </a:prstGeom>
              <a:blipFill>
                <a:blip r:embed="rId13"/>
                <a:stretch>
                  <a:fillRect l="-1905" t="-15625" r="-1677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6BC876-36C4-E4DC-F83B-5F404E168A23}"/>
                  </a:ext>
                </a:extLst>
              </p:cNvPr>
              <p:cNvSpPr txBox="1"/>
              <p:nvPr/>
            </p:nvSpPr>
            <p:spPr>
              <a:xfrm>
                <a:off x="457200" y="5321652"/>
                <a:ext cx="8856407" cy="586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X \ G = X \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\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countable.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6BC876-36C4-E4DC-F83B-5F404E168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21652"/>
                <a:ext cx="8856407" cy="586443"/>
              </a:xfrm>
              <a:prstGeom prst="rect">
                <a:avLst/>
              </a:prstGeom>
              <a:blipFill>
                <a:blip r:embed="rId14"/>
                <a:stretch>
                  <a:fillRect l="-1721" t="-15625" r="-1308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9CDE322-FA52-AE02-B74D-904E912B076B}"/>
                  </a:ext>
                </a:extLst>
              </p:cNvPr>
              <p:cNvSpPr txBox="1"/>
              <p:nvPr/>
            </p:nvSpPr>
            <p:spPr>
              <a:xfrm>
                <a:off x="9057970" y="5346551"/>
                <a:ext cx="197382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𝕴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9CDE322-FA52-AE02-B74D-904E912B0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970" y="5346551"/>
                <a:ext cx="1973825" cy="584775"/>
              </a:xfrm>
              <a:prstGeom prst="rect">
                <a:avLst/>
              </a:prstGeom>
              <a:blipFill>
                <a:blip r:embed="rId15"/>
                <a:stretch>
                  <a:fillRect l="-8025" t="-15625" r="-679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2C7DC2F-077D-D69C-BBBD-DFEBE6F7B31F}"/>
                  </a:ext>
                </a:extLst>
              </p:cNvPr>
              <p:cNvSpPr txBox="1"/>
              <p:nvPr/>
            </p:nvSpPr>
            <p:spPr>
              <a:xfrm>
                <a:off x="457200" y="5812824"/>
                <a:ext cx="117348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𝕴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closed under countable</a:t>
                </a:r>
                <a:r>
                  <a:rPr kumimoji="0" lang="en-IN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unions and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finite intersections.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2C7DC2F-077D-D69C-BBBD-DFEBE6F7B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12824"/>
                <a:ext cx="11734800" cy="584775"/>
              </a:xfrm>
              <a:prstGeom prst="rect">
                <a:avLst/>
              </a:prstGeom>
              <a:blipFill>
                <a:blip r:embed="rId16"/>
                <a:stretch>
                  <a:fillRect l="-1299" t="-15789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20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CFDCC8-64A7-B19A-4477-013C8A14F1F7}"/>
              </a:ext>
            </a:extLst>
          </p:cNvPr>
          <p:cNvSpPr txBox="1"/>
          <p:nvPr/>
        </p:nvSpPr>
        <p:spPr>
          <a:xfrm>
            <a:off x="574862" y="5806810"/>
            <a:ext cx="11245102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this Y is called a </a:t>
            </a:r>
            <a:r>
              <a:rPr lang="en-IN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homeorphic</a:t>
            </a:r>
            <a:r>
              <a:rPr lang="en-IN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image</a:t>
            </a:r>
            <a:r>
              <a:rPr lang="en-I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X.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6866-2B80-D55A-9D30-DE5845E60AA5}"/>
              </a:ext>
            </a:extLst>
          </p:cNvPr>
          <p:cNvSpPr txBox="1"/>
          <p:nvPr/>
        </p:nvSpPr>
        <p:spPr>
          <a:xfrm>
            <a:off x="487456" y="248044"/>
            <a:ext cx="10821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Let X and Y be topological spaces and f: X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25E073-0613-967F-4585-D267B7B045F7}"/>
              </a:ext>
            </a:extLst>
          </p:cNvPr>
          <p:cNvSpPr txBox="1"/>
          <p:nvPr/>
        </p:nvSpPr>
        <p:spPr>
          <a:xfrm>
            <a:off x="507627" y="922948"/>
            <a:ext cx="115005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is called a </a:t>
            </a:r>
            <a:r>
              <a:rPr kumimoji="0" lang="en-IN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mapping if f</a:t>
            </a:r>
            <a:r>
              <a:rPr kumimoji="0" lang="en-IN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(G) is open in X whenever G is open in Y.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5BB266-C51A-A715-8E8A-9EB4D67AF3ED}"/>
              </a:ext>
            </a:extLst>
          </p:cNvPr>
          <p:cNvSpPr txBox="1"/>
          <p:nvPr/>
        </p:nvSpPr>
        <p:spPr>
          <a:xfrm>
            <a:off x="507626" y="1947942"/>
            <a:ext cx="115005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is said to be an </a:t>
            </a:r>
            <a:r>
              <a:rPr kumimoji="0" lang="en-IN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mapping if f(G) is open in Y whenever G is open in X.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B6983-06F0-F500-0D9C-59BDEA89A192}"/>
              </a:ext>
            </a:extLst>
          </p:cNvPr>
          <p:cNvSpPr txBox="1"/>
          <p:nvPr/>
        </p:nvSpPr>
        <p:spPr>
          <a:xfrm>
            <a:off x="507624" y="3013277"/>
            <a:ext cx="105727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f is continuous, then f(X) is called continuous image of X.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B46C7B-82E5-D081-2F5C-A7179E7EDD82}"/>
              </a:ext>
            </a:extLst>
          </p:cNvPr>
          <p:cNvSpPr txBox="1"/>
          <p:nvPr/>
        </p:nvSpPr>
        <p:spPr>
          <a:xfrm>
            <a:off x="507624" y="3598052"/>
            <a:ext cx="114602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f is a bijection, continuous mapping and open mapping then f is called a </a:t>
            </a:r>
            <a:r>
              <a:rPr kumimoji="0" lang="en-IN" sz="32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homeomorphism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E6D83B-908C-C344-A766-4BCB93DFAE8E}"/>
              </a:ext>
            </a:extLst>
          </p:cNvPr>
          <p:cNvSpPr txBox="1"/>
          <p:nvPr/>
        </p:nvSpPr>
        <p:spPr>
          <a:xfrm>
            <a:off x="574862" y="4737475"/>
            <a:ext cx="101827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f : X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is a </a:t>
            </a:r>
            <a:r>
              <a:rPr kumimoji="0" lang="en-I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homeoporphism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then X and Y are said to be  </a:t>
            </a:r>
            <a:r>
              <a:rPr kumimoji="0" lang="en-IN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homeomorphic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3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73B972-FB59-6D96-6344-2A92F58E2363}"/>
              </a:ext>
            </a:extLst>
          </p:cNvPr>
          <p:cNvSpPr txBox="1"/>
          <p:nvPr/>
        </p:nvSpPr>
        <p:spPr>
          <a:xfrm>
            <a:off x="438052" y="798562"/>
            <a:ext cx="11753948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I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Intersection of two topological spaces is a topological space</a:t>
            </a:r>
            <a:endParaRPr kumimoji="0" lang="en-US" sz="3200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14C8B3-ED14-3989-BA07-B2C52A22AC42}"/>
                  </a:ext>
                </a:extLst>
              </p:cNvPr>
              <p:cNvSpPr txBox="1"/>
              <p:nvPr/>
            </p:nvSpPr>
            <p:spPr>
              <a:xfrm>
                <a:off x="503047" y="1633532"/>
                <a:ext cx="11623957" cy="1647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X be an infinite set and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consist of empty set together with all the subsets of X whose complements are finite. Show that  (X,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a topological space.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14C8B3-ED14-3989-BA07-B2C52A22A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47" y="1633532"/>
                <a:ext cx="11623957" cy="1647182"/>
              </a:xfrm>
              <a:prstGeom prst="rect">
                <a:avLst/>
              </a:prstGeom>
              <a:blipFill>
                <a:blip r:embed="rId2"/>
                <a:stretch>
                  <a:fillRect l="-1364" t="-5185" r="-1102" b="-1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D085392-2A46-A25C-EC5B-9D68F9F6F293}"/>
              </a:ext>
            </a:extLst>
          </p:cNvPr>
          <p:cNvSpPr txBox="1"/>
          <p:nvPr/>
        </p:nvSpPr>
        <p:spPr>
          <a:xfrm>
            <a:off x="2813538" y="196947"/>
            <a:ext cx="6949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lgerian" panose="04020705040A02060702" pitchFamily="82" charset="0"/>
              </a:rPr>
              <a:t>IMPORTANT QUESTIONS COVERED</a:t>
            </a:r>
          </a:p>
        </p:txBody>
      </p:sp>
    </p:spTree>
    <p:extLst>
      <p:ext uri="{BB962C8B-B14F-4D97-AF65-F5344CB8AC3E}">
        <p14:creationId xmlns:p14="http://schemas.microsoft.com/office/powerpoint/2010/main" val="180368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4C073D5-81F0-3E60-D20A-C51DCA999D19}"/>
              </a:ext>
            </a:extLst>
          </p:cNvPr>
          <p:cNvSpPr txBox="1"/>
          <p:nvPr/>
        </p:nvSpPr>
        <p:spPr>
          <a:xfrm>
            <a:off x="5109502" y="182397"/>
            <a:ext cx="1972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+mj-ea"/>
                <a:cs typeface="Times New Roman" panose="02020603050405020304" pitchFamily="18" charset="0"/>
              </a:rPr>
              <a:t>CONTENT</a:t>
            </a: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B64176-B4EC-7786-92DA-5F9E432B757E}"/>
              </a:ext>
            </a:extLst>
          </p:cNvPr>
          <p:cNvSpPr txBox="1"/>
          <p:nvPr/>
        </p:nvSpPr>
        <p:spPr>
          <a:xfrm>
            <a:off x="984152" y="714723"/>
            <a:ext cx="8202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TOPOLOGICAL SPACE: Definition, Examples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878E4-346A-3644-BEA2-772277E09458}"/>
              </a:ext>
            </a:extLst>
          </p:cNvPr>
          <p:cNvSpPr txBox="1"/>
          <p:nvPr/>
        </p:nvSpPr>
        <p:spPr>
          <a:xfrm>
            <a:off x="984152" y="1315972"/>
            <a:ext cx="67145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DISCRETE TOPOLOGICAL SPACE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E7BA4C-7719-AC12-5EC8-4D199B5D2F81}"/>
              </a:ext>
            </a:extLst>
          </p:cNvPr>
          <p:cNvSpPr txBox="1"/>
          <p:nvPr/>
        </p:nvSpPr>
        <p:spPr>
          <a:xfrm>
            <a:off x="1087693" y="1944372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METRIZABLE SPACE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28909-A568-1CAD-EE71-E228629198AC}"/>
              </a:ext>
            </a:extLst>
          </p:cNvPr>
          <p:cNvSpPr txBox="1"/>
          <p:nvPr/>
        </p:nvSpPr>
        <p:spPr>
          <a:xfrm>
            <a:off x="1087693" y="2630176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SUBSPACE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48767-08DF-D922-41BA-66306A1814C2}"/>
              </a:ext>
            </a:extLst>
          </p:cNvPr>
          <p:cNvSpPr txBox="1"/>
          <p:nvPr/>
        </p:nvSpPr>
        <p:spPr>
          <a:xfrm>
            <a:off x="1054493" y="3262733"/>
            <a:ext cx="4713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CO-FINITE TOPOLOGY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8E1482-A66B-596D-DA8F-4060BF4F5AB3}"/>
              </a:ext>
            </a:extLst>
          </p:cNvPr>
          <p:cNvSpPr txBox="1"/>
          <p:nvPr/>
        </p:nvSpPr>
        <p:spPr>
          <a:xfrm>
            <a:off x="1017352" y="3902529"/>
            <a:ext cx="5763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CO-COUNTABLE TOPOLOGY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4CC5CC-FF4C-FC18-3E70-60B885D9D888}"/>
              </a:ext>
            </a:extLst>
          </p:cNvPr>
          <p:cNvSpPr txBox="1"/>
          <p:nvPr/>
        </p:nvSpPr>
        <p:spPr>
          <a:xfrm>
            <a:off x="1017352" y="4551574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CONTINUOUS MAPPING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3A2365-9914-6F1F-AB20-A37CD6909F22}"/>
              </a:ext>
            </a:extLst>
          </p:cNvPr>
          <p:cNvSpPr txBox="1"/>
          <p:nvPr/>
        </p:nvSpPr>
        <p:spPr>
          <a:xfrm>
            <a:off x="1018632" y="5161570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 MAPPING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175F93-C32E-B9AC-D866-A3160AB43EBD}"/>
              </a:ext>
            </a:extLst>
          </p:cNvPr>
          <p:cNvSpPr txBox="1"/>
          <p:nvPr/>
        </p:nvSpPr>
        <p:spPr>
          <a:xfrm>
            <a:off x="1017352" y="5823927"/>
            <a:ext cx="4595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HOMEOPORPHISM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5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C539DA-C999-DC9E-B5FE-80C870832003}"/>
                  </a:ext>
                </a:extLst>
              </p:cNvPr>
              <p:cNvSpPr txBox="1"/>
              <p:nvPr/>
            </p:nvSpPr>
            <p:spPr>
              <a:xfrm>
                <a:off x="473503" y="18968"/>
                <a:ext cx="11205884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X be a non – empty set. A family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subsets of X is called a topology on X if it satisfies the following conditions: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C539DA-C999-DC9E-B5FE-80C870832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03" y="18968"/>
                <a:ext cx="11205884" cy="1077218"/>
              </a:xfrm>
              <a:prstGeom prst="rect">
                <a:avLst/>
              </a:prstGeom>
              <a:blipFill>
                <a:blip r:embed="rId2"/>
                <a:stretch>
                  <a:fillRect l="-1415" t="-7910" r="-979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EEB26F-4281-C024-D8B4-E8EFCF2882DB}"/>
                  </a:ext>
                </a:extLst>
              </p:cNvPr>
              <p:cNvSpPr txBox="1"/>
              <p:nvPr/>
            </p:nvSpPr>
            <p:spPr>
              <a:xfrm>
                <a:off x="473502" y="983763"/>
                <a:ext cx="754827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IN" sz="32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IN" sz="32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closed under countable unions, and</a:t>
                </a:r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EEB26F-4281-C024-D8B4-E8EFCF288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02" y="983763"/>
                <a:ext cx="7548279" cy="584775"/>
              </a:xfrm>
              <a:prstGeom prst="rect">
                <a:avLst/>
              </a:prstGeom>
              <a:blipFill>
                <a:blip r:embed="rId3"/>
                <a:stretch>
                  <a:fillRect l="-210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92D4A9-5758-3A72-C117-5515C3A2FD14}"/>
                  </a:ext>
                </a:extLst>
              </p:cNvPr>
              <p:cNvSpPr txBox="1"/>
              <p:nvPr/>
            </p:nvSpPr>
            <p:spPr>
              <a:xfrm>
                <a:off x="473503" y="1508271"/>
                <a:ext cx="716850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closed under finite intersections. </a:t>
                </a:r>
                <a:endParaRPr lang="en-US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92D4A9-5758-3A72-C117-5515C3A2F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03" y="1508271"/>
                <a:ext cx="7168506" cy="584775"/>
              </a:xfrm>
              <a:prstGeom prst="rect">
                <a:avLst/>
              </a:prstGeom>
              <a:blipFill>
                <a:blip r:embed="rId4"/>
                <a:stretch>
                  <a:fillRect l="-221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85F24C-9DD5-B429-FDE1-8CF0CE56D50C}"/>
                  </a:ext>
                </a:extLst>
              </p:cNvPr>
              <p:cNvSpPr txBox="1"/>
              <p:nvPr/>
            </p:nvSpPr>
            <p:spPr>
              <a:xfrm>
                <a:off x="473503" y="2009928"/>
                <a:ext cx="1110319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topology on X, then (X,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called a topological space. 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85F24C-9DD5-B429-FDE1-8CF0CE56D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03" y="2009928"/>
                <a:ext cx="11103197" cy="584775"/>
              </a:xfrm>
              <a:prstGeom prst="rect">
                <a:avLst/>
              </a:prstGeom>
              <a:blipFill>
                <a:blip r:embed="rId5"/>
                <a:stretch>
                  <a:fillRect l="-142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84A60F-4DEF-E998-78B8-51CF1057CD7C}"/>
                  </a:ext>
                </a:extLst>
              </p:cNvPr>
              <p:cNvSpPr txBox="1"/>
              <p:nvPr/>
            </p:nvSpPr>
            <p:spPr>
              <a:xfrm>
                <a:off x="188673" y="2456146"/>
                <a:ext cx="6940713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members of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called open sets.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84A60F-4DEF-E998-78B8-51CF1057C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73" y="2456146"/>
                <a:ext cx="6940713" cy="593304"/>
              </a:xfrm>
              <a:prstGeom prst="rect">
                <a:avLst/>
              </a:prstGeom>
              <a:blipFill>
                <a:blip r:embed="rId6"/>
                <a:stretch>
                  <a:fillRect t="-14433" r="-527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B09349-54F2-32C4-537B-A9521C2D2E06}"/>
                  </a:ext>
                </a:extLst>
              </p:cNvPr>
              <p:cNvSpPr txBox="1"/>
              <p:nvPr/>
            </p:nvSpPr>
            <p:spPr>
              <a:xfrm>
                <a:off x="451493" y="2977519"/>
                <a:ext cx="1023850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Note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Since the union of empty class of sets is empty,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B09349-54F2-32C4-537B-A9521C2D2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93" y="2977519"/>
                <a:ext cx="10238509" cy="584775"/>
              </a:xfrm>
              <a:prstGeom prst="rect">
                <a:avLst/>
              </a:prstGeom>
              <a:blipFill>
                <a:blip r:embed="rId7"/>
                <a:stretch>
                  <a:fillRect l="-1488" t="-15625" r="-6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5768B2-10C4-0E38-4B34-314FB040E2D2}"/>
                  </a:ext>
                </a:extLst>
              </p:cNvPr>
              <p:cNvSpPr txBox="1"/>
              <p:nvPr/>
            </p:nvSpPr>
            <p:spPr>
              <a:xfrm>
                <a:off x="493058" y="3491442"/>
                <a:ext cx="964276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Since the intersection of empty class of sets is X, X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5768B2-10C4-0E38-4B34-314FB040E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58" y="3491442"/>
                <a:ext cx="9642769" cy="584775"/>
              </a:xfrm>
              <a:prstGeom prst="rect">
                <a:avLst/>
              </a:prstGeom>
              <a:blipFill>
                <a:blip r:embed="rId8"/>
                <a:stretch>
                  <a:fillRect l="-164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4CE4A1-7A99-EEE3-C473-D60BF4CE78C6}"/>
                  </a:ext>
                </a:extLst>
              </p:cNvPr>
              <p:cNvSpPr txBox="1"/>
              <p:nvPr/>
            </p:nvSpPr>
            <p:spPr>
              <a:xfrm>
                <a:off x="188674" y="3910811"/>
                <a:ext cx="7314786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in any topology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X,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X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4CE4A1-7A99-EEE3-C473-D60BF4CE7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74" y="3910811"/>
                <a:ext cx="7314786" cy="591700"/>
              </a:xfrm>
              <a:prstGeom prst="rect">
                <a:avLst/>
              </a:prstGeom>
              <a:blipFill>
                <a:blip r:embed="rId9"/>
                <a:stretch>
                  <a:fillRect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BE3D26-8525-D044-287E-F106E1E9A1A9}"/>
                  </a:ext>
                </a:extLst>
              </p:cNvPr>
              <p:cNvSpPr txBox="1"/>
              <p:nvPr/>
            </p:nvSpPr>
            <p:spPr>
              <a:xfrm>
                <a:off x="493058" y="4492542"/>
                <a:ext cx="11601960" cy="1120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IN" sz="3200" b="1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en-I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X be a non – empty set and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lang="en-I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the family of all subsets of X . </a:t>
                </a:r>
                <a:endParaRPr lang="en-US" sz="3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BE3D26-8525-D044-287E-F106E1E9A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58" y="4492542"/>
                <a:ext cx="11601960" cy="1120243"/>
              </a:xfrm>
              <a:prstGeom prst="rect">
                <a:avLst/>
              </a:prstGeom>
              <a:blipFill>
                <a:blip r:embed="rId10"/>
                <a:stretch>
                  <a:fillRect l="-1366" t="-7609" b="-1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5E43F0B-785F-47F1-F592-888D504F8F7A}"/>
                  </a:ext>
                </a:extLst>
              </p:cNvPr>
              <p:cNvSpPr txBox="1"/>
              <p:nvPr/>
            </p:nvSpPr>
            <p:spPr>
              <a:xfrm>
                <a:off x="471047" y="5413415"/>
                <a:ext cx="11582405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topology on X and it is called the discrete topology on X, and (X,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called discrete topological space.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5E43F0B-785F-47F1-F592-888D504F8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47" y="5413415"/>
                <a:ext cx="11582405" cy="1077218"/>
              </a:xfrm>
              <a:prstGeom prst="rect">
                <a:avLst/>
              </a:prstGeom>
              <a:blipFill>
                <a:blip r:embed="rId11"/>
                <a:stretch>
                  <a:fillRect l="-1316" t="-7910" r="-1263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A848E73-1B20-863D-C5C6-0C51A4556297}"/>
              </a:ext>
            </a:extLst>
          </p:cNvPr>
          <p:cNvSpPr txBox="1"/>
          <p:nvPr/>
        </p:nvSpPr>
        <p:spPr>
          <a:xfrm>
            <a:off x="493058" y="6324841"/>
            <a:ext cx="7528724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32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IN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in this case every subset of X is open. </a:t>
            </a:r>
            <a:endParaRPr lang="en-US" sz="3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2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D12CB0-0F20-4152-1E76-83215A99F1C1}"/>
                  </a:ext>
                </a:extLst>
              </p:cNvPr>
              <p:cNvSpPr txBox="1"/>
              <p:nvPr/>
            </p:nvSpPr>
            <p:spPr>
              <a:xfrm>
                <a:off x="484908" y="144307"/>
                <a:ext cx="932410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X be a non – empty set and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X}.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D12CB0-0F20-4152-1E76-83215A99F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8" y="144307"/>
                <a:ext cx="9324109" cy="584775"/>
              </a:xfrm>
              <a:prstGeom prst="rect">
                <a:avLst/>
              </a:prstGeom>
              <a:blipFill>
                <a:blip r:embed="rId2"/>
                <a:stretch>
                  <a:fillRect l="-1700" t="-15625" r="-523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1E3584-F4DE-8597-C56D-FA1A791228BA}"/>
                  </a:ext>
                </a:extLst>
              </p:cNvPr>
              <p:cNvSpPr txBox="1"/>
              <p:nvPr/>
            </p:nvSpPr>
            <p:spPr>
              <a:xfrm>
                <a:off x="443346" y="687517"/>
                <a:ext cx="11762509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topology on X and is called the indiscrete topology on X,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1E3584-F4DE-8597-C56D-FA1A79122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6" y="687517"/>
                <a:ext cx="11762509" cy="593304"/>
              </a:xfrm>
              <a:prstGeom prst="rect">
                <a:avLst/>
              </a:prstGeom>
              <a:blipFill>
                <a:blip r:embed="rId3"/>
                <a:stretch>
                  <a:fillRect l="-1348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44A8DB-07CA-E131-2255-1895216AF808}"/>
                  </a:ext>
                </a:extLst>
              </p:cNvPr>
              <p:cNvSpPr txBox="1"/>
              <p:nvPr/>
            </p:nvSpPr>
            <p:spPr>
              <a:xfrm>
                <a:off x="484907" y="1176528"/>
                <a:ext cx="832658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(X,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called indiscrete topological space.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44A8DB-07CA-E131-2255-1895216AF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7" y="1176528"/>
                <a:ext cx="8326583" cy="584775"/>
              </a:xfrm>
              <a:prstGeom prst="rect">
                <a:avLst/>
              </a:prstGeom>
              <a:blipFill>
                <a:blip r:embed="rId4"/>
                <a:stretch>
                  <a:fillRect l="-1905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78D8218-1B2A-5B9F-6AE7-6F2E1063911B}"/>
              </a:ext>
            </a:extLst>
          </p:cNvPr>
          <p:cNvSpPr txBox="1"/>
          <p:nvPr/>
        </p:nvSpPr>
        <p:spPr>
          <a:xfrm>
            <a:off x="484907" y="1728267"/>
            <a:ext cx="8326583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in this case the only open sets are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X.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691423-DD7C-1152-8EF0-E3C2BCEF75B3}"/>
              </a:ext>
            </a:extLst>
          </p:cNvPr>
          <p:cNvSpPr txBox="1"/>
          <p:nvPr/>
        </p:nvSpPr>
        <p:spPr>
          <a:xfrm>
            <a:off x="429491" y="2305674"/>
            <a:ext cx="1005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Let X = {a, b, c} where a, b, c are distinct and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FF89F6-3C47-D5D6-D47C-53FEA753FBEF}"/>
                  </a:ext>
                </a:extLst>
              </p:cNvPr>
              <p:cNvSpPr txBox="1"/>
              <p:nvPr/>
            </p:nvSpPr>
            <p:spPr>
              <a:xfrm>
                <a:off x="429490" y="2864338"/>
                <a:ext cx="533400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IN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{a}, {b}, {a, b}, X}.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FF89F6-3C47-D5D6-D47C-53FEA753F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0" y="2864338"/>
                <a:ext cx="5334001" cy="584775"/>
              </a:xfrm>
              <a:prstGeom prst="rect">
                <a:avLst/>
              </a:prstGeom>
              <a:blipFill>
                <a:blip r:embed="rId5"/>
                <a:stretch>
                  <a:fillRect l="-2857" t="-15625" r="-4571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921F39-C594-2770-47E0-2B9C0993C250}"/>
                  </a:ext>
                </a:extLst>
              </p:cNvPr>
              <p:cNvSpPr txBox="1"/>
              <p:nvPr/>
            </p:nvSpPr>
            <p:spPr>
              <a:xfrm>
                <a:off x="5760026" y="2855431"/>
                <a:ext cx="485255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topology on X.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921F39-C594-2770-47E0-2B9C0993C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26" y="2855431"/>
                <a:ext cx="4852556" cy="584775"/>
              </a:xfrm>
              <a:prstGeom prst="rect">
                <a:avLst/>
              </a:prstGeom>
              <a:blipFill>
                <a:blip r:embed="rId6"/>
                <a:stretch>
                  <a:fillRect l="-3266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2B9050-2B48-6EDA-8616-E2A41752A50C}"/>
                  </a:ext>
                </a:extLst>
              </p:cNvPr>
              <p:cNvSpPr txBox="1"/>
              <p:nvPr/>
            </p:nvSpPr>
            <p:spPr>
              <a:xfrm>
                <a:off x="429490" y="3467856"/>
                <a:ext cx="566651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{b}, {c}, {b, c}, X}.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2B9050-2B48-6EDA-8616-E2A41752A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0" y="3467856"/>
                <a:ext cx="5666510" cy="584775"/>
              </a:xfrm>
              <a:prstGeom prst="rect">
                <a:avLst/>
              </a:prstGeom>
              <a:blipFill>
                <a:blip r:embed="rId7"/>
                <a:stretch>
                  <a:fillRect l="-268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8F5359-F4CA-D881-E1C8-A92AEEF4C000}"/>
                  </a:ext>
                </a:extLst>
              </p:cNvPr>
              <p:cNvSpPr txBox="1"/>
              <p:nvPr/>
            </p:nvSpPr>
            <p:spPr>
              <a:xfrm>
                <a:off x="5760026" y="3482248"/>
                <a:ext cx="485255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topology on X.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8F5359-F4CA-D881-E1C8-A92AEEF4C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26" y="3482248"/>
                <a:ext cx="4852556" cy="584775"/>
              </a:xfrm>
              <a:prstGeom prst="rect">
                <a:avLst/>
              </a:prstGeom>
              <a:blipFill>
                <a:blip r:embed="rId8"/>
                <a:stretch>
                  <a:fillRect l="-3266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136D9E-69AA-CD69-F15F-66F6FB89B4B8}"/>
                  </a:ext>
                </a:extLst>
              </p:cNvPr>
              <p:cNvSpPr txBox="1"/>
              <p:nvPr/>
            </p:nvSpPr>
            <p:spPr>
              <a:xfrm>
                <a:off x="429490" y="4052631"/>
                <a:ext cx="485255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(iii)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{a}, {a, b}, X}.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136D9E-69AA-CD69-F15F-66F6FB89B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0" y="4052631"/>
                <a:ext cx="4852556" cy="584775"/>
              </a:xfrm>
              <a:prstGeom prst="rect">
                <a:avLst/>
              </a:prstGeom>
              <a:blipFill>
                <a:blip r:embed="rId9"/>
                <a:stretch>
                  <a:fillRect l="-3141" t="-15625" r="-1131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3993986-0C49-A237-21C4-7B712818B59B}"/>
                  </a:ext>
                </a:extLst>
              </p:cNvPr>
              <p:cNvSpPr txBox="1"/>
              <p:nvPr/>
            </p:nvSpPr>
            <p:spPr>
              <a:xfrm>
                <a:off x="5146962" y="4052631"/>
                <a:ext cx="485255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topology on X.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3993986-0C49-A237-21C4-7B712818B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962" y="4052631"/>
                <a:ext cx="4852556" cy="584775"/>
              </a:xfrm>
              <a:prstGeom prst="rect">
                <a:avLst/>
              </a:prstGeom>
              <a:blipFill>
                <a:blip r:embed="rId10"/>
                <a:stretch>
                  <a:fillRect l="-3141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E1E3A0A-3435-D03B-7F96-EEBAEE8CCE05}"/>
                  </a:ext>
                </a:extLst>
              </p:cNvPr>
              <p:cNvSpPr txBox="1"/>
              <p:nvPr/>
            </p:nvSpPr>
            <p:spPr>
              <a:xfrm>
                <a:off x="429490" y="4652703"/>
                <a:ext cx="365413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(iv)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{a}, X}.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E1E3A0A-3435-D03B-7F96-EEBAEE8CC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0" y="4652703"/>
                <a:ext cx="3654136" cy="584775"/>
              </a:xfrm>
              <a:prstGeom prst="rect">
                <a:avLst/>
              </a:prstGeom>
              <a:blipFill>
                <a:blip r:embed="rId11"/>
                <a:stretch>
                  <a:fillRect l="-4167" t="-15625" r="-1333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2D294C5-E7AF-73C9-88BA-13E0B6ACEBFC}"/>
                  </a:ext>
                </a:extLst>
              </p:cNvPr>
              <p:cNvSpPr txBox="1"/>
              <p:nvPr/>
            </p:nvSpPr>
            <p:spPr>
              <a:xfrm>
                <a:off x="3863686" y="4670885"/>
                <a:ext cx="485255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topology on X.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2D294C5-E7AF-73C9-88BA-13E0B6ACE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86" y="4670885"/>
                <a:ext cx="4852556" cy="584775"/>
              </a:xfrm>
              <a:prstGeom prst="rect">
                <a:avLst/>
              </a:prstGeom>
              <a:blipFill>
                <a:blip r:embed="rId12"/>
                <a:stretch>
                  <a:fillRect l="-3266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326DF6-1D44-8DF3-6589-26F076722242}"/>
                  </a:ext>
                </a:extLst>
              </p:cNvPr>
              <p:cNvSpPr txBox="1"/>
              <p:nvPr/>
            </p:nvSpPr>
            <p:spPr>
              <a:xfrm>
                <a:off x="443346" y="5237478"/>
                <a:ext cx="439189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(v)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{a}, {b}, X}.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326DF6-1D44-8DF3-6589-26F076722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6" y="5237478"/>
                <a:ext cx="4391890" cy="584775"/>
              </a:xfrm>
              <a:prstGeom prst="rect">
                <a:avLst/>
              </a:prstGeom>
              <a:blipFill>
                <a:blip r:embed="rId13"/>
                <a:stretch>
                  <a:fillRect l="-3611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1A8BB0-5A57-5C03-10E8-6FA72D6E6209}"/>
                  </a:ext>
                </a:extLst>
              </p:cNvPr>
              <p:cNvSpPr txBox="1"/>
              <p:nvPr/>
            </p:nvSpPr>
            <p:spPr>
              <a:xfrm>
                <a:off x="4648197" y="5206884"/>
                <a:ext cx="53513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not a topology on X.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1A8BB0-5A57-5C03-10E8-6FA72D6E6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197" y="5206884"/>
                <a:ext cx="5351321" cy="584775"/>
              </a:xfrm>
              <a:prstGeom prst="rect">
                <a:avLst/>
              </a:prstGeom>
              <a:blipFill>
                <a:blip r:embed="rId14"/>
                <a:stretch>
                  <a:fillRect l="-2847" t="-15625" r="-456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B00A628-D4C7-693F-799B-9E6DF0CC8CB5}"/>
                  </a:ext>
                </a:extLst>
              </p:cNvPr>
              <p:cNvSpPr txBox="1"/>
              <p:nvPr/>
            </p:nvSpPr>
            <p:spPr>
              <a:xfrm>
                <a:off x="455465" y="5673656"/>
                <a:ext cx="631940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(vi)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{a, c}, {b, c}, {a, b}, X}.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B00A628-D4C7-693F-799B-9E6DF0CC8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65" y="5673656"/>
                <a:ext cx="6319408" cy="584775"/>
              </a:xfrm>
              <a:prstGeom prst="rect">
                <a:avLst/>
              </a:prstGeom>
              <a:blipFill>
                <a:blip r:embed="rId15"/>
                <a:stretch>
                  <a:fillRect l="-2510" t="-15625" r="-2027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D458CC4-1429-1983-1C0B-B87E22A45015}"/>
                  </a:ext>
                </a:extLst>
              </p:cNvPr>
              <p:cNvSpPr txBox="1"/>
              <p:nvPr/>
            </p:nvSpPr>
            <p:spPr>
              <a:xfrm>
                <a:off x="6653439" y="5667968"/>
                <a:ext cx="53513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not a topology on X.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D458CC4-1429-1983-1C0B-B87E22A45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439" y="5667968"/>
                <a:ext cx="5351321" cy="584775"/>
              </a:xfrm>
              <a:prstGeom prst="rect">
                <a:avLst/>
              </a:prstGeom>
              <a:blipFill>
                <a:blip r:embed="rId16"/>
                <a:stretch>
                  <a:fillRect l="-2847" t="-15625" r="-456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2138851-2007-1D77-1692-2C25A79AE7D2}"/>
                  </a:ext>
                </a:extLst>
              </p:cNvPr>
              <p:cNvSpPr txBox="1"/>
              <p:nvPr/>
            </p:nvSpPr>
            <p:spPr>
              <a:xfrm>
                <a:off x="429490" y="6183928"/>
                <a:ext cx="610496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(vii)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{a}, {a, c}, {a, b}, X}.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2138851-2007-1D77-1692-2C25A79AE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0" y="6183928"/>
                <a:ext cx="6104964" cy="584775"/>
              </a:xfrm>
              <a:prstGeom prst="rect">
                <a:avLst/>
              </a:prstGeom>
              <a:blipFill>
                <a:blip r:embed="rId17"/>
                <a:stretch>
                  <a:fillRect l="-2495" t="-15625" r="-798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FBCB3E1-9B6F-FE46-AC2A-25CC46C8C40D}"/>
                  </a:ext>
                </a:extLst>
              </p:cNvPr>
              <p:cNvSpPr txBox="1"/>
              <p:nvPr/>
            </p:nvSpPr>
            <p:spPr>
              <a:xfrm>
                <a:off x="6337335" y="6183928"/>
                <a:ext cx="4743041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topology on X.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FBCB3E1-9B6F-FE46-AC2A-25CC46C8C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335" y="6183928"/>
                <a:ext cx="4743041" cy="593304"/>
              </a:xfrm>
              <a:prstGeom prst="rect">
                <a:avLst/>
              </a:prstGeom>
              <a:blipFill>
                <a:blip r:embed="rId18"/>
                <a:stretch>
                  <a:fillRect l="-3342" t="-14286" r="-129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90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49D24D-B401-C911-65BB-7D533BFD02F5}"/>
              </a:ext>
            </a:extLst>
          </p:cNvPr>
          <p:cNvSpPr txBox="1"/>
          <p:nvPr/>
        </p:nvSpPr>
        <p:spPr>
          <a:xfrm>
            <a:off x="429490" y="-15534"/>
            <a:ext cx="7020181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I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Let (X, d) be any metric space. 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CF131A-9C5E-1E56-0366-D5E16D1C20EB}"/>
                  </a:ext>
                </a:extLst>
              </p:cNvPr>
              <p:cNvSpPr txBox="1"/>
              <p:nvPr/>
            </p:nvSpPr>
            <p:spPr>
              <a:xfrm>
                <a:off x="429490" y="468562"/>
                <a:ext cx="942720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the set of all open sets with respect to metric d. 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CF131A-9C5E-1E56-0366-D5E16D1C2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0" y="468562"/>
                <a:ext cx="9427204" cy="584775"/>
              </a:xfrm>
              <a:prstGeom prst="rect">
                <a:avLst/>
              </a:prstGeom>
              <a:blipFill>
                <a:blip r:embed="rId2"/>
                <a:stretch>
                  <a:fillRect l="-1616" t="-15625" r="-1681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6E0EBD-0673-26DE-B6CC-4C23663602FE}"/>
                  </a:ext>
                </a:extLst>
              </p:cNvPr>
              <p:cNvSpPr txBox="1"/>
              <p:nvPr/>
            </p:nvSpPr>
            <p:spPr>
              <a:xfrm>
                <a:off x="429490" y="931498"/>
                <a:ext cx="1176251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topology called </a:t>
                </a:r>
                <a:r>
                  <a:rPr kumimoji="0" lang="en-I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usual topology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the metric space (X, d).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6E0EBD-0673-26DE-B6CC-4C2366360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0" y="931498"/>
                <a:ext cx="11762510" cy="584775"/>
              </a:xfrm>
              <a:prstGeom prst="rect">
                <a:avLst/>
              </a:prstGeom>
              <a:blipFill>
                <a:blip r:embed="rId3"/>
                <a:stretch>
                  <a:fillRect l="-1295" t="-15625" r="-311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4267FF-CF30-4DC3-3988-7362A3370612}"/>
                  </a:ext>
                </a:extLst>
              </p:cNvPr>
              <p:cNvSpPr txBox="1"/>
              <p:nvPr/>
            </p:nvSpPr>
            <p:spPr>
              <a:xfrm>
                <a:off x="519847" y="6213547"/>
                <a:ext cx="10037317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open sets in (X,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 and open sets in (X, d) are same.                                                      </a:t>
                </a:r>
                <a:endParaRPr lang="en-US" sz="32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4267FF-CF30-4DC3-3988-7362A337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47" y="6213547"/>
                <a:ext cx="10037317" cy="591700"/>
              </a:xfrm>
              <a:prstGeom prst="rect">
                <a:avLst/>
              </a:prstGeom>
              <a:blipFill>
                <a:blip r:embed="rId4"/>
                <a:stretch>
                  <a:fillRect l="-1518" t="-14433" r="-55252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E2E37C8-572F-A9FC-1892-0AAC166AE0EB}"/>
              </a:ext>
            </a:extLst>
          </p:cNvPr>
          <p:cNvSpPr txBox="1"/>
          <p:nvPr/>
        </p:nvSpPr>
        <p:spPr>
          <a:xfrm>
            <a:off x="519847" y="1417987"/>
            <a:ext cx="11473702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kumimoji="0" lang="en-IN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metrizable space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topological space X with the property that there exists at least one metric on the set X whose class of generated open sets is precisely the given topology.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8B0BE0-7E1B-8CB2-6987-301C3F349B90}"/>
                  </a:ext>
                </a:extLst>
              </p:cNvPr>
              <p:cNvSpPr txBox="1"/>
              <p:nvPr/>
            </p:nvSpPr>
            <p:spPr>
              <a:xfrm>
                <a:off x="561413" y="3000792"/>
                <a:ext cx="11473701" cy="1120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X be a non – empty set and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the discrete topology on X. Show that (X,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a metrizable space.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8B0BE0-7E1B-8CB2-6987-301C3F349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13" y="3000792"/>
                <a:ext cx="11473701" cy="1120243"/>
              </a:xfrm>
              <a:prstGeom prst="rect">
                <a:avLst/>
              </a:prstGeom>
              <a:blipFill>
                <a:blip r:embed="rId5"/>
                <a:stretch>
                  <a:fillRect l="-1328" t="-7609" r="-1010" b="-1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128E58-B0E8-4620-31F7-C45CD6E1E220}"/>
                  </a:ext>
                </a:extLst>
              </p:cNvPr>
              <p:cNvSpPr txBox="1"/>
              <p:nvPr/>
            </p:nvSpPr>
            <p:spPr>
              <a:xfrm>
                <a:off x="561410" y="3952453"/>
                <a:ext cx="1127037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Define d : X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by d(x, y) = 0 if x = y, and d(x, y) = 1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128E58-B0E8-4620-31F7-C45CD6E1E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10" y="3952453"/>
                <a:ext cx="11270371" cy="584775"/>
              </a:xfrm>
              <a:prstGeom prst="rect">
                <a:avLst/>
              </a:prstGeom>
              <a:blipFill>
                <a:blip r:embed="rId6"/>
                <a:stretch>
                  <a:fillRect l="-1352" t="-15625" r="-919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DAB2D84-ED85-497A-0D0D-29709E4EB7F5}"/>
              </a:ext>
            </a:extLst>
          </p:cNvPr>
          <p:cNvSpPr txBox="1"/>
          <p:nvPr/>
        </p:nvSpPr>
        <p:spPr>
          <a:xfrm>
            <a:off x="2057399" y="4432920"/>
            <a:ext cx="5091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(X, d) is a metric space.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CB7338-386D-C184-F0C7-F5681150F581}"/>
                  </a:ext>
                </a:extLst>
              </p:cNvPr>
              <p:cNvSpPr txBox="1"/>
              <p:nvPr/>
            </p:nvSpPr>
            <p:spPr>
              <a:xfrm>
                <a:off x="561408" y="4922682"/>
                <a:ext cx="7856449" cy="645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 open set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{x}.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CB7338-386D-C184-F0C7-F5681150F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08" y="4922682"/>
                <a:ext cx="7856449" cy="645946"/>
              </a:xfrm>
              <a:prstGeom prst="rect">
                <a:avLst/>
              </a:prstGeom>
              <a:blipFill>
                <a:blip r:embed="rId7"/>
                <a:stretch>
                  <a:fillRect l="-1939" t="-13333" b="-2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1DA17A9-7CBA-DA05-E296-D626CA269AB4}"/>
              </a:ext>
            </a:extLst>
          </p:cNvPr>
          <p:cNvSpPr txBox="1"/>
          <p:nvPr/>
        </p:nvSpPr>
        <p:spPr>
          <a:xfrm>
            <a:off x="561409" y="4452551"/>
            <a:ext cx="1563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x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7EF8FC-3A36-70EF-EFD3-3409E61BD275}"/>
              </a:ext>
            </a:extLst>
          </p:cNvPr>
          <p:cNvSpPr txBox="1"/>
          <p:nvPr/>
        </p:nvSpPr>
        <p:spPr>
          <a:xfrm>
            <a:off x="8083825" y="4929893"/>
            <a:ext cx="4108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{x} is open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0BFA55-E470-CCB7-9FCB-75CAAF501724}"/>
                  </a:ext>
                </a:extLst>
              </p:cNvPr>
              <p:cNvSpPr txBox="1"/>
              <p:nvPr/>
            </p:nvSpPr>
            <p:spPr>
              <a:xfrm>
                <a:off x="561406" y="5378317"/>
                <a:ext cx="1061921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any subset A of X, since A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sup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is open in (X, d).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0BFA55-E470-CCB7-9FCB-75CAAF501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06" y="5378317"/>
                <a:ext cx="10619211" cy="584775"/>
              </a:xfrm>
              <a:prstGeom prst="rect">
                <a:avLst/>
              </a:prstGeom>
              <a:blipFill>
                <a:blip r:embed="rId8"/>
                <a:stretch>
                  <a:fillRect l="-1435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AEE3A9B-9140-8028-0DB0-3ED15D65CB75}"/>
              </a:ext>
            </a:extLst>
          </p:cNvPr>
          <p:cNvSpPr txBox="1"/>
          <p:nvPr/>
        </p:nvSpPr>
        <p:spPr>
          <a:xfrm>
            <a:off x="575261" y="5811707"/>
            <a:ext cx="8153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Hence every subset of X is open in (X, d).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0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42809E-5181-28A8-C95C-6A414A8D195E}"/>
                  </a:ext>
                </a:extLst>
              </p:cNvPr>
              <p:cNvSpPr txBox="1"/>
              <p:nvPr/>
            </p:nvSpPr>
            <p:spPr>
              <a:xfrm>
                <a:off x="581890" y="5864557"/>
                <a:ext cx="5656116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IN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(X,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  <m:r>
                      <a:rPr lang="en-IN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IN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not metrizable.</a:t>
                </a:r>
                <a:endParaRPr lang="en-US" sz="3200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42809E-5181-28A8-C95C-6A414A8D1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0" y="5864557"/>
                <a:ext cx="5656116" cy="593304"/>
              </a:xfrm>
              <a:prstGeom prst="rect">
                <a:avLst/>
              </a:prstGeom>
              <a:blipFill>
                <a:blip r:embed="rId2"/>
                <a:stretch>
                  <a:fillRect l="-2694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9D2EC7-2020-8113-EB99-93514B337969}"/>
                  </a:ext>
                </a:extLst>
              </p:cNvPr>
              <p:cNvSpPr txBox="1"/>
              <p:nvPr/>
            </p:nvSpPr>
            <p:spPr>
              <a:xfrm>
                <a:off x="457199" y="222427"/>
                <a:ext cx="11554691" cy="1120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X be a non – empty set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≥2 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indiscrete topology on X. Show that (X,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not metrizable space.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9D2EC7-2020-8113-EB99-93514B337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22427"/>
                <a:ext cx="11554691" cy="1120243"/>
              </a:xfrm>
              <a:prstGeom prst="rect">
                <a:avLst/>
              </a:prstGeom>
              <a:blipFill>
                <a:blip r:embed="rId3"/>
                <a:stretch>
                  <a:fillRect l="-1319" t="-7609" b="-1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89E17C-E677-9837-8DE1-493D99AEF9AC}"/>
                  </a:ext>
                </a:extLst>
              </p:cNvPr>
              <p:cNvSpPr txBox="1"/>
              <p:nvPr/>
            </p:nvSpPr>
            <p:spPr>
              <a:xfrm>
                <a:off x="457199" y="1342670"/>
                <a:ext cx="443345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Given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X}.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89E17C-E677-9837-8DE1-493D99AEF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342670"/>
                <a:ext cx="4433456" cy="584775"/>
              </a:xfrm>
              <a:prstGeom prst="rect">
                <a:avLst/>
              </a:prstGeom>
              <a:blipFill>
                <a:blip r:embed="rId4"/>
                <a:stretch>
                  <a:fillRect l="-3439" t="-15625" r="-1788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C056B9-DB07-0A05-77C3-C4870482A639}"/>
                  </a:ext>
                </a:extLst>
              </p:cNvPr>
              <p:cNvSpPr txBox="1"/>
              <p:nvPr/>
            </p:nvSpPr>
            <p:spPr>
              <a:xfrm>
                <a:off x="4793669" y="1342669"/>
                <a:ext cx="73983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only open sets in (X,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are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X.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C056B9-DB07-0A05-77C3-C4870482A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669" y="1342669"/>
                <a:ext cx="7398331" cy="584775"/>
              </a:xfrm>
              <a:prstGeom prst="rect">
                <a:avLst/>
              </a:prstGeom>
              <a:blipFill>
                <a:blip r:embed="rId5"/>
                <a:stretch>
                  <a:fillRect l="-2059" t="-15625" r="-1318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3B4C5E-D0B0-86C0-F0CF-E1763D996C7B}"/>
                  </a:ext>
                </a:extLst>
              </p:cNvPr>
              <p:cNvSpPr txBox="1"/>
              <p:nvPr/>
            </p:nvSpPr>
            <p:spPr>
              <a:xfrm>
                <a:off x="457199" y="1927444"/>
                <a:ext cx="712123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possible, suppose (X,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 is metrizable.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3B4C5E-D0B0-86C0-F0CF-E1763D996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927444"/>
                <a:ext cx="7121237" cy="584775"/>
              </a:xfrm>
              <a:prstGeom prst="rect">
                <a:avLst/>
              </a:prstGeom>
              <a:blipFill>
                <a:blip r:embed="rId6"/>
                <a:stretch>
                  <a:fillRect l="-214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E6598B-F3C3-E017-48F5-658119E65F88}"/>
                  </a:ext>
                </a:extLst>
              </p:cNvPr>
              <p:cNvSpPr txBox="1"/>
              <p:nvPr/>
            </p:nvSpPr>
            <p:spPr>
              <a:xfrm>
                <a:off x="540324" y="2522027"/>
                <a:ext cx="1142999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metric d on X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open sets in (X, d) are precisely the open sets in (X,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E6598B-F3C3-E017-48F5-658119E65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4" y="2522027"/>
                <a:ext cx="11429999" cy="1077218"/>
              </a:xfrm>
              <a:prstGeom prst="rect">
                <a:avLst/>
              </a:prstGeom>
              <a:blipFill>
                <a:blip r:embed="rId7"/>
                <a:stretch>
                  <a:fillRect l="-1387" t="-7386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6EC580-BC1A-DE08-3C17-79126EC5B06D}"/>
                  </a:ext>
                </a:extLst>
              </p:cNvPr>
              <p:cNvSpPr txBox="1"/>
              <p:nvPr/>
            </p:nvSpPr>
            <p:spPr>
              <a:xfrm>
                <a:off x="554179" y="3593755"/>
                <a:ext cx="604058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≥2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b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6EC580-BC1A-DE08-3C17-79126EC5B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79" y="3593755"/>
                <a:ext cx="6040584" cy="584775"/>
              </a:xfrm>
              <a:prstGeom prst="rect">
                <a:avLst/>
              </a:prstGeom>
              <a:blipFill>
                <a:blip r:embed="rId8"/>
                <a:stretch>
                  <a:fillRect l="-2624" t="-15789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85F4D01-52CB-C19D-2917-2FA0DBB75E0E}"/>
              </a:ext>
            </a:extLst>
          </p:cNvPr>
          <p:cNvSpPr txBox="1"/>
          <p:nvPr/>
        </p:nvSpPr>
        <p:spPr>
          <a:xfrm>
            <a:off x="6238006" y="3607665"/>
            <a:ext cx="34740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r = d(a, b) &gt; 0.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63F4244-9B87-3A92-B022-8B064009F9DE}"/>
                  </a:ext>
                </a:extLst>
              </p:cNvPr>
              <p:cNvSpPr txBox="1"/>
              <p:nvPr/>
            </p:nvSpPr>
            <p:spPr>
              <a:xfrm>
                <a:off x="509144" y="4171609"/>
                <a:ext cx="10505213" cy="639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disjoint non – empty open sets.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63F4244-9B87-3A92-B022-8B064009F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44" y="4171609"/>
                <a:ext cx="10505213" cy="639021"/>
              </a:xfrm>
              <a:prstGeom prst="rect">
                <a:avLst/>
              </a:prstGeom>
              <a:blipFill>
                <a:blip r:embed="rId9"/>
                <a:stretch>
                  <a:fillRect l="-1509" t="-13333" b="-2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3A74BE-11BC-DBA4-5630-5F2FA221EB1B}"/>
                  </a:ext>
                </a:extLst>
              </p:cNvPr>
              <p:cNvSpPr txBox="1"/>
              <p:nvPr/>
            </p:nvSpPr>
            <p:spPr>
              <a:xfrm>
                <a:off x="457199" y="4800884"/>
                <a:ext cx="8208818" cy="639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X}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3A74BE-11BC-DBA4-5630-5F2FA221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4800884"/>
                <a:ext cx="8208818" cy="639021"/>
              </a:xfrm>
              <a:prstGeom prst="rect">
                <a:avLst/>
              </a:prstGeom>
              <a:blipFill>
                <a:blip r:embed="rId10"/>
                <a:stretch>
                  <a:fillRect l="-1856" t="-13462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F2008A-4546-74B8-18DE-687B7C568775}"/>
                  </a:ext>
                </a:extLst>
              </p:cNvPr>
              <p:cNvSpPr txBox="1"/>
              <p:nvPr/>
            </p:nvSpPr>
            <p:spPr>
              <a:xfrm>
                <a:off x="581890" y="5387163"/>
                <a:ext cx="6145306" cy="639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contradiction.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F2008A-4546-74B8-18DE-687B7C568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0" y="5387163"/>
                <a:ext cx="6145306" cy="639021"/>
              </a:xfrm>
              <a:prstGeom prst="rect">
                <a:avLst/>
              </a:prstGeom>
              <a:blipFill>
                <a:blip r:embed="rId11"/>
                <a:stretch>
                  <a:fillRect l="-2478" t="-13333" r="-892" b="-2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39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018FAA-FB72-6955-EF8E-521BE0ECF10C}"/>
                  </a:ext>
                </a:extLst>
              </p:cNvPr>
              <p:cNvSpPr txBox="1"/>
              <p:nvPr/>
            </p:nvSpPr>
            <p:spPr>
              <a:xfrm>
                <a:off x="434178" y="6211722"/>
                <a:ext cx="5876974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lang="en-IN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IN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lang="en-IN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a topology on X.</a:t>
                </a:r>
                <a:endParaRPr lang="en-US" sz="32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018FAA-FB72-6955-EF8E-521BE0ECF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78" y="6211722"/>
                <a:ext cx="5876974" cy="593304"/>
              </a:xfrm>
              <a:prstGeom prst="rect">
                <a:avLst/>
              </a:prstGeom>
              <a:blipFill>
                <a:blip r:embed="rId2"/>
                <a:stretch>
                  <a:fillRect l="-2593" t="-14433" r="-1245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94A3E0-F7DB-A2EA-A997-8C29C015009D}"/>
                  </a:ext>
                </a:extLst>
              </p:cNvPr>
              <p:cNvSpPr txBox="1"/>
              <p:nvPr/>
            </p:nvSpPr>
            <p:spPr>
              <a:xfrm>
                <a:off x="365107" y="52974"/>
                <a:ext cx="11753948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two topologies on a non – empty set X.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94A3E0-F7DB-A2EA-A997-8C29C0150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07" y="52974"/>
                <a:ext cx="11753948" cy="593304"/>
              </a:xfrm>
              <a:prstGeom prst="rect">
                <a:avLst/>
              </a:prstGeom>
              <a:blipFill>
                <a:blip r:embed="rId3"/>
                <a:stretch>
                  <a:fillRect l="-1349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1FC6F1-4662-FCE3-1371-C5EF5BC65DCA}"/>
                  </a:ext>
                </a:extLst>
              </p:cNvPr>
              <p:cNvSpPr txBox="1"/>
              <p:nvPr/>
            </p:nvSpPr>
            <p:spPr>
              <a:xfrm>
                <a:off x="392817" y="524261"/>
                <a:ext cx="6475366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a topology on X.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1FC6F1-4662-FCE3-1371-C5EF5BC65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" y="524261"/>
                <a:ext cx="6475366" cy="593304"/>
              </a:xfrm>
              <a:prstGeom prst="rect">
                <a:avLst/>
              </a:prstGeom>
              <a:blipFill>
                <a:blip r:embed="rId4"/>
                <a:stretch>
                  <a:fillRect l="-2352" t="-14433" r="-1035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FD1F12-2FA0-99D2-520E-434841F84D0C}"/>
                  </a:ext>
                </a:extLst>
              </p:cNvPr>
              <p:cNvSpPr txBox="1"/>
              <p:nvPr/>
            </p:nvSpPr>
            <p:spPr>
              <a:xfrm>
                <a:off x="392817" y="936864"/>
                <a:ext cx="1175394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{G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kumimoji="0" lang="en-IN" sz="32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an arbitrary collection of elements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FD1F12-2FA0-99D2-520E-434841F84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" y="936864"/>
                <a:ext cx="11753948" cy="584775"/>
              </a:xfrm>
              <a:prstGeom prst="rect">
                <a:avLst/>
              </a:prstGeom>
              <a:blipFill>
                <a:blip r:embed="rId5"/>
                <a:stretch>
                  <a:fillRect l="-1296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F0F7ED-882A-E991-07A3-0B635954445A}"/>
                  </a:ext>
                </a:extLst>
              </p:cNvPr>
              <p:cNvSpPr txBox="1"/>
              <p:nvPr/>
            </p:nvSpPr>
            <p:spPr>
              <a:xfrm>
                <a:off x="214336" y="1396944"/>
                <a:ext cx="1215572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⊆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⊆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,{G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kumimoji="0" lang="en-IN" sz="32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collection of elements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as well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F0F7ED-882A-E991-07A3-0B6359544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36" y="1396944"/>
                <a:ext cx="12155729" cy="1077218"/>
              </a:xfrm>
              <a:prstGeom prst="rect">
                <a:avLst/>
              </a:prstGeom>
              <a:blipFill>
                <a:blip r:embed="rId6"/>
                <a:stretch>
                  <a:fillRect l="-1254" t="-7910" r="-1856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19E6A8-598A-6F5D-E6BE-41872A1D931F}"/>
                  </a:ext>
                </a:extLst>
              </p:cNvPr>
              <p:cNvSpPr txBox="1"/>
              <p:nvPr/>
            </p:nvSpPr>
            <p:spPr>
              <a:xfrm>
                <a:off x="161772" y="2432822"/>
                <a:ext cx="1203878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⸪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topologies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&amp;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19E6A8-598A-6F5D-E6BE-41872A1D9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2" y="2432822"/>
                <a:ext cx="12038784" cy="584775"/>
              </a:xfrm>
              <a:prstGeom prst="rect">
                <a:avLst/>
              </a:prstGeom>
              <a:blipFill>
                <a:blip r:embed="rId7"/>
                <a:stretch>
                  <a:fillRect l="-1317" t="-15625" r="-1317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35200E-74AC-ADA8-5DF8-561957147EB4}"/>
                  </a:ext>
                </a:extLst>
              </p:cNvPr>
              <p:cNvSpPr txBox="1"/>
              <p:nvPr/>
            </p:nvSpPr>
            <p:spPr>
              <a:xfrm>
                <a:off x="434178" y="3068925"/>
                <a:ext cx="109381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1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be  a finite collection of elements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35200E-74AC-ADA8-5DF8-561957147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78" y="3068925"/>
                <a:ext cx="10938163" cy="584775"/>
              </a:xfrm>
              <a:prstGeom prst="rect">
                <a:avLst/>
              </a:prstGeom>
              <a:blipFill>
                <a:blip r:embed="rId8"/>
                <a:stretch>
                  <a:fillRect l="-139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D053AD-B983-A4D1-57C1-70E2E929A78C}"/>
                  </a:ext>
                </a:extLst>
              </p:cNvPr>
              <p:cNvSpPr txBox="1"/>
              <p:nvPr/>
            </p:nvSpPr>
            <p:spPr>
              <a:xfrm>
                <a:off x="407083" y="3588290"/>
                <a:ext cx="11753948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⊆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⊆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1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is a collection of elements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as well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D053AD-B983-A4D1-57C1-70E2E929A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83" y="3588290"/>
                <a:ext cx="11753948" cy="1077218"/>
              </a:xfrm>
              <a:prstGeom prst="rect">
                <a:avLst/>
              </a:prstGeom>
              <a:blipFill>
                <a:blip r:embed="rId9"/>
                <a:stretch>
                  <a:fillRect l="-1349" t="-7386" r="-882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F4FCFF-4DC2-ADBC-DEBC-0337DD32E9A7}"/>
                  </a:ext>
                </a:extLst>
              </p:cNvPr>
              <p:cNvSpPr txBox="1"/>
              <p:nvPr/>
            </p:nvSpPr>
            <p:spPr>
              <a:xfrm>
                <a:off x="407083" y="4675517"/>
                <a:ext cx="10938163" cy="586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topologies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limLoc m:val="undOvr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limLoc m:val="undOvr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F4FCFF-4DC2-ADBC-DEBC-0337DD32E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83" y="4675517"/>
                <a:ext cx="10938163" cy="586443"/>
              </a:xfrm>
              <a:prstGeom prst="rect">
                <a:avLst/>
              </a:prstGeom>
              <a:blipFill>
                <a:blip r:embed="rId10"/>
                <a:stretch>
                  <a:fillRect l="-1449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E66CC9-F772-C5DE-5522-432F25AA6F56}"/>
                  </a:ext>
                </a:extLst>
              </p:cNvPr>
              <p:cNvSpPr txBox="1"/>
              <p:nvPr/>
            </p:nvSpPr>
            <p:spPr>
              <a:xfrm>
                <a:off x="501209" y="5184793"/>
                <a:ext cx="3922873" cy="586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limLoc m:val="undOvr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E66CC9-F772-C5DE-5522-432F25AA6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09" y="5184793"/>
                <a:ext cx="3922873" cy="586443"/>
              </a:xfrm>
              <a:prstGeom prst="rect">
                <a:avLst/>
              </a:prstGeom>
              <a:blipFill>
                <a:blip r:embed="rId11"/>
                <a:stretch>
                  <a:fillRect l="-3882" t="-15625" r="-3571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9D2930-BD0A-7646-9640-F1D62B1F61A8}"/>
                  </a:ext>
                </a:extLst>
              </p:cNvPr>
              <p:cNvSpPr txBox="1"/>
              <p:nvPr/>
            </p:nvSpPr>
            <p:spPr>
              <a:xfrm>
                <a:off x="412379" y="5718726"/>
                <a:ext cx="113454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closed </a:t>
                </a:r>
                <a:r>
                  <a:rPr lang="en-IN" sz="32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under countable unions and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finite intersections.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9D2930-BD0A-7646-9640-F1D62B1F6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79" y="5718726"/>
                <a:ext cx="11345443" cy="584775"/>
              </a:xfrm>
              <a:prstGeom prst="rect">
                <a:avLst/>
              </a:prstGeom>
              <a:blipFill>
                <a:blip r:embed="rId12"/>
                <a:stretch>
                  <a:fillRect l="-1397" t="-15625" r="-1021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3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2" grpId="0"/>
      <p:bldP spid="16" grpId="0"/>
      <p:bldP spid="18" grpId="0"/>
      <p:bldP spid="20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915B9B-91A8-73CE-9933-90559076EE6E}"/>
                  </a:ext>
                </a:extLst>
              </p:cNvPr>
              <p:cNvSpPr txBox="1"/>
              <p:nvPr/>
            </p:nvSpPr>
            <p:spPr>
              <a:xfrm>
                <a:off x="519538" y="261526"/>
                <a:ext cx="11478492" cy="2174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(X,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be a topological space and Y be a non – empty subset of X.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{A / A = Y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G, G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}. Then (Y,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a topological space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called the </a:t>
                </a:r>
                <a:r>
                  <a:rPr kumimoji="0" lang="en-I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relative topology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Y, and                      (Y,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called </a:t>
                </a:r>
                <a:r>
                  <a:rPr kumimoji="0" lang="en-I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subspace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(X,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915B9B-91A8-73CE-9933-90559076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38" y="261526"/>
                <a:ext cx="11478492" cy="2174121"/>
              </a:xfrm>
              <a:prstGeom prst="rect">
                <a:avLst/>
              </a:prstGeom>
              <a:blipFill>
                <a:blip r:embed="rId2"/>
                <a:stretch>
                  <a:fillRect l="-1328" t="-3922" r="-14126"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4A69BB0-700D-935B-4C04-86D32E9D0421}"/>
              </a:ext>
            </a:extLst>
          </p:cNvPr>
          <p:cNvSpPr txBox="1"/>
          <p:nvPr/>
        </p:nvSpPr>
        <p:spPr>
          <a:xfrm>
            <a:off x="533393" y="2435647"/>
            <a:ext cx="110351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Let X = {a, b, c} of distinct elements and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8DBD52-2E1C-BEF2-8B49-D4A4E1ED2071}"/>
                  </a:ext>
                </a:extLst>
              </p:cNvPr>
              <p:cNvSpPr txBox="1"/>
              <p:nvPr/>
            </p:nvSpPr>
            <p:spPr>
              <a:xfrm>
                <a:off x="491828" y="3496677"/>
                <a:ext cx="4648208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topology on X.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8DBD52-2E1C-BEF2-8B49-D4A4E1ED2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28" y="3496677"/>
                <a:ext cx="4648208" cy="593304"/>
              </a:xfrm>
              <a:prstGeom prst="rect">
                <a:avLst/>
              </a:prstGeom>
              <a:blipFill>
                <a:blip r:embed="rId3"/>
                <a:stretch>
                  <a:fillRect l="-3412" t="-14433" r="-4331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CE7E8B-0335-B516-01A0-FB155724E806}"/>
                  </a:ext>
                </a:extLst>
              </p:cNvPr>
              <p:cNvSpPr txBox="1"/>
              <p:nvPr/>
            </p:nvSpPr>
            <p:spPr>
              <a:xfrm>
                <a:off x="491832" y="4062271"/>
                <a:ext cx="11700168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{Y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 / G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}= {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{a}, Y} is a relative topology on Y.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CE7E8B-0335-B516-01A0-FB155724E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2" y="4062271"/>
                <a:ext cx="11700168" cy="591700"/>
              </a:xfrm>
              <a:prstGeom prst="rect">
                <a:avLst/>
              </a:prstGeom>
              <a:blipFill>
                <a:blip r:embed="rId4"/>
                <a:stretch>
                  <a:fillRect l="-1355" t="-14433" r="-1407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291CB5-DD62-726C-1312-7FE04FD02ED9}"/>
                  </a:ext>
                </a:extLst>
              </p:cNvPr>
              <p:cNvSpPr txBox="1"/>
              <p:nvPr/>
            </p:nvSpPr>
            <p:spPr>
              <a:xfrm>
                <a:off x="491828" y="4694671"/>
                <a:ext cx="616650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 (Y,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 a </a:t>
                </a:r>
                <a:r>
                  <a:rPr kumimoji="0" lang="en-I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subspace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(X,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291CB5-DD62-726C-1312-7FE04FD02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28" y="4694671"/>
                <a:ext cx="6166503" cy="584775"/>
              </a:xfrm>
              <a:prstGeom prst="rect">
                <a:avLst/>
              </a:prstGeom>
              <a:blipFill>
                <a:blip r:embed="rId5"/>
                <a:stretch>
                  <a:fillRect l="-2572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1F1AED-48E5-7D37-D3D0-0C63BEEBA2CF}"/>
                  </a:ext>
                </a:extLst>
              </p:cNvPr>
              <p:cNvSpPr txBox="1"/>
              <p:nvPr/>
            </p:nvSpPr>
            <p:spPr>
              <a:xfrm>
                <a:off x="533393" y="3028951"/>
                <a:ext cx="54933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{a}, {a, c}, {a, b}, X}.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1F1AED-48E5-7D37-D3D0-0C63BEEBA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3" y="3028951"/>
                <a:ext cx="5493331" cy="584775"/>
              </a:xfrm>
              <a:prstGeom prst="rect">
                <a:avLst/>
              </a:prstGeom>
              <a:blipFill>
                <a:blip r:embed="rId6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90878CB-0E52-65FA-5164-53EEBCB94548}"/>
              </a:ext>
            </a:extLst>
          </p:cNvPr>
          <p:cNvSpPr txBox="1"/>
          <p:nvPr/>
        </p:nvSpPr>
        <p:spPr>
          <a:xfrm>
            <a:off x="5763487" y="3049301"/>
            <a:ext cx="2743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Y = {a, b}.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5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B7C2736-B631-3EE9-2664-322C2CB37C60}"/>
                  </a:ext>
                </a:extLst>
              </p:cNvPr>
              <p:cNvSpPr txBox="1"/>
              <p:nvPr/>
            </p:nvSpPr>
            <p:spPr>
              <a:xfrm>
                <a:off x="588818" y="6197466"/>
                <a:ext cx="5973348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IN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itself a topology on Y.</a:t>
                </a:r>
                <a:endParaRPr lang="en-US" sz="32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B7C2736-B631-3EE9-2664-322C2CB3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18" y="6197466"/>
                <a:ext cx="5973348" cy="593304"/>
              </a:xfrm>
              <a:prstGeom prst="rect">
                <a:avLst/>
              </a:prstGeom>
              <a:blipFill>
                <a:blip r:embed="rId2"/>
                <a:stretch>
                  <a:fillRect l="-2656" t="-14433" r="-61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8AB4BE-74A4-C645-17BD-7B841F48B17D}"/>
                  </a:ext>
                </a:extLst>
              </p:cNvPr>
              <p:cNvSpPr txBox="1"/>
              <p:nvPr/>
            </p:nvSpPr>
            <p:spPr>
              <a:xfrm>
                <a:off x="363682" y="243443"/>
                <a:ext cx="11592790" cy="1120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Verify that a subspace (Y,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of topological space (X,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itself a topological space.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8AB4BE-74A4-C645-17BD-7B841F48B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82" y="243443"/>
                <a:ext cx="11592790" cy="1120243"/>
              </a:xfrm>
              <a:prstGeom prst="rect">
                <a:avLst/>
              </a:prstGeom>
              <a:blipFill>
                <a:blip r:embed="rId3"/>
                <a:stretch>
                  <a:fillRect l="-1368" t="-7609" b="-1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F6D5F0-C2EC-627B-81FF-590248FA01A7}"/>
                  </a:ext>
                </a:extLst>
              </p:cNvPr>
              <p:cNvSpPr txBox="1"/>
              <p:nvPr/>
            </p:nvSpPr>
            <p:spPr>
              <a:xfrm>
                <a:off x="363682" y="1287741"/>
                <a:ext cx="1063682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={H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F6D5F0-C2EC-627B-81FF-590248FA0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82" y="1287741"/>
                <a:ext cx="10636827" cy="584775"/>
              </a:xfrm>
              <a:prstGeom prst="rect">
                <a:avLst/>
              </a:prstGeom>
              <a:blipFill>
                <a:blip r:embed="rId4"/>
                <a:stretch>
                  <a:fillRect l="-149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6EE8B4-F221-DADF-324F-C09059C1B612}"/>
                  </a:ext>
                </a:extLst>
              </p:cNvPr>
              <p:cNvSpPr txBox="1"/>
              <p:nvPr/>
            </p:nvSpPr>
            <p:spPr>
              <a:xfrm>
                <a:off x="363682" y="1872516"/>
                <a:ext cx="787977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each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H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Y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some 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6EE8B4-F221-DADF-324F-C09059C1B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82" y="1872516"/>
                <a:ext cx="7879773" cy="584775"/>
              </a:xfrm>
              <a:prstGeom prst="rect">
                <a:avLst/>
              </a:prstGeom>
              <a:blipFill>
                <a:blip r:embed="rId5"/>
                <a:stretch>
                  <a:fillRect l="-2012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D89A83-7166-67CE-20F2-900AA0820105}"/>
                  </a:ext>
                </a:extLst>
              </p:cNvPr>
              <p:cNvSpPr txBox="1"/>
              <p:nvPr/>
            </p:nvSpPr>
            <p:spPr>
              <a:xfrm>
                <a:off x="498763" y="2457291"/>
                <a:ext cx="985058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(Y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Y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IN" sz="320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since </a:t>
                </a:r>
                <a:r>
                  <a:rPr lang="en-IN" sz="320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lang="en-IN" sz="320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</a:t>
                </a:r>
                <a:r>
                  <a:rPr lang="en-IN" sz="3200" baseline="-2500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IN" sz="320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20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IN" sz="320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lang="en-IN" sz="320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D89A83-7166-67CE-20F2-900AA0820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3" y="2457291"/>
                <a:ext cx="9850581" cy="584775"/>
              </a:xfrm>
              <a:prstGeom prst="rect">
                <a:avLst/>
              </a:prstGeom>
              <a:blipFill>
                <a:blip r:embed="rId6"/>
                <a:stretch>
                  <a:fillRect l="-1609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D6C5C4-A8EE-59A2-F593-7393C9C73D9E}"/>
                  </a:ext>
                </a:extLst>
              </p:cNvPr>
              <p:cNvSpPr txBox="1"/>
              <p:nvPr/>
            </p:nvSpPr>
            <p:spPr>
              <a:xfrm>
                <a:off x="539104" y="3078560"/>
                <a:ext cx="7609608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closed under arbitrary unions.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D6C5C4-A8EE-59A2-F593-7393C9C73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04" y="3078560"/>
                <a:ext cx="7609608" cy="593304"/>
              </a:xfrm>
              <a:prstGeom prst="rect">
                <a:avLst/>
              </a:prstGeom>
              <a:blipFill>
                <a:blip r:embed="rId7"/>
                <a:stretch>
                  <a:fillRect l="-2002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FE05BE-0890-9DC4-5E9A-CA62954B5219}"/>
                  </a:ext>
                </a:extLst>
              </p:cNvPr>
              <p:cNvSpPr txBox="1"/>
              <p:nvPr/>
            </p:nvSpPr>
            <p:spPr>
              <a:xfrm>
                <a:off x="498761" y="3626841"/>
                <a:ext cx="1001683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H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1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be a finite collection of elements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FE05BE-0890-9DC4-5E9A-CA62954B5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1" y="3626841"/>
                <a:ext cx="10016837" cy="584775"/>
              </a:xfrm>
              <a:prstGeom prst="rect">
                <a:avLst/>
              </a:prstGeom>
              <a:blipFill>
                <a:blip r:embed="rId8"/>
                <a:stretch>
                  <a:fillRect l="-1582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AA92AF-53BA-4B2C-5EFC-E062AAD3BAE4}"/>
                  </a:ext>
                </a:extLst>
              </p:cNvPr>
              <p:cNvSpPr txBox="1"/>
              <p:nvPr/>
            </p:nvSpPr>
            <p:spPr>
              <a:xfrm>
                <a:off x="498761" y="4211616"/>
                <a:ext cx="81187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H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Y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some G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1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AA92AF-53BA-4B2C-5EFC-E062AAD3B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1" y="4211616"/>
                <a:ext cx="8118766" cy="584775"/>
              </a:xfrm>
              <a:prstGeom prst="rect">
                <a:avLst/>
              </a:prstGeom>
              <a:blipFill>
                <a:blip r:embed="rId9"/>
                <a:stretch>
                  <a:fillRect l="-1952" t="-15625" r="-3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09A4F0-E1ED-0691-5565-2773B350F2EE}"/>
                  </a:ext>
                </a:extLst>
              </p:cNvPr>
              <p:cNvSpPr txBox="1"/>
              <p:nvPr/>
            </p:nvSpPr>
            <p:spPr>
              <a:xfrm>
                <a:off x="551228" y="4575903"/>
                <a:ext cx="2418329" cy="937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hen</m:t>
                      </m:r>
                      <m:nary>
                        <m:naryPr>
                          <m:chr m:val="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⋂"/>
                          <m:limLoc m:val="undOvr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kumimoji="0" lang="en-I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kumimoji="0" lang="en-I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I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I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I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  <m:r>
                                <a:rPr kumimoji="0" lang="en-I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∩</m:t>
                              </m:r>
                              <m:r>
                                <a:rPr kumimoji="0" lang="en-I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I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I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09A4F0-E1ED-0691-5565-2773B350F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28" y="4575903"/>
                <a:ext cx="2418329" cy="937501"/>
              </a:xfrm>
              <a:prstGeom prst="rect">
                <a:avLst/>
              </a:prstGeom>
              <a:blipFill>
                <a:blip r:embed="rId10"/>
                <a:stretch>
                  <a:fillRect r="-18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EF9B86-F16E-2D54-8393-B276E93287FE}"/>
                  </a:ext>
                </a:extLst>
              </p:cNvPr>
              <p:cNvSpPr txBox="1"/>
              <p:nvPr/>
            </p:nvSpPr>
            <p:spPr>
              <a:xfrm>
                <a:off x="4786946" y="4886746"/>
                <a:ext cx="7169525" cy="586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Y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limLoc m:val="undOvr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since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limLoc m:val="undOvr"/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</m:oMath>
                </a14:m>
                <a:r>
                  <a:rPr lang="en-IN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EF9B86-F16E-2D54-8393-B276E9328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946" y="4886746"/>
                <a:ext cx="7169525" cy="586443"/>
              </a:xfrm>
              <a:prstGeom prst="rect">
                <a:avLst/>
              </a:prstGeom>
              <a:blipFill>
                <a:blip r:embed="rId11"/>
                <a:stretch>
                  <a:fillRect l="-2126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0318DB-FC35-B8E7-6779-9581394C9D5E}"/>
                  </a:ext>
                </a:extLst>
              </p:cNvPr>
              <p:cNvSpPr txBox="1"/>
              <p:nvPr/>
            </p:nvSpPr>
            <p:spPr>
              <a:xfrm>
                <a:off x="526372" y="5471832"/>
                <a:ext cx="80911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closed under finite intersections also.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0318DB-FC35-B8E7-6779-9581394C9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72" y="5471832"/>
                <a:ext cx="8091155" cy="584775"/>
              </a:xfrm>
              <a:prstGeom prst="rect">
                <a:avLst/>
              </a:prstGeom>
              <a:blipFill>
                <a:blip r:embed="rId13"/>
                <a:stretch>
                  <a:fillRect l="-188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5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  <p:bldP spid="14" grpId="0"/>
      <p:bldP spid="16" grpId="0"/>
      <p:bldP spid="20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2163</Words>
  <Application>Microsoft Office PowerPoint</Application>
  <PresentationFormat>Widescreen</PresentationFormat>
  <Paragraphs>139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Cambria Math</vt:lpstr>
      <vt:lpstr>Times New Roman</vt:lpstr>
      <vt:lpstr>Office Theme</vt:lpstr>
      <vt:lpstr>M104- TOPOLOGY TOPOLOGICAL SPACES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TOPOLOGICAL SPACES</dc:title>
  <dc:creator>Tammi Raju Kalidindi</dc:creator>
  <cp:lastModifiedBy>Tammi Raju Kalidindi</cp:lastModifiedBy>
  <cp:revision>10</cp:revision>
  <dcterms:created xsi:type="dcterms:W3CDTF">2022-06-06T03:07:31Z</dcterms:created>
  <dcterms:modified xsi:type="dcterms:W3CDTF">2024-06-28T11:11:22Z</dcterms:modified>
</cp:coreProperties>
</file>