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09A"/>
    <a:srgbClr val="009AD0"/>
    <a:srgbClr val="4C216D"/>
    <a:srgbClr val="028C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FA76-2404-1E35-F12D-F8E94E6BD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D12FD7-17F1-A05D-4AEB-FC1CBE03C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6CC6-6ED8-6759-634A-31768CF01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3E449-2A05-498C-69D9-340FC59F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03393-2C70-FAFA-73D7-4D5A7A5B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30D7C-8999-95FF-666E-B150C105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725C90-8917-535F-2A0F-5E2E28D67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EAE9C-D298-7EF7-5B2C-2C0C1F6A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4FA3A-13FC-F101-AA16-A94A6AA0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F5FB7-900E-A164-0451-CA87D2C2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12F48-07B0-7BFE-ABB8-9887A21DC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D1B1E-1E18-C4BE-CA2B-7FDDCF821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9861-7404-BE68-2550-ECA7D8D6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58CAE-271E-D348-FF9C-D218B6D3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702C6-E997-D275-1EC9-8A4D6550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5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0AD7-FD74-625E-1246-03631E2F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C525-49F0-9146-EC5E-443467D6C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6FEC5-977B-752A-BB0E-1515CDC5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74454-6873-4DE7-1B40-884D3FE2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287A8-C78E-C729-D5C5-00920BB4E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3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DEC46-6D30-9F54-8757-571F8E24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8C178-6B5E-0691-2080-5D6B67BEB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1201A-2E42-3D04-9650-CF79E4CA4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3433E-6F9E-A31D-295F-3090A6C9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2215C-4EAF-A72D-F820-48335263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3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E7307-D4F6-99C9-155A-A9B45EC4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15EC1-6DEA-8761-9BF2-8501E6752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626E4-00F9-9D14-365F-973E76CA3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8E570-B045-BC73-F1B7-1E9BA4D2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9D88A-04E1-C025-27A9-451C9890D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A40A0-4BF9-D180-67EC-8AEA165E4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6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75538-938D-D2E9-F406-60046CEE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E3313-E4FD-D65B-7714-9C867E774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3661A-1079-F36F-BF5D-5F2CC6E97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160E3-AE55-BDDF-5A06-4CDE12C42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74C32-808F-D6BF-A491-1E706A348B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DF36-807E-3A6A-B7DF-AE8BB0276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A05CF-7873-5C3D-9BF4-1531724D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1DF13F-54EA-0DA7-F705-046A6152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7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67BD4-85E2-8460-B373-86F7757C8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C43347-75EF-23FD-35B7-54017985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0FE0D-4875-568A-7DDF-51962C0D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C1230-F305-A55C-467E-F9DCDF11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4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A6D3B-180D-37B0-07F5-2613E71EE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8214A-2DB1-EE0B-DC9D-1368394D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CDE53-9062-52BC-210A-ED6BC70C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3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23A0-EBE8-0434-93ED-944B58501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48B0F-C693-8626-8925-B15CB8148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B2A31-C7DF-2713-C214-5C822C7CC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B6943-D508-530E-0284-23A237CDA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37970-BFAA-BBCE-5F83-CA45271A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A5B89-2341-6714-A7DC-0534339F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AD5E-E582-3722-FB85-5FDA2934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4634C-49B3-6312-412C-DAD680EE7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E9231-3F1C-A8C1-67E7-69B21A26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E18C7-DF57-FBF4-5C46-5DB8ED97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C5550-14FE-EB77-A357-420539DB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CD759-CED6-C2E3-9E4D-2AC7E308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7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BB902-2929-A085-4403-0BB97B235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4CF4A-7B26-40A8-62E5-74D27D304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5F623-28AC-18E9-50D1-42E731B5F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9983-D4B8-4255-B836-E35BEEF6458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DF488-8B54-B7AB-C8E8-CE7180BB3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89AB7-1871-0D39-22D0-01083958C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26DC-E1D8-499A-9E66-1D0BD5CA6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0.png"/><Relationship Id="rId9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M104- TOPOLOGY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latin typeface="Algerian" panose="04020705040A02060702" pitchFamily="82" charset="0"/>
              </a:rPr>
              <a:t>SEPARATION</a:t>
            </a:r>
            <a:endParaRPr lang="en-US" sz="4800" dirty="0">
              <a:solidFill>
                <a:srgbClr val="FF000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806232-9DDF-3AD1-9C49-D6AFABE383D4}"/>
              </a:ext>
            </a:extLst>
          </p:cNvPr>
          <p:cNvSpPr txBox="1"/>
          <p:nvPr/>
        </p:nvSpPr>
        <p:spPr>
          <a:xfrm>
            <a:off x="546846" y="1744082"/>
            <a:ext cx="117123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G and H are disjoint open sets such that x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 and C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H.</a:t>
            </a:r>
            <a:endParaRPr lang="en-US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A4A69B-F51F-7280-CB18-4EE9E391CBC4}"/>
                  </a:ext>
                </a:extLst>
              </p:cNvPr>
              <p:cNvSpPr txBox="1"/>
              <p:nvPr/>
            </p:nvSpPr>
            <p:spPr>
              <a:xfrm>
                <a:off x="479607" y="-44611"/>
                <a:ext cx="6580095" cy="629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Put G =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and H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A4A69B-F51F-7280-CB18-4EE9E391C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07" y="-44611"/>
                <a:ext cx="6580095" cy="629852"/>
              </a:xfrm>
              <a:prstGeom prst="rect">
                <a:avLst/>
              </a:prstGeom>
              <a:blipFill>
                <a:blip r:embed="rId2"/>
                <a:stretch>
                  <a:fillRect l="-2410" t="-13592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697630-F157-7066-F3BC-382CA3E5E8A5}"/>
                  </a:ext>
                </a:extLst>
              </p:cNvPr>
              <p:cNvSpPr txBox="1"/>
              <p:nvPr/>
            </p:nvSpPr>
            <p:spPr>
              <a:xfrm>
                <a:off x="479606" y="444401"/>
                <a:ext cx="12079943" cy="629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Now for 1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n, consider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(</a:t>
                </a:r>
                <a:r>
                  <a:rPr lang="en-US" sz="3200" b="1" dirty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⸪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G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697630-F157-7066-F3BC-382CA3E5E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06" y="444401"/>
                <a:ext cx="12079943" cy="629852"/>
              </a:xfrm>
              <a:prstGeom prst="rect">
                <a:avLst/>
              </a:prstGeom>
              <a:blipFill>
                <a:blip r:embed="rId3"/>
                <a:stretch>
                  <a:fillRect l="-1312" t="-13592" r="-1161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E031DD-4ADE-816C-F9B4-443DF7E02DBD}"/>
                  </a:ext>
                </a:extLst>
              </p:cNvPr>
              <p:cNvSpPr txBox="1"/>
              <p:nvPr/>
            </p:nvSpPr>
            <p:spPr>
              <a:xfrm>
                <a:off x="479605" y="853991"/>
                <a:ext cx="3070416" cy="629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E031DD-4ADE-816C-F9B4-443DF7E02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05" y="853991"/>
                <a:ext cx="3070416" cy="629852"/>
              </a:xfrm>
              <a:prstGeom prst="rect">
                <a:avLst/>
              </a:prstGeom>
              <a:blipFill>
                <a:blip r:embed="rId4"/>
                <a:stretch>
                  <a:fillRect l="-5169" t="-13592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6754F6-151B-4598-9893-DC93C6D8C3DB}"/>
                  </a:ext>
                </a:extLst>
              </p:cNvPr>
              <p:cNvSpPr txBox="1"/>
              <p:nvPr/>
            </p:nvSpPr>
            <p:spPr>
              <a:xfrm>
                <a:off x="479607" y="1274481"/>
                <a:ext cx="10076334" cy="6651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Therefore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=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𝑯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𝑯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</m:nary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6754F6-151B-4598-9893-DC93C6D8C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07" y="1274481"/>
                <a:ext cx="10076334" cy="665118"/>
              </a:xfrm>
              <a:prstGeom prst="rect">
                <a:avLst/>
              </a:prstGeom>
              <a:blipFill>
                <a:blip r:embed="rId5"/>
                <a:stretch>
                  <a:fillRect l="-1573" t="-8257" r="-181" b="-2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68B7F600-5202-795A-028E-CF483484EF26}"/>
              </a:ext>
            </a:extLst>
          </p:cNvPr>
          <p:cNvSpPr txBox="1"/>
          <p:nvPr/>
        </p:nvSpPr>
        <p:spPr>
          <a:xfrm>
            <a:off x="479605" y="5498868"/>
            <a:ext cx="1160929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C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 which implies that C is closed.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005201-E29F-D23D-FB5D-F709AF3D4FC0}"/>
              </a:ext>
            </a:extLst>
          </p:cNvPr>
          <p:cNvSpPr txBox="1"/>
          <p:nvPr/>
        </p:nvSpPr>
        <p:spPr>
          <a:xfrm>
            <a:off x="479605" y="2199838"/>
            <a:ext cx="116092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Every compact subspace of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closed.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4CECE7-E0D2-A8F7-076A-157E95ADBBC0}"/>
              </a:ext>
            </a:extLst>
          </p:cNvPr>
          <p:cNvSpPr txBox="1"/>
          <p:nvPr/>
        </p:nvSpPr>
        <p:spPr>
          <a:xfrm>
            <a:off x="521074" y="2647972"/>
            <a:ext cx="109223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C be a compact subspace of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X.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66B028-F74F-FA47-FECE-46BF514B3E64}"/>
              </a:ext>
            </a:extLst>
          </p:cNvPr>
          <p:cNvSpPr txBox="1"/>
          <p:nvPr/>
        </p:nvSpPr>
        <p:spPr>
          <a:xfrm>
            <a:off x="479605" y="3071068"/>
            <a:ext cx="6580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empty then clearly it is open.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C4318E-14FB-7AEB-6B3C-7C5B11C7C917}"/>
              </a:ext>
            </a:extLst>
          </p:cNvPr>
          <p:cNvSpPr txBox="1"/>
          <p:nvPr/>
        </p:nvSpPr>
        <p:spPr>
          <a:xfrm>
            <a:off x="6766110" y="3041687"/>
            <a:ext cx="5493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non-empty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4E06AA-CD16-BC5C-AB80-4F7ABBE429B0}"/>
              </a:ext>
            </a:extLst>
          </p:cNvPr>
          <p:cNvSpPr txBox="1"/>
          <p:nvPr/>
        </p:nvSpPr>
        <p:spPr>
          <a:xfrm>
            <a:off x="445991" y="3526588"/>
            <a:ext cx="2283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1139C4-DAA5-DC87-0A55-B211D99FBD76}"/>
              </a:ext>
            </a:extLst>
          </p:cNvPr>
          <p:cNvSpPr txBox="1"/>
          <p:nvPr/>
        </p:nvSpPr>
        <p:spPr>
          <a:xfrm>
            <a:off x="329455" y="3998535"/>
            <a:ext cx="118939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above theorem,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disjoint open sets G and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C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C1AB27-61B8-B6C1-723A-037D482E7951}"/>
              </a:ext>
            </a:extLst>
          </p:cNvPr>
          <p:cNvSpPr txBox="1"/>
          <p:nvPr/>
        </p:nvSpPr>
        <p:spPr>
          <a:xfrm>
            <a:off x="356349" y="4497340"/>
            <a:ext cx="108181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 have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(since C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CFCB30-A5A6-6E7F-AF51-270207573CDF}"/>
              </a:ext>
            </a:extLst>
          </p:cNvPr>
          <p:cNvSpPr txBox="1"/>
          <p:nvPr/>
        </p:nvSpPr>
        <p:spPr>
          <a:xfrm>
            <a:off x="329455" y="4944545"/>
            <a:ext cx="49148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3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D87FED-9909-1D70-893D-E8BEC14E4EFE}"/>
              </a:ext>
            </a:extLst>
          </p:cNvPr>
          <p:cNvSpPr txBox="1"/>
          <p:nvPr/>
        </p:nvSpPr>
        <p:spPr>
          <a:xfrm>
            <a:off x="497541" y="5435625"/>
            <a:ext cx="1093246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f(G) = [{f(G)}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 in Y. Thus, f is a homeomorphism.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DC5FC-F3CD-CB06-5A8D-E96EFED97B38}"/>
              </a:ext>
            </a:extLst>
          </p:cNvPr>
          <p:cNvSpPr txBox="1"/>
          <p:nvPr/>
        </p:nvSpPr>
        <p:spPr>
          <a:xfrm>
            <a:off x="472276" y="-62345"/>
            <a:ext cx="117751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8*: A one – to – one continuous mapping of a compact space onto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homeomorphism.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77BECF-4438-5F5A-1063-2935840B7DA2}"/>
              </a:ext>
            </a:extLst>
          </p:cNvPr>
          <p:cNvSpPr txBox="1"/>
          <p:nvPr/>
        </p:nvSpPr>
        <p:spPr>
          <a:xfrm>
            <a:off x="471057" y="872160"/>
            <a:ext cx="117751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f: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be a one - to - one continuous mapping of a compact metric space X onto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Y.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071624-697E-D564-54EB-631B95D04095}"/>
              </a:ext>
            </a:extLst>
          </p:cNvPr>
          <p:cNvSpPr txBox="1"/>
          <p:nvPr/>
        </p:nvSpPr>
        <p:spPr>
          <a:xfrm>
            <a:off x="469836" y="1806665"/>
            <a:ext cx="112095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must show that f(G) is open in Y whenever G is open in X.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BBABFA-755B-1A24-E10B-FE0D27F380CF}"/>
              </a:ext>
            </a:extLst>
          </p:cNvPr>
          <p:cNvSpPr txBox="1"/>
          <p:nvPr/>
        </p:nvSpPr>
        <p:spPr>
          <a:xfrm>
            <a:off x="497540" y="2226035"/>
            <a:ext cx="98656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baseline="30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f(F) is closed in Y whenever F is closed in X.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349D8F-1C6A-13B6-88A5-4B7697E17BC5}"/>
              </a:ext>
            </a:extLst>
          </p:cNvPr>
          <p:cNvSpPr txBox="1"/>
          <p:nvPr/>
        </p:nvSpPr>
        <p:spPr>
          <a:xfrm>
            <a:off x="497540" y="2644623"/>
            <a:ext cx="88265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F is empty, then f(F)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hence it is closed.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2569CA-D55B-0D83-09FC-FFA7959768A6}"/>
              </a:ext>
            </a:extLst>
          </p:cNvPr>
          <p:cNvSpPr txBox="1"/>
          <p:nvPr/>
        </p:nvSpPr>
        <p:spPr>
          <a:xfrm>
            <a:off x="517707" y="3087467"/>
            <a:ext cx="52457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that F is non-empty.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29F4B9-DB31-D938-60F7-804C89330AED}"/>
              </a:ext>
            </a:extLst>
          </p:cNvPr>
          <p:cNvSpPr txBox="1"/>
          <p:nvPr/>
        </p:nvSpPr>
        <p:spPr>
          <a:xfrm>
            <a:off x="5588471" y="3087466"/>
            <a:ext cx="68113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is compact, we have F is compact.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9D275F-CD9C-2054-67B6-1F6F928F26F1}"/>
              </a:ext>
            </a:extLst>
          </p:cNvPr>
          <p:cNvSpPr txBox="1"/>
          <p:nvPr/>
        </p:nvSpPr>
        <p:spPr>
          <a:xfrm>
            <a:off x="420732" y="3580688"/>
            <a:ext cx="60493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is continuous, f(F) is compact.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1EB55E-C368-4789-1EB7-B1E06ADDAF44}"/>
              </a:ext>
            </a:extLst>
          </p:cNvPr>
          <p:cNvSpPr txBox="1"/>
          <p:nvPr/>
        </p:nvSpPr>
        <p:spPr>
          <a:xfrm>
            <a:off x="6504099" y="3573379"/>
            <a:ext cx="55972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by a theorem, f(F) is closed.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7DDB8B-0FDE-ADAB-78CD-E50F8243C180}"/>
              </a:ext>
            </a:extLst>
          </p:cNvPr>
          <p:cNvSpPr txBox="1"/>
          <p:nvPr/>
        </p:nvSpPr>
        <p:spPr>
          <a:xfrm>
            <a:off x="448435" y="4022750"/>
            <a:ext cx="116529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we proved that f(F) is closed in Y whenever F is closed in X.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9190A5-421E-7CE8-9CD6-DB56A7B4B471}"/>
              </a:ext>
            </a:extLst>
          </p:cNvPr>
          <p:cNvSpPr txBox="1"/>
          <p:nvPr/>
        </p:nvSpPr>
        <p:spPr>
          <a:xfrm>
            <a:off x="517707" y="4473628"/>
            <a:ext cx="71577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G is open in X, then 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closed in X.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54549D-21B8-7A7A-1F20-4866B7775833}"/>
              </a:ext>
            </a:extLst>
          </p:cNvPr>
          <p:cNvSpPr txBox="1"/>
          <p:nvPr/>
        </p:nvSpPr>
        <p:spPr>
          <a:xfrm>
            <a:off x="7523017" y="4414353"/>
            <a:ext cx="44473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f(G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is closed in Y.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CDA8609-C3D3-2F82-E44A-2EB2155FE29C}"/>
              </a:ext>
            </a:extLst>
          </p:cNvPr>
          <p:cNvSpPr txBox="1"/>
          <p:nvPr/>
        </p:nvSpPr>
        <p:spPr>
          <a:xfrm>
            <a:off x="497540" y="4957255"/>
            <a:ext cx="3484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f(G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(f(G))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531B27-A7EB-462E-0E81-24CFFC261A29}"/>
              </a:ext>
            </a:extLst>
          </p:cNvPr>
          <p:cNvSpPr txBox="1"/>
          <p:nvPr/>
        </p:nvSpPr>
        <p:spPr>
          <a:xfrm>
            <a:off x="3852170" y="4957255"/>
            <a:ext cx="55338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(f(G))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closed in 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B1A27F-A289-B2FD-6042-70A52ABB701B}"/>
              </a:ext>
            </a:extLst>
          </p:cNvPr>
          <p:cNvSpPr txBox="1"/>
          <p:nvPr/>
        </p:nvSpPr>
        <p:spPr>
          <a:xfrm>
            <a:off x="606136" y="4481947"/>
            <a:ext cx="1056938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 is </a:t>
            </a:r>
            <a:r>
              <a:rPr lang="en-US" sz="32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Hence every normal space is </a:t>
            </a:r>
            <a:r>
              <a:rPr lang="en-US" sz="32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F917D2-EB0A-F10A-845F-AEE8EB10AFE5}"/>
              </a:ext>
            </a:extLst>
          </p:cNvPr>
          <p:cNvSpPr txBox="1"/>
          <p:nvPr/>
        </p:nvSpPr>
        <p:spPr>
          <a:xfrm>
            <a:off x="606137" y="0"/>
            <a:ext cx="1136419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COMPLETELY REGULAR SPACES AND NORMAL SPACES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A1F074-52B3-7DCC-B441-9314A380CC78}"/>
              </a:ext>
            </a:extLst>
          </p:cNvPr>
          <p:cNvSpPr txBox="1"/>
          <p:nvPr/>
        </p:nvSpPr>
        <p:spPr>
          <a:xfrm>
            <a:off x="606137" y="593304"/>
            <a:ext cx="113641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normal space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-space in which each pair of disjoint closed sets can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separted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open sets. In the sense that they have disjoint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neighbourhoods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885561-C3A1-E459-B765-31936293D67C}"/>
              </a:ext>
            </a:extLst>
          </p:cNvPr>
          <p:cNvSpPr txBox="1"/>
          <p:nvPr/>
        </p:nvSpPr>
        <p:spPr>
          <a:xfrm>
            <a:off x="606137" y="2063469"/>
            <a:ext cx="7762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Every normal space is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5E6E75-61EA-41E7-2E5E-5797A6338056}"/>
              </a:ext>
            </a:extLst>
          </p:cNvPr>
          <p:cNvSpPr txBox="1"/>
          <p:nvPr/>
        </p:nvSpPr>
        <p:spPr>
          <a:xfrm>
            <a:off x="606136" y="2555911"/>
            <a:ext cx="117796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X be a normal space. Let x and y be distinct points in X.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AE9593-D2E7-E4CF-5488-64BEA04F3D26}"/>
              </a:ext>
            </a:extLst>
          </p:cNvPr>
          <p:cNvSpPr txBox="1"/>
          <p:nvPr/>
        </p:nvSpPr>
        <p:spPr>
          <a:xfrm>
            <a:off x="671944" y="3048353"/>
            <a:ext cx="79940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{x} and {y} are disjoint closed sets.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A141EF-979A-7E53-982E-B48228BE38DD}"/>
              </a:ext>
            </a:extLst>
          </p:cNvPr>
          <p:cNvSpPr txBox="1"/>
          <p:nvPr/>
        </p:nvSpPr>
        <p:spPr>
          <a:xfrm>
            <a:off x="606136" y="3429000"/>
            <a:ext cx="117796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 X is normal,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disjoint open sets G and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{x}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{y}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8C11CB-722B-E76F-022E-593D158D9A79}"/>
              </a:ext>
            </a:extLst>
          </p:cNvPr>
          <p:cNvSpPr txBox="1"/>
          <p:nvPr/>
        </p:nvSpPr>
        <p:spPr>
          <a:xfrm>
            <a:off x="504265" y="3949164"/>
            <a:ext cx="115711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G and H are disjoint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neighbourhoods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x and y respectively.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D5B991-7CEC-FA73-367C-F8F487A3CA6E}"/>
              </a:ext>
            </a:extLst>
          </p:cNvPr>
          <p:cNvSpPr txBox="1"/>
          <p:nvPr/>
        </p:nvSpPr>
        <p:spPr>
          <a:xfrm>
            <a:off x="571864" y="4940878"/>
            <a:ext cx="1180651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X is </a:t>
            </a:r>
            <a:r>
              <a:rPr lang="en-US" sz="3200" b="1" dirty="0" err="1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we have that x and B have disjoint </a:t>
            </a:r>
            <a:r>
              <a:rPr lang="en-US" sz="3200" b="1" dirty="0" err="1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neighbourhoods</a:t>
            </a:r>
            <a:r>
              <a:rPr lang="en-US" sz="3200" b="1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say G</a:t>
            </a:r>
            <a:r>
              <a:rPr lang="en-US" sz="3200" b="1" baseline="-25000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200" b="1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3200" b="1" dirty="0" err="1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200" b="1" baseline="-25000" dirty="0" err="1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200" b="1" dirty="0">
                <a:solidFill>
                  <a:srgbClr val="009A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respectively.</a:t>
            </a:r>
            <a:endParaRPr lang="en-US" sz="3200" b="1" dirty="0">
              <a:solidFill>
                <a:srgbClr val="009AD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0D3543-296B-4CF3-0586-108FA4D30259}"/>
              </a:ext>
            </a:extLst>
          </p:cNvPr>
          <p:cNvSpPr txBox="1"/>
          <p:nvPr/>
        </p:nvSpPr>
        <p:spPr>
          <a:xfrm>
            <a:off x="487456" y="-29916"/>
            <a:ext cx="114176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Theorem: (11*)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Every compact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 is normal.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30C64-4159-9CA5-237F-4C4B17F50DE9}"/>
              </a:ext>
            </a:extLst>
          </p:cNvPr>
          <p:cNvSpPr txBox="1"/>
          <p:nvPr/>
        </p:nvSpPr>
        <p:spPr>
          <a:xfrm>
            <a:off x="487455" y="415630"/>
            <a:ext cx="77984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Let X be a compact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D09966-C8D3-5CE3-459F-3CF9E3054194}"/>
              </a:ext>
            </a:extLst>
          </p:cNvPr>
          <p:cNvSpPr txBox="1"/>
          <p:nvPr/>
        </p:nvSpPr>
        <p:spPr>
          <a:xfrm>
            <a:off x="487454" y="907342"/>
            <a:ext cx="6841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X is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it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-space.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64CC9D-361D-0095-1B72-594DE916840E}"/>
              </a:ext>
            </a:extLst>
          </p:cNvPr>
          <p:cNvSpPr txBox="1"/>
          <p:nvPr/>
        </p:nvSpPr>
        <p:spPr>
          <a:xfrm>
            <a:off x="487452" y="1445220"/>
            <a:ext cx="77984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A and B be a pair of disjoint closed sets.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EC36DC-27C0-B317-1F4D-7702CD2C82F7}"/>
              </a:ext>
            </a:extLst>
          </p:cNvPr>
          <p:cNvSpPr txBox="1"/>
          <p:nvPr/>
        </p:nvSpPr>
        <p:spPr>
          <a:xfrm>
            <a:off x="604910" y="1887954"/>
            <a:ext cx="114176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If either of the closed sets is empty, we can take the empty set as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it, and the full space as the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the other 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  X = , thus, proving the lemma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57B213-00CE-B72D-1E95-4FDC17BCB761}"/>
              </a:ext>
            </a:extLst>
          </p:cNvPr>
          <p:cNvSpPr txBox="1"/>
          <p:nvPr/>
        </p:nvSpPr>
        <p:spPr>
          <a:xfrm>
            <a:off x="641136" y="3361739"/>
            <a:ext cx="10359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So, we may assume that both A and B are non-empty sets.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5D9834-54A8-705D-6A67-4AF0DD7F332C}"/>
              </a:ext>
            </a:extLst>
          </p:cNvPr>
          <p:cNvSpPr txBox="1"/>
          <p:nvPr/>
        </p:nvSpPr>
        <p:spPr>
          <a:xfrm>
            <a:off x="641135" y="3900348"/>
            <a:ext cx="105708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X is compact, we have that A and B are compact sets.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DD11A-A038-F768-D401-D66D451D5DCA}"/>
              </a:ext>
            </a:extLst>
          </p:cNvPr>
          <p:cNvSpPr txBox="1"/>
          <p:nvPr/>
        </p:nvSpPr>
        <p:spPr>
          <a:xfrm>
            <a:off x="571863" y="4387273"/>
            <a:ext cx="2129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A0EDB-4FAB-16B8-2F83-3E56AC575508}"/>
              </a:ext>
            </a:extLst>
          </p:cNvPr>
          <p:cNvSpPr txBox="1"/>
          <p:nvPr/>
        </p:nvSpPr>
        <p:spPr>
          <a:xfrm>
            <a:off x="2532185" y="4387273"/>
            <a:ext cx="87079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Now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and B is a compact subspace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E518DD-12AF-3F47-DE60-239B58DEE541}"/>
              </a:ext>
            </a:extLst>
          </p:cNvPr>
          <p:cNvSpPr txBox="1"/>
          <p:nvPr/>
        </p:nvSpPr>
        <p:spPr>
          <a:xfrm>
            <a:off x="604910" y="5901707"/>
            <a:ext cx="118065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,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{G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}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is a class of open sets such that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15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733488-3086-E208-2F17-971CAC6C1D0F}"/>
                  </a:ext>
                </a:extLst>
              </p:cNvPr>
              <p:cNvSpPr txBox="1"/>
              <p:nvPr/>
            </p:nvSpPr>
            <p:spPr>
              <a:xfrm>
                <a:off x="658906" y="2746210"/>
                <a:ext cx="11403106" cy="11567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Now G and H are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neighbourhoods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of A and B respectively, </a:t>
                </a:r>
                <a:r>
                  <a:rPr lang="en-US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     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=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𝑮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</m:e>
                        </m:nary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𝑯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𝑮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</m:d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𝑮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𝑯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733488-3086-E208-2F17-971CAC6C1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06" y="2746210"/>
                <a:ext cx="11403106" cy="1156727"/>
              </a:xfrm>
              <a:prstGeom prst="rect">
                <a:avLst/>
              </a:prstGeom>
              <a:blipFill>
                <a:blip r:embed="rId2"/>
                <a:stretch>
                  <a:fillRect l="-1336" t="-6842" r="-1924" b="-1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E5045F-E35E-490C-A8B6-024783818CD2}"/>
                  </a:ext>
                </a:extLst>
              </p:cNvPr>
              <p:cNvSpPr txBox="1"/>
              <p:nvPr/>
            </p:nvSpPr>
            <p:spPr>
              <a:xfrm>
                <a:off x="588566" y="15251"/>
                <a:ext cx="11533094" cy="1121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⸪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 is compact, </a:t>
                </a:r>
                <a:r>
                  <a:rPr lang="en-US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 finite subclass of the class of {G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x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}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A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which we denote by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} </a:t>
                </a:r>
                <a:r>
                  <a:rPr lang="en-US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∪…∪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E5045F-E35E-490C-A8B6-024783818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66" y="15251"/>
                <a:ext cx="11533094" cy="1121461"/>
              </a:xfrm>
              <a:prstGeom prst="rect">
                <a:avLst/>
              </a:prstGeom>
              <a:blipFill>
                <a:blip r:embed="rId3"/>
                <a:stretch>
                  <a:fillRect l="-1375" t="-7104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2F0501-28CC-59D3-3005-4A3BD27EF538}"/>
                  </a:ext>
                </a:extLst>
              </p:cNvPr>
              <p:cNvSpPr txBox="1"/>
              <p:nvPr/>
            </p:nvSpPr>
            <p:spPr>
              <a:xfrm>
                <a:off x="588566" y="1014320"/>
                <a:ext cx="10131016" cy="11657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be the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neighbourhoods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of B which corresponds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2F0501-28CC-59D3-3005-4A3BD27EF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66" y="1014320"/>
                <a:ext cx="10131016" cy="1165704"/>
              </a:xfrm>
              <a:prstGeom prst="rect">
                <a:avLst/>
              </a:prstGeom>
              <a:blipFill>
                <a:blip r:embed="rId4"/>
                <a:stretch>
                  <a:fillRect l="-1565" t="-7292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EB31CA-E73F-7BEB-1419-0105C844489A}"/>
                  </a:ext>
                </a:extLst>
              </p:cNvPr>
              <p:cNvSpPr txBox="1"/>
              <p:nvPr/>
            </p:nvSpPr>
            <p:spPr>
              <a:xfrm>
                <a:off x="588565" y="2156758"/>
                <a:ext cx="6770879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Put G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 and H =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</m:nary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EB31CA-E73F-7BEB-1419-0105C8444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65" y="2156758"/>
                <a:ext cx="6770879" cy="629018"/>
              </a:xfrm>
              <a:prstGeom prst="rect">
                <a:avLst/>
              </a:prstGeom>
              <a:blipFill>
                <a:blip r:embed="rId5"/>
                <a:stretch>
                  <a:fillRect l="-2342" t="-13592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69B9A6E-B1B1-C6B2-77F9-3A36C59A7F83}"/>
              </a:ext>
            </a:extLst>
          </p:cNvPr>
          <p:cNvSpPr txBox="1"/>
          <p:nvPr/>
        </p:nvSpPr>
        <p:spPr>
          <a:xfrm>
            <a:off x="658905" y="3833648"/>
            <a:ext cx="7614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Therefore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Hence X is normal.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30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D66AF8-2AA3-189D-52A8-58A273E660B5}"/>
              </a:ext>
            </a:extLst>
          </p:cNvPr>
          <p:cNvSpPr txBox="1"/>
          <p:nvPr/>
        </p:nvSpPr>
        <p:spPr>
          <a:xfrm>
            <a:off x="8258958" y="6331955"/>
            <a:ext cx="35435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X is normal.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23D9A7-F174-052F-56E5-D9E43A962ACD}"/>
              </a:ext>
            </a:extLst>
          </p:cNvPr>
          <p:cNvSpPr txBox="1"/>
          <p:nvPr/>
        </p:nvSpPr>
        <p:spPr>
          <a:xfrm>
            <a:off x="504889" y="-77217"/>
            <a:ext cx="1154939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Problem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(1*): Let X be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- space. Show that X is normal if and only if each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a closed set F contains the closure of some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A5C448-D132-97F7-843B-5926A884AF21}"/>
              </a:ext>
            </a:extLst>
          </p:cNvPr>
          <p:cNvSpPr txBox="1"/>
          <p:nvPr/>
        </p:nvSpPr>
        <p:spPr>
          <a:xfrm>
            <a:off x="421759" y="1654293"/>
            <a:ext cx="118317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Solution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Assume that X is normal. Let O be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F.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D410B9-4D33-96FD-53B5-274105650EE6}"/>
              </a:ext>
            </a:extLst>
          </p:cNvPr>
          <p:cNvSpPr txBox="1"/>
          <p:nvPr/>
        </p:nvSpPr>
        <p:spPr>
          <a:xfrm>
            <a:off x="421759" y="2098507"/>
            <a:ext cx="32004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CC953E-1BBD-4B70-E790-649C6A865BF9}"/>
              </a:ext>
            </a:extLst>
          </p:cNvPr>
          <p:cNvSpPr txBox="1"/>
          <p:nvPr/>
        </p:nvSpPr>
        <p:spPr>
          <a:xfrm>
            <a:off x="3442044" y="2022173"/>
            <a:ext cx="6414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F and 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are disjoint closed sets.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8FD4BA-43C2-B85D-6C13-B1C04E42724F}"/>
              </a:ext>
            </a:extLst>
          </p:cNvPr>
          <p:cNvSpPr txBox="1"/>
          <p:nvPr/>
        </p:nvSpPr>
        <p:spPr>
          <a:xfrm>
            <a:off x="526474" y="2532615"/>
            <a:ext cx="114438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is normal,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disjoint open sets G and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and 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BF4B67-905F-19A2-30B8-45DC0BB41B98}"/>
              </a:ext>
            </a:extLst>
          </p:cNvPr>
          <p:cNvSpPr txBox="1"/>
          <p:nvPr/>
        </p:nvSpPr>
        <p:spPr>
          <a:xfrm>
            <a:off x="526474" y="2976844"/>
            <a:ext cx="62206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we have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4E39F4-9572-10CC-1FE0-8C7776458470}"/>
              </a:ext>
            </a:extLst>
          </p:cNvPr>
          <p:cNvSpPr txBox="1"/>
          <p:nvPr/>
        </p:nvSpPr>
        <p:spPr>
          <a:xfrm>
            <a:off x="6513269" y="2964588"/>
            <a:ext cx="556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Now 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(O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O.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4B446E-0C15-AE19-CC3C-443F557D847A}"/>
                  </a:ext>
                </a:extLst>
              </p:cNvPr>
              <p:cNvSpPr txBox="1"/>
              <p:nvPr/>
            </p:nvSpPr>
            <p:spPr>
              <a:xfrm>
                <a:off x="526474" y="3427418"/>
                <a:ext cx="4807528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Since H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is closed,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4B446E-0C15-AE19-CC3C-443F557D8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74" y="3427418"/>
                <a:ext cx="4807528" cy="585930"/>
              </a:xfrm>
              <a:prstGeom prst="rect">
                <a:avLst/>
              </a:prstGeom>
              <a:blipFill>
                <a:blip r:embed="rId2"/>
                <a:stretch>
                  <a:fillRect l="-3169" t="-15625" r="-253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FFCF622-BE53-57D1-7DB4-77C87216A36D}"/>
                  </a:ext>
                </a:extLst>
              </p:cNvPr>
              <p:cNvSpPr txBox="1"/>
              <p:nvPr/>
            </p:nvSpPr>
            <p:spPr>
              <a:xfrm>
                <a:off x="5306292" y="3427561"/>
                <a:ext cx="4488873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F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FFCF622-BE53-57D1-7DB4-77C87216A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292" y="3427561"/>
                <a:ext cx="4488873" cy="585930"/>
              </a:xfrm>
              <a:prstGeom prst="rect">
                <a:avLst/>
              </a:prstGeom>
              <a:blipFill>
                <a:blip r:embed="rId3"/>
                <a:stretch>
                  <a:fillRect l="-3392" t="-15625" r="-81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2C67592-3FCE-B859-F435-528FC0EC0298}"/>
                  </a:ext>
                </a:extLst>
              </p:cNvPr>
              <p:cNvSpPr txBox="1"/>
              <p:nvPr/>
            </p:nvSpPr>
            <p:spPr>
              <a:xfrm>
                <a:off x="526474" y="3879287"/>
                <a:ext cx="6844147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Hence F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O, and G is open.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2C67592-3FCE-B859-F435-528FC0EC0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74" y="3879287"/>
                <a:ext cx="6844147" cy="585930"/>
              </a:xfrm>
              <a:prstGeom prst="rect">
                <a:avLst/>
              </a:prstGeom>
              <a:blipFill>
                <a:blip r:embed="rId4"/>
                <a:stretch>
                  <a:fillRect l="-222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285B499-49FA-E987-377A-FB5865245ED5}"/>
                  </a:ext>
                </a:extLst>
              </p:cNvPr>
              <p:cNvSpPr txBox="1"/>
              <p:nvPr/>
            </p:nvSpPr>
            <p:spPr>
              <a:xfrm>
                <a:off x="471054" y="1216961"/>
                <a:ext cx="10196947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(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ie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if O is a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nbd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of F then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nbd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of F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F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O. </a:t>
                </a:r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285B499-49FA-E987-377A-FB5865245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4" y="1216961"/>
                <a:ext cx="10196947" cy="585930"/>
              </a:xfrm>
              <a:prstGeom prst="rect">
                <a:avLst/>
              </a:prstGeom>
              <a:blipFill>
                <a:blip r:embed="rId5"/>
                <a:stretch>
                  <a:fillRect l="-1494" t="-15625" r="-359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4AD7D218-F3D5-AE12-68B4-457E03FF5E7C}"/>
              </a:ext>
            </a:extLst>
          </p:cNvPr>
          <p:cNvSpPr txBox="1"/>
          <p:nvPr/>
        </p:nvSpPr>
        <p:spPr>
          <a:xfrm>
            <a:off x="484911" y="4284368"/>
            <a:ext cx="91578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Conversely, suppose that X has the stated property.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63214E-1982-EB8C-3660-7824582182D8}"/>
              </a:ext>
            </a:extLst>
          </p:cNvPr>
          <p:cNvSpPr txBox="1"/>
          <p:nvPr/>
        </p:nvSpPr>
        <p:spPr>
          <a:xfrm>
            <a:off x="505696" y="4736094"/>
            <a:ext cx="62414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A and B be disjoint closed sets.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A04A68-2EC3-54E0-2B98-490F780910A6}"/>
              </a:ext>
            </a:extLst>
          </p:cNvPr>
          <p:cNvSpPr txBox="1"/>
          <p:nvPr/>
        </p:nvSpPr>
        <p:spPr>
          <a:xfrm>
            <a:off x="6649370" y="4728160"/>
            <a:ext cx="5320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we have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C7AA4D-E22B-3E44-19C1-4072CA122556}"/>
              </a:ext>
            </a:extLst>
          </p:cNvPr>
          <p:cNvSpPr txBox="1"/>
          <p:nvPr/>
        </p:nvSpPr>
        <p:spPr>
          <a:xfrm>
            <a:off x="568037" y="5129188"/>
            <a:ext cx="33389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nbd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A.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7F2D3E-FFB1-ECEC-A20B-4FB95C1FB936}"/>
                  </a:ext>
                </a:extLst>
              </p:cNvPr>
              <p:cNvSpPr txBox="1"/>
              <p:nvPr/>
            </p:nvSpPr>
            <p:spPr>
              <a:xfrm>
                <a:off x="3726877" y="5128033"/>
                <a:ext cx="6525490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  <a:sym typeface="Symbol" panose="05050102010706020507" pitchFamily="18" charset="2"/>
                  </a:rPr>
                  <a:t>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 open set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B'.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7F2D3E-FFB1-ECEC-A20B-4FB95C1FB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877" y="5128033"/>
                <a:ext cx="6525490" cy="585930"/>
              </a:xfrm>
              <a:prstGeom prst="rect">
                <a:avLst/>
              </a:prstGeom>
              <a:blipFill>
                <a:blip r:embed="rId6"/>
                <a:stretch>
                  <a:fillRect l="-2334" t="-15625" r="-65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6C081CD-CF99-4E25-A24A-754372763A6D}"/>
                  </a:ext>
                </a:extLst>
              </p:cNvPr>
              <p:cNvSpPr txBox="1"/>
              <p:nvPr/>
            </p:nvSpPr>
            <p:spPr>
              <a:xfrm>
                <a:off x="526471" y="5571825"/>
                <a:ext cx="5569529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(B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)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</m:acc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ie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</m:acc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6C081CD-CF99-4E25-A24A-754372763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71" y="5571825"/>
                <a:ext cx="5569529" cy="585930"/>
              </a:xfrm>
              <a:prstGeom prst="rect">
                <a:avLst/>
              </a:prstGeom>
              <a:blipFill>
                <a:blip r:embed="rId7"/>
                <a:stretch>
                  <a:fillRect l="-273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60E1EDB-4650-7543-9E5F-C53CBFBEE3A4}"/>
                  </a:ext>
                </a:extLst>
              </p:cNvPr>
              <p:cNvSpPr txBox="1"/>
              <p:nvPr/>
            </p:nvSpPr>
            <p:spPr>
              <a:xfrm>
                <a:off x="5680361" y="5571825"/>
                <a:ext cx="6511640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 open set 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</m:acc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60E1EDB-4650-7543-9E5F-C53CBFBEE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361" y="5571825"/>
                <a:ext cx="6511640" cy="585930"/>
              </a:xfrm>
              <a:prstGeom prst="rect">
                <a:avLst/>
              </a:prstGeom>
              <a:blipFill>
                <a:blip r:embed="rId8"/>
                <a:stretch>
                  <a:fillRect l="-243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8929D63-4F43-A3AF-F9C3-BDA5C6505C93}"/>
                  </a:ext>
                </a:extLst>
              </p:cNvPr>
              <p:cNvSpPr txBox="1"/>
              <p:nvPr/>
            </p:nvSpPr>
            <p:spPr>
              <a:xfrm>
                <a:off x="568037" y="6038591"/>
                <a:ext cx="4752108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Now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8929D63-4F43-A3AF-F9C3-BDA5C6505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37" y="6038591"/>
                <a:ext cx="4752108" cy="585930"/>
              </a:xfrm>
              <a:prstGeom prst="rect">
                <a:avLst/>
              </a:prstGeom>
              <a:blipFill>
                <a:blip r:embed="rId9"/>
                <a:stretch>
                  <a:fillRect l="-320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9AB39463-9C39-6367-9BA2-C9D63C2F91E3}"/>
              </a:ext>
            </a:extLst>
          </p:cNvPr>
          <p:cNvSpPr txBox="1"/>
          <p:nvPr/>
        </p:nvSpPr>
        <p:spPr>
          <a:xfrm>
            <a:off x="457198" y="6332354"/>
            <a:ext cx="78139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Thus, G and H are disjoint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nbds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A and B.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84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D6C485-7FA9-4D52-E3D9-C5E4D0D8497B}"/>
              </a:ext>
            </a:extLst>
          </p:cNvPr>
          <p:cNvSpPr txBox="1"/>
          <p:nvPr/>
        </p:nvSpPr>
        <p:spPr>
          <a:xfrm>
            <a:off x="472276" y="936461"/>
            <a:ext cx="117751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one – to – one continuous mapping of a compact space onto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homeomorphism.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22B78-F842-6843-90F6-E718EE749E78}"/>
              </a:ext>
            </a:extLst>
          </p:cNvPr>
          <p:cNvSpPr txBox="1"/>
          <p:nvPr/>
        </p:nvSpPr>
        <p:spPr>
          <a:xfrm>
            <a:off x="504889" y="2680051"/>
            <a:ext cx="1154939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be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- space. Show that X is normal if and only if each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of a closed set F contains the closure of some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of F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A3F9DE-458B-E225-F9DC-6EEA8BDA09CC}"/>
              </a:ext>
            </a:extLst>
          </p:cNvPr>
          <p:cNvSpPr txBox="1"/>
          <p:nvPr/>
        </p:nvSpPr>
        <p:spPr>
          <a:xfrm>
            <a:off x="487456" y="2066169"/>
            <a:ext cx="114176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Every compact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space is normal.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383333-2A52-5C0C-E106-B8B7CC060F4A}"/>
              </a:ext>
            </a:extLst>
          </p:cNvPr>
          <p:cNvSpPr txBox="1"/>
          <p:nvPr/>
        </p:nvSpPr>
        <p:spPr>
          <a:xfrm>
            <a:off x="2813538" y="196947"/>
            <a:ext cx="6949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lgerian" panose="04020705040A02060702" pitchFamily="82" charset="0"/>
              </a:rPr>
              <a:t>IMPORTANT QUESTIONS COVERED</a:t>
            </a:r>
          </a:p>
        </p:txBody>
      </p:sp>
    </p:spTree>
    <p:extLst>
      <p:ext uri="{BB962C8B-B14F-4D97-AF65-F5344CB8AC3E}">
        <p14:creationId xmlns:p14="http://schemas.microsoft.com/office/powerpoint/2010/main" val="364210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E63871-A265-4012-B910-29BE162D874B}"/>
              </a:ext>
            </a:extLst>
          </p:cNvPr>
          <p:cNvSpPr txBox="1"/>
          <p:nvPr/>
        </p:nvSpPr>
        <p:spPr>
          <a:xfrm>
            <a:off x="574861" y="1167617"/>
            <a:ext cx="8179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200" b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SPACES AND HAUSDORFF SPACES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BF7D1-66E2-A3B4-D439-6449665586DA}"/>
              </a:ext>
            </a:extLst>
          </p:cNvPr>
          <p:cNvSpPr txBox="1"/>
          <p:nvPr/>
        </p:nvSpPr>
        <p:spPr>
          <a:xfrm>
            <a:off x="606137" y="1969477"/>
            <a:ext cx="1136419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7009A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COMPLETELY REGULAR SPACES AND NORMAL SPACES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7009A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4CB683-592C-8815-17A5-C76CEC6686E6}"/>
              </a:ext>
            </a:extLst>
          </p:cNvPr>
          <p:cNvSpPr txBox="1"/>
          <p:nvPr/>
        </p:nvSpPr>
        <p:spPr>
          <a:xfrm>
            <a:off x="5271867" y="0"/>
            <a:ext cx="1972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anose="04020705040A02060702" pitchFamily="82" charset="0"/>
                <a:ea typeface="+mj-ea"/>
                <a:cs typeface="Times New Roman" panose="02020603050405020304" pitchFamily="18" charset="0"/>
              </a:rPr>
              <a:t>CONTENT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8028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99A03-ED27-6233-A9F4-28CBF11D9EA5}"/>
              </a:ext>
            </a:extLst>
          </p:cNvPr>
          <p:cNvSpPr txBox="1"/>
          <p:nvPr/>
        </p:nvSpPr>
        <p:spPr>
          <a:xfrm>
            <a:off x="574861" y="0"/>
            <a:ext cx="8179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SPACES AND HAUSDORFF SPACES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AC8527-87ED-9E4E-EA4F-E7CC16C236FA}"/>
              </a:ext>
            </a:extLst>
          </p:cNvPr>
          <p:cNvSpPr txBox="1"/>
          <p:nvPr/>
        </p:nvSpPr>
        <p:spPr>
          <a:xfrm>
            <a:off x="430306" y="501165"/>
            <a:ext cx="116048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Definition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 T</a:t>
            </a:r>
            <a:r>
              <a:rPr lang="en-US" sz="32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space is a topological space in which given any pair of distinct elements, each has a </a:t>
            </a:r>
            <a:r>
              <a:rPr lang="en-US" sz="32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neighbourhood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which does not contain the other.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2187B5-AFA5-95F1-1837-9A5857C12096}"/>
              </a:ext>
            </a:extLst>
          </p:cNvPr>
          <p:cNvSpPr txBox="1"/>
          <p:nvPr/>
        </p:nvSpPr>
        <p:spPr>
          <a:xfrm>
            <a:off x="336177" y="2003590"/>
            <a:ext cx="119409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(equivalently, if x and y are elements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then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and H of x and y respectively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and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H.)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E5325C-11D8-9042-4217-6A1652826C0E}"/>
              </a:ext>
            </a:extLst>
          </p:cNvPr>
          <p:cNvSpPr txBox="1"/>
          <p:nvPr/>
        </p:nvSpPr>
        <p:spPr>
          <a:xfrm>
            <a:off x="8055195" y="5216191"/>
            <a:ext cx="4221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X is a T</a:t>
            </a:r>
            <a:r>
              <a:rPr lang="en-US" sz="3200" b="1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 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41A9D8-F035-CD95-8906-EF16EFC89F13}"/>
              </a:ext>
            </a:extLst>
          </p:cNvPr>
          <p:cNvSpPr txBox="1"/>
          <p:nvPr/>
        </p:nvSpPr>
        <p:spPr>
          <a:xfrm>
            <a:off x="336176" y="2890391"/>
            <a:ext cx="118558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Suppose X = {a, b, c},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{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{a}, {a, b}, X}. Then X is not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space.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5E3EBD-CD3C-B0B5-E748-ED54F75D6192}"/>
              </a:ext>
            </a:extLst>
          </p:cNvPr>
          <p:cNvSpPr txBox="1"/>
          <p:nvPr/>
        </p:nvSpPr>
        <p:spPr>
          <a:xfrm>
            <a:off x="291756" y="3813549"/>
            <a:ext cx="49036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Let X be an infinite set.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1701F4-7B9D-1959-483E-9502049BC7B0}"/>
              </a:ext>
            </a:extLst>
          </p:cNvPr>
          <p:cNvSpPr txBox="1"/>
          <p:nvPr/>
        </p:nvSpPr>
        <p:spPr>
          <a:xfrm>
            <a:off x="5126175" y="3831099"/>
            <a:ext cx="66069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{A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X: A' is finite}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554DE0-9770-FA2B-3A6D-BBF8D09C4D9D}"/>
              </a:ext>
            </a:extLst>
          </p:cNvPr>
          <p:cNvSpPr txBox="1"/>
          <p:nvPr/>
        </p:nvSpPr>
        <p:spPr>
          <a:xfrm>
            <a:off x="280755" y="4290845"/>
            <a:ext cx="40557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X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space.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A8BFFE-E852-CF54-EB44-A83BBF61A374}"/>
              </a:ext>
            </a:extLst>
          </p:cNvPr>
          <p:cNvSpPr txBox="1"/>
          <p:nvPr/>
        </p:nvSpPr>
        <p:spPr>
          <a:xfrm>
            <a:off x="291756" y="4754077"/>
            <a:ext cx="45009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Sol: Let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BB5BEB-D7A6-393E-0F48-784D64F20540}"/>
              </a:ext>
            </a:extLst>
          </p:cNvPr>
          <p:cNvSpPr txBox="1"/>
          <p:nvPr/>
        </p:nvSpPr>
        <p:spPr>
          <a:xfrm>
            <a:off x="281575" y="5216192"/>
            <a:ext cx="78926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{y}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{y}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7A1D60-C38C-25D7-DD78-8921E34DD553}"/>
              </a:ext>
            </a:extLst>
          </p:cNvPr>
          <p:cNvSpPr txBox="1"/>
          <p:nvPr/>
        </p:nvSpPr>
        <p:spPr>
          <a:xfrm>
            <a:off x="4829732" y="4758678"/>
            <a:ext cx="6606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and{y}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open sets in X;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6BDFA8-FF2F-182D-E0B3-295022479561}"/>
              </a:ext>
            </a:extLst>
          </p:cNvPr>
          <p:cNvSpPr txBox="1"/>
          <p:nvPr/>
        </p:nvSpPr>
        <p:spPr>
          <a:xfrm>
            <a:off x="336175" y="5865191"/>
            <a:ext cx="94728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Note: Every discrete topological space is a T</a:t>
            </a:r>
            <a:r>
              <a:rPr lang="en-US" sz="32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Space.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3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414061-CD9D-6140-1D3B-2DE751EDF656}"/>
              </a:ext>
            </a:extLst>
          </p:cNvPr>
          <p:cNvSpPr txBox="1"/>
          <p:nvPr/>
        </p:nvSpPr>
        <p:spPr>
          <a:xfrm>
            <a:off x="3581809" y="2809380"/>
            <a:ext cx="86101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Thus every subspace of a T</a:t>
            </a:r>
            <a:r>
              <a:rPr lang="en-US" sz="32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-Space is a T</a:t>
            </a:r>
            <a:r>
              <a:rPr lang="en-US" sz="32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-Space.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BA54-24A5-1782-E9FA-77BD8C3EA1DC}"/>
              </a:ext>
            </a:extLst>
          </p:cNvPr>
          <p:cNvSpPr txBox="1"/>
          <p:nvPr/>
        </p:nvSpPr>
        <p:spPr>
          <a:xfrm>
            <a:off x="432954" y="20595"/>
            <a:ext cx="104428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Remark: Every subspace of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-Space is also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-Space.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69F9F3-6D9F-DBC8-F37E-DB620CDC10F2}"/>
              </a:ext>
            </a:extLst>
          </p:cNvPr>
          <p:cNvSpPr txBox="1"/>
          <p:nvPr/>
        </p:nvSpPr>
        <p:spPr>
          <a:xfrm>
            <a:off x="432954" y="442230"/>
            <a:ext cx="97882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Let X be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-space and Y be any subspace of X.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03DDC6-F391-A249-A5A9-7058FAAE136E}"/>
                  </a:ext>
                </a:extLst>
              </p:cNvPr>
              <p:cNvSpPr txBox="1"/>
              <p:nvPr/>
            </p:nvSpPr>
            <p:spPr>
              <a:xfrm>
                <a:off x="422565" y="904543"/>
                <a:ext cx="447135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  <a:sym typeface="Symbol" panose="05050102010706020507" pitchFamily="18" charset="2"/>
                  </a:rPr>
                  <a:t>Y 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03DDC6-F391-A249-A5A9-7058FAAE1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5" y="904543"/>
                <a:ext cx="4471350" cy="584775"/>
              </a:xfrm>
              <a:prstGeom prst="rect">
                <a:avLst/>
              </a:prstGeom>
              <a:blipFill>
                <a:blip r:embed="rId2"/>
                <a:stretch>
                  <a:fillRect l="-3406" t="-15625" r="-1499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FFB3BC6-6FF1-A82E-B3AB-D424FFE01F37}"/>
                  </a:ext>
                </a:extLst>
              </p:cNvPr>
              <p:cNvSpPr txBox="1"/>
              <p:nvPr/>
            </p:nvSpPr>
            <p:spPr>
              <a:xfrm>
                <a:off x="432954" y="1436556"/>
                <a:ext cx="11648210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⸪ 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X, X is a T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-space,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 open sets G and H in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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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FFB3BC6-6FF1-A82E-B3AB-D424FFE01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54" y="1436556"/>
                <a:ext cx="11648210" cy="1077218"/>
              </a:xfrm>
              <a:prstGeom prst="rect">
                <a:avLst/>
              </a:prstGeom>
              <a:blipFill>
                <a:blip r:embed="rId3"/>
                <a:stretch>
                  <a:fillRect l="-1308" t="-7386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08852B8-7A10-5926-66BB-B8914D7C0A80}"/>
              </a:ext>
            </a:extLst>
          </p:cNvPr>
          <p:cNvSpPr txBox="1"/>
          <p:nvPr/>
        </p:nvSpPr>
        <p:spPr>
          <a:xfrm>
            <a:off x="4777577" y="1928999"/>
            <a:ext cx="6098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Put A =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and B =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Y.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855639-6472-EA74-763F-57F99D824719}"/>
                  </a:ext>
                </a:extLst>
              </p:cNvPr>
              <p:cNvSpPr txBox="1"/>
              <p:nvPr/>
            </p:nvSpPr>
            <p:spPr>
              <a:xfrm>
                <a:off x="406061" y="2369699"/>
                <a:ext cx="117590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Then A and B are open sets in 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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B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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B.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855639-6472-EA74-763F-57F99D824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61" y="2369699"/>
                <a:ext cx="11759045" cy="584775"/>
              </a:xfrm>
              <a:prstGeom prst="rect">
                <a:avLst/>
              </a:prstGeom>
              <a:blipFill>
                <a:blip r:embed="rId4"/>
                <a:stretch>
                  <a:fillRect l="-1348" t="-15625" r="-67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91DDA52A-2EDE-7083-E93D-3E6B45E5532E}"/>
              </a:ext>
            </a:extLst>
          </p:cNvPr>
          <p:cNvSpPr txBox="1"/>
          <p:nvPr/>
        </p:nvSpPr>
        <p:spPr>
          <a:xfrm>
            <a:off x="409118" y="2767617"/>
            <a:ext cx="34098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-Space.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DBF4A1-668F-85BD-9C33-4CA64B8F447B}"/>
              </a:ext>
            </a:extLst>
          </p:cNvPr>
          <p:cNvSpPr txBox="1"/>
          <p:nvPr/>
        </p:nvSpPr>
        <p:spPr>
          <a:xfrm>
            <a:off x="6419956" y="6218513"/>
            <a:ext cx="48890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Therefore, X is a T</a:t>
            </a:r>
            <a:r>
              <a:rPr lang="en-US" sz="3200" b="1" baseline="-25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-space.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9ECA82-26D0-6802-D6B5-7F93311F7A58}"/>
              </a:ext>
            </a:extLst>
          </p:cNvPr>
          <p:cNvSpPr txBox="1"/>
          <p:nvPr/>
        </p:nvSpPr>
        <p:spPr>
          <a:xfrm>
            <a:off x="422565" y="3295227"/>
            <a:ext cx="1189412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topological space is a T</a:t>
            </a:r>
            <a:r>
              <a:rPr kumimoji="0" lang="en-US" sz="30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-space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each point is a closed set.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1B62C4-F864-BA0B-42C1-3EA8A384F319}"/>
              </a:ext>
            </a:extLst>
          </p:cNvPr>
          <p:cNvSpPr txBox="1"/>
          <p:nvPr/>
        </p:nvSpPr>
        <p:spPr>
          <a:xfrm>
            <a:off x="432954" y="3689761"/>
            <a:ext cx="63973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X be a topological space.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05A85A-82B1-95FF-634C-38735ADDFF65}"/>
              </a:ext>
            </a:extLst>
          </p:cNvPr>
          <p:cNvSpPr txBox="1"/>
          <p:nvPr/>
        </p:nvSpPr>
        <p:spPr>
          <a:xfrm>
            <a:off x="6830291" y="3666243"/>
            <a:ext cx="50846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that X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3FEE74-C11E-1B46-B050-2232B13DA33F}"/>
              </a:ext>
            </a:extLst>
          </p:cNvPr>
          <p:cNvSpPr txBox="1"/>
          <p:nvPr/>
        </p:nvSpPr>
        <p:spPr>
          <a:xfrm>
            <a:off x="432954" y="4130431"/>
            <a:ext cx="20054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18C851-5F6F-DEA3-CD2F-FC00235A21CC}"/>
              </a:ext>
            </a:extLst>
          </p:cNvPr>
          <p:cNvSpPr txBox="1"/>
          <p:nvPr/>
        </p:nvSpPr>
        <p:spPr>
          <a:xfrm>
            <a:off x="2407230" y="4114414"/>
            <a:ext cx="46483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{x} is a closed set.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0B225A-9919-E40D-73B3-9E117C4F60BF}"/>
              </a:ext>
            </a:extLst>
          </p:cNvPr>
          <p:cNvSpPr txBox="1"/>
          <p:nvPr/>
        </p:nvSpPr>
        <p:spPr>
          <a:xfrm>
            <a:off x="6830291" y="4071516"/>
            <a:ext cx="57139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suffices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prove 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EB4AF79-ABEF-815A-8586-1803AE22AA3C}"/>
              </a:ext>
            </a:extLst>
          </p:cNvPr>
          <p:cNvSpPr txBox="1"/>
          <p:nvPr/>
        </p:nvSpPr>
        <p:spPr>
          <a:xfrm>
            <a:off x="422565" y="4494131"/>
            <a:ext cx="22167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205C89-16C8-46B7-BE08-899BFE7EC6AF}"/>
              </a:ext>
            </a:extLst>
          </p:cNvPr>
          <p:cNvSpPr txBox="1"/>
          <p:nvPr/>
        </p:nvSpPr>
        <p:spPr>
          <a:xfrm>
            <a:off x="2567776" y="4494131"/>
            <a:ext cx="23261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x.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86530C-F5A3-33BF-0709-DE7C16B08DA6}"/>
              </a:ext>
            </a:extLst>
          </p:cNvPr>
          <p:cNvSpPr txBox="1"/>
          <p:nvPr/>
        </p:nvSpPr>
        <p:spPr>
          <a:xfrm>
            <a:off x="4613568" y="4509854"/>
            <a:ext cx="70456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 X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-space,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of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CF4A0C-34D4-A1D5-6320-36FD414FFF87}"/>
              </a:ext>
            </a:extLst>
          </p:cNvPr>
          <p:cNvSpPr txBox="1"/>
          <p:nvPr/>
        </p:nvSpPr>
        <p:spPr>
          <a:xfrm>
            <a:off x="387011" y="4963307"/>
            <a:ext cx="34098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0ADDBD-1092-46E9-7DCE-DBB9A3B3F0F4}"/>
              </a:ext>
            </a:extLst>
          </p:cNvPr>
          <p:cNvSpPr txBox="1"/>
          <p:nvPr/>
        </p:nvSpPr>
        <p:spPr>
          <a:xfrm>
            <a:off x="3728509" y="4979030"/>
            <a:ext cx="35364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17EB3C-9705-F40F-713F-FD20BFB9D5CB}"/>
              </a:ext>
            </a:extLst>
          </p:cNvPr>
          <p:cNvSpPr txBox="1"/>
          <p:nvPr/>
        </p:nvSpPr>
        <p:spPr>
          <a:xfrm>
            <a:off x="378912" y="5419036"/>
            <a:ext cx="87973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Converse: Suppose that each point is a closed set.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C88C59A-082F-D738-2268-3E8E6BDE6E04}"/>
              </a:ext>
            </a:extLst>
          </p:cNvPr>
          <p:cNvSpPr txBox="1"/>
          <p:nvPr/>
        </p:nvSpPr>
        <p:spPr>
          <a:xfrm>
            <a:off x="8835534" y="5370436"/>
            <a:ext cx="37087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4520EB-496F-EF44-4520-8454068F3585}"/>
              </a:ext>
            </a:extLst>
          </p:cNvPr>
          <p:cNvSpPr txBox="1"/>
          <p:nvPr/>
        </p:nvSpPr>
        <p:spPr>
          <a:xfrm>
            <a:off x="401580" y="5804284"/>
            <a:ext cx="4735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G = {y}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H = {x}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6E7DC6-2DF0-CF9B-33FB-FA6FAF804C90}"/>
              </a:ext>
            </a:extLst>
          </p:cNvPr>
          <p:cNvSpPr txBox="1"/>
          <p:nvPr/>
        </p:nvSpPr>
        <p:spPr>
          <a:xfrm>
            <a:off x="437311" y="6217589"/>
            <a:ext cx="59054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H,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8EE4F6-3BF2-A139-91A2-C0810F588535}"/>
              </a:ext>
            </a:extLst>
          </p:cNvPr>
          <p:cNvSpPr txBox="1"/>
          <p:nvPr/>
        </p:nvSpPr>
        <p:spPr>
          <a:xfrm>
            <a:off x="4996502" y="5844643"/>
            <a:ext cx="66627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hypothesis, G and H are open sets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4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B4D760-83E3-F148-078E-D61D42BFFEFF}"/>
              </a:ext>
            </a:extLst>
          </p:cNvPr>
          <p:cNvSpPr txBox="1"/>
          <p:nvPr/>
        </p:nvSpPr>
        <p:spPr>
          <a:xfrm>
            <a:off x="360220" y="6318963"/>
            <a:ext cx="512271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d) is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6C163E-BCDC-0AA3-44DA-1347048C8D10}"/>
              </a:ext>
            </a:extLst>
          </p:cNvPr>
          <p:cNvSpPr txBox="1"/>
          <p:nvPr/>
        </p:nvSpPr>
        <p:spPr>
          <a:xfrm>
            <a:off x="446808" y="-120372"/>
            <a:ext cx="1170260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topological space in which each pair of distinct points can be separated by open sets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DAC395-E673-D7CB-4BFE-79B68291E30F}"/>
              </a:ext>
            </a:extLst>
          </p:cNvPr>
          <p:cNvSpPr txBox="1"/>
          <p:nvPr/>
        </p:nvSpPr>
        <p:spPr>
          <a:xfrm>
            <a:off x="446808" y="808443"/>
            <a:ext cx="1158831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(equivalently, if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are distinct points, then there exists open sets G and H such that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and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BB0688-9EAB-AD98-53C3-204D3DCFC3F2}"/>
              </a:ext>
            </a:extLst>
          </p:cNvPr>
          <p:cNvSpPr txBox="1"/>
          <p:nvPr/>
        </p:nvSpPr>
        <p:spPr>
          <a:xfrm>
            <a:off x="446808" y="1802531"/>
            <a:ext cx="1144039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Result: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Every discrete topological space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6875E4-5B56-F126-DA07-9DA99139CBF3}"/>
              </a:ext>
            </a:extLst>
          </p:cNvPr>
          <p:cNvSpPr txBox="1"/>
          <p:nvPr/>
        </p:nvSpPr>
        <p:spPr>
          <a:xfrm>
            <a:off x="446808" y="2236505"/>
            <a:ext cx="87837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 Let 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be a discrete topological space.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01C788-8414-15FA-64DC-3EC224E3A852}"/>
              </a:ext>
            </a:extLst>
          </p:cNvPr>
          <p:cNvSpPr txBox="1"/>
          <p:nvPr/>
        </p:nvSpPr>
        <p:spPr>
          <a:xfrm>
            <a:off x="8713496" y="2236504"/>
            <a:ext cx="36853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6D4106-AEA8-7E35-4668-83DB30252996}"/>
              </a:ext>
            </a:extLst>
          </p:cNvPr>
          <p:cNvSpPr txBox="1"/>
          <p:nvPr/>
        </p:nvSpPr>
        <p:spPr>
          <a:xfrm>
            <a:off x="446809" y="2689781"/>
            <a:ext cx="117451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{x}, {y} are open such that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{x},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{y} and {x}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{y}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EBE1F3-4F7E-259C-DD1C-75CA18133628}"/>
              </a:ext>
            </a:extLst>
          </p:cNvPr>
          <p:cNvSpPr txBox="1"/>
          <p:nvPr/>
        </p:nvSpPr>
        <p:spPr>
          <a:xfrm>
            <a:off x="446808" y="3123421"/>
            <a:ext cx="51227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F80A3C-68BE-6823-1655-CD6B750277F5}"/>
              </a:ext>
            </a:extLst>
          </p:cNvPr>
          <p:cNvSpPr txBox="1"/>
          <p:nvPr/>
        </p:nvSpPr>
        <p:spPr>
          <a:xfrm>
            <a:off x="446807" y="3587649"/>
            <a:ext cx="907126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 (ii) Every metric space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52CDB7-1220-C5CB-3593-17852BA02538}"/>
              </a:ext>
            </a:extLst>
          </p:cNvPr>
          <p:cNvSpPr txBox="1"/>
          <p:nvPr/>
        </p:nvSpPr>
        <p:spPr>
          <a:xfrm>
            <a:off x="446806" y="4040917"/>
            <a:ext cx="102766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 Let (X, d) be a metric space. Let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and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B4EF84-3D4A-3483-319D-81038960966F}"/>
              </a:ext>
            </a:extLst>
          </p:cNvPr>
          <p:cNvSpPr txBox="1"/>
          <p:nvPr/>
        </p:nvSpPr>
        <p:spPr>
          <a:xfrm>
            <a:off x="446805" y="4541006"/>
            <a:ext cx="31692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d(x, y) &gt; 0.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AFB290-10A4-49A8-35EA-697E7A5B50F3}"/>
              </a:ext>
            </a:extLst>
          </p:cNvPr>
          <p:cNvSpPr txBox="1"/>
          <p:nvPr/>
        </p:nvSpPr>
        <p:spPr>
          <a:xfrm>
            <a:off x="3484419" y="4513296"/>
            <a:ext cx="27639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r = d(x, y).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B68898-F579-FDE2-37CB-BB6D9C99BD85}"/>
                  </a:ext>
                </a:extLst>
              </p:cNvPr>
              <p:cNvSpPr txBox="1"/>
              <p:nvPr/>
            </p:nvSpPr>
            <p:spPr>
              <a:xfrm>
                <a:off x="446804" y="5026638"/>
                <a:ext cx="11745195" cy="14620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open sets</a:t>
                </a:r>
                <a:r>
                  <a:rPr kumimoji="0" lang="en-US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B68898-F579-FDE2-37CB-BB6D9C99B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04" y="5026638"/>
                <a:ext cx="11745195" cy="1462067"/>
              </a:xfrm>
              <a:prstGeom prst="rect">
                <a:avLst/>
              </a:prstGeom>
              <a:blipFill>
                <a:blip r:embed="rId2"/>
                <a:stretch>
                  <a:fillRect l="-1297" t="-58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03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658DC6-AB9D-724C-9C2B-6F37B061F8EC}"/>
              </a:ext>
            </a:extLst>
          </p:cNvPr>
          <p:cNvSpPr txBox="1"/>
          <p:nvPr/>
        </p:nvSpPr>
        <p:spPr>
          <a:xfrm>
            <a:off x="268941" y="4945221"/>
            <a:ext cx="1215614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is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nbds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H of x and y respectively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= 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FE617A-A10A-E407-B86C-31BD22F836CB}"/>
              </a:ext>
            </a:extLst>
          </p:cNvPr>
          <p:cNvSpPr txBox="1"/>
          <p:nvPr/>
        </p:nvSpPr>
        <p:spPr>
          <a:xfrm>
            <a:off x="336176" y="0"/>
            <a:ext cx="116720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 (iii): Every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-space. But the converse need not be true.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9902C-B6E2-C79F-0BBA-F8A0F2A4AA97}"/>
              </a:ext>
            </a:extLst>
          </p:cNvPr>
          <p:cNvSpPr txBox="1"/>
          <p:nvPr/>
        </p:nvSpPr>
        <p:spPr>
          <a:xfrm>
            <a:off x="336175" y="895337"/>
            <a:ext cx="106504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 Let 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be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and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CFA183-63DD-9A87-5F8C-95C98454E21B}"/>
              </a:ext>
            </a:extLst>
          </p:cNvPr>
          <p:cNvSpPr txBox="1"/>
          <p:nvPr/>
        </p:nvSpPr>
        <p:spPr>
          <a:xfrm>
            <a:off x="336173" y="1323125"/>
            <a:ext cx="102071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 sets G and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and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70CEFD-C7D6-C39A-7757-DD7D068B4C36}"/>
              </a:ext>
            </a:extLst>
          </p:cNvPr>
          <p:cNvSpPr txBox="1"/>
          <p:nvPr/>
        </p:nvSpPr>
        <p:spPr>
          <a:xfrm>
            <a:off x="336173" y="1790674"/>
            <a:ext cx="46376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Clearly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544E48-442B-BCED-CA69-D4EFA8BB169C}"/>
              </a:ext>
            </a:extLst>
          </p:cNvPr>
          <p:cNvSpPr txBox="1"/>
          <p:nvPr/>
        </p:nvSpPr>
        <p:spPr>
          <a:xfrm>
            <a:off x="4779818" y="1790674"/>
            <a:ext cx="74121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Every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space.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F2E8C6-A4D0-3309-932A-D792E3BAED25}"/>
              </a:ext>
            </a:extLst>
          </p:cNvPr>
          <p:cNvSpPr txBox="1"/>
          <p:nvPr/>
        </p:nvSpPr>
        <p:spPr>
          <a:xfrm>
            <a:off x="294610" y="2231956"/>
            <a:ext cx="49146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 need not be true.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61F18C-3440-C2DE-5429-E2729EC81FF6}"/>
              </a:ext>
            </a:extLst>
          </p:cNvPr>
          <p:cNvSpPr txBox="1"/>
          <p:nvPr/>
        </p:nvSpPr>
        <p:spPr>
          <a:xfrm>
            <a:off x="280755" y="2651494"/>
            <a:ext cx="7145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consider the following example.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B4C42C-8FFB-6799-EAFD-E0B0D31EFC64}"/>
              </a:ext>
            </a:extLst>
          </p:cNvPr>
          <p:cNvSpPr txBox="1"/>
          <p:nvPr/>
        </p:nvSpPr>
        <p:spPr>
          <a:xfrm>
            <a:off x="7329056" y="2661320"/>
            <a:ext cx="43087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be an infinite set.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60D484-D077-FB4D-3AFE-47443138FF74}"/>
              </a:ext>
            </a:extLst>
          </p:cNvPr>
          <p:cNvSpPr txBox="1"/>
          <p:nvPr/>
        </p:nvSpPr>
        <p:spPr>
          <a:xfrm>
            <a:off x="336173" y="3071032"/>
            <a:ext cx="66880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{A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X: 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finite}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970B33-7816-2A20-5F0B-4EAB23F17811}"/>
              </a:ext>
            </a:extLst>
          </p:cNvPr>
          <p:cNvSpPr txBox="1"/>
          <p:nvPr/>
        </p:nvSpPr>
        <p:spPr>
          <a:xfrm>
            <a:off x="6788732" y="3116818"/>
            <a:ext cx="4932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is a T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Space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0669C0-C424-8F9A-0B4C-8C04E04199C1}"/>
              </a:ext>
            </a:extLst>
          </p:cNvPr>
          <p:cNvSpPr txBox="1"/>
          <p:nvPr/>
        </p:nvSpPr>
        <p:spPr>
          <a:xfrm>
            <a:off x="336172" y="3525942"/>
            <a:ext cx="90017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we will show that X is not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AADF6B-C2A5-1506-A40C-D155ABFAD628}"/>
              </a:ext>
            </a:extLst>
          </p:cNvPr>
          <p:cNvSpPr txBox="1"/>
          <p:nvPr/>
        </p:nvSpPr>
        <p:spPr>
          <a:xfrm>
            <a:off x="336171" y="4020151"/>
            <a:ext cx="100449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 contrary way, suppose that X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60475A-B459-B348-9C82-A9D5D7B90314}"/>
              </a:ext>
            </a:extLst>
          </p:cNvPr>
          <p:cNvSpPr txBox="1"/>
          <p:nvPr/>
        </p:nvSpPr>
        <p:spPr>
          <a:xfrm>
            <a:off x="330260" y="4460572"/>
            <a:ext cx="3919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825B22-3405-88FB-ACA3-2B03CFA86908}"/>
              </a:ext>
            </a:extLst>
          </p:cNvPr>
          <p:cNvSpPr txBox="1"/>
          <p:nvPr/>
        </p:nvSpPr>
        <p:spPr>
          <a:xfrm>
            <a:off x="5711033" y="6320294"/>
            <a:ext cx="475078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X is not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834C6D-214E-9F44-7769-9ADA769D33C1}"/>
              </a:ext>
            </a:extLst>
          </p:cNvPr>
          <p:cNvSpPr txBox="1"/>
          <p:nvPr/>
        </p:nvSpPr>
        <p:spPr>
          <a:xfrm>
            <a:off x="294610" y="5408649"/>
            <a:ext cx="116826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 G and H are non-empty open sets, we have 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finite.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E975DC6-CBA6-A673-852F-7893777964A7}"/>
              </a:ext>
            </a:extLst>
          </p:cNvPr>
          <p:cNvSpPr txBox="1"/>
          <p:nvPr/>
        </p:nvSpPr>
        <p:spPr>
          <a:xfrm>
            <a:off x="330260" y="5850080"/>
            <a:ext cx="29642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545480-645A-DEE4-E39A-253BE1B96803}"/>
              </a:ext>
            </a:extLst>
          </p:cNvPr>
          <p:cNvSpPr txBox="1"/>
          <p:nvPr/>
        </p:nvSpPr>
        <p:spPr>
          <a:xfrm>
            <a:off x="3223832" y="5893455"/>
            <a:ext cx="29642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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4D62C6-EA43-C434-219B-3DE8AA6317A4}"/>
              </a:ext>
            </a:extLst>
          </p:cNvPr>
          <p:cNvSpPr txBox="1"/>
          <p:nvPr/>
        </p:nvSpPr>
        <p:spPr>
          <a:xfrm>
            <a:off x="6239436" y="5906285"/>
            <a:ext cx="29642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X.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CFA8F72-FAC0-54BE-797C-21E0438EACB7}"/>
              </a:ext>
            </a:extLst>
          </p:cNvPr>
          <p:cNvSpPr txBox="1"/>
          <p:nvPr/>
        </p:nvSpPr>
        <p:spPr>
          <a:xfrm>
            <a:off x="332826" y="6302579"/>
            <a:ext cx="54763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is finite, a contradiction.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09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3" grpId="0"/>
      <p:bldP spid="35" grpId="0"/>
      <p:bldP spid="37" grpId="0"/>
      <p:bldP spid="39" grpId="0"/>
      <p:bldP spid="41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35740D-946B-F0A3-447A-AE38ACD56890}"/>
              </a:ext>
            </a:extLst>
          </p:cNvPr>
          <p:cNvSpPr txBox="1"/>
          <p:nvPr/>
        </p:nvSpPr>
        <p:spPr>
          <a:xfrm>
            <a:off x="607602" y="5358265"/>
            <a:ext cx="114837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every subspace of a </a:t>
            </a:r>
            <a:r>
              <a:rPr lang="en-US" sz="32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space is a </a:t>
            </a:r>
            <a:r>
              <a:rPr lang="en-US" sz="32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Hausdorff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space.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2AC9C-A467-2515-1778-6540F7714860}"/>
              </a:ext>
            </a:extLst>
          </p:cNvPr>
          <p:cNvSpPr txBox="1"/>
          <p:nvPr/>
        </p:nvSpPr>
        <p:spPr>
          <a:xfrm>
            <a:off x="630617" y="55781"/>
            <a:ext cx="1137674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 (iv): Every subspace of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D73EC6-A56E-D38C-B38B-6DE1A36A782B}"/>
              </a:ext>
            </a:extLst>
          </p:cNvPr>
          <p:cNvSpPr txBox="1"/>
          <p:nvPr/>
        </p:nvSpPr>
        <p:spPr>
          <a:xfrm>
            <a:off x="616543" y="1120530"/>
            <a:ext cx="111798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Let X be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 and Y be any subspace of X.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4FE712-65BA-0419-9347-6B199513C955}"/>
                  </a:ext>
                </a:extLst>
              </p:cNvPr>
              <p:cNvSpPr txBox="1"/>
              <p:nvPr/>
            </p:nvSpPr>
            <p:spPr>
              <a:xfrm>
                <a:off x="616540" y="1633719"/>
                <a:ext cx="588981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be two - points in Y.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4FE712-65BA-0419-9347-6B199513C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40" y="1633719"/>
                <a:ext cx="5889813" cy="584775"/>
              </a:xfrm>
              <a:prstGeom prst="rect">
                <a:avLst/>
              </a:prstGeom>
              <a:blipFill>
                <a:blip r:embed="rId2"/>
                <a:stretch>
                  <a:fillRect l="-258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FF817B-8A78-F2F9-BEED-F6E41770F98E}"/>
                  </a:ext>
                </a:extLst>
              </p:cNvPr>
              <p:cNvSpPr txBox="1"/>
              <p:nvPr/>
            </p:nvSpPr>
            <p:spPr>
              <a:xfrm>
                <a:off x="686882" y="2169905"/>
                <a:ext cx="10930422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⸪ X is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Hausdorff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open sets G and H in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H, and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FF817B-8A78-F2F9-BEED-F6E41770F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82" y="2169905"/>
                <a:ext cx="10930422" cy="1077218"/>
              </a:xfrm>
              <a:prstGeom prst="rect">
                <a:avLst/>
              </a:prstGeom>
              <a:blipFill>
                <a:blip r:embed="rId3"/>
                <a:stretch>
                  <a:fillRect l="-1450" t="-7345" r="-1562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3BA9706-FC2D-F4BB-F4B6-73C63286FED0}"/>
              </a:ext>
            </a:extLst>
          </p:cNvPr>
          <p:cNvSpPr txBox="1"/>
          <p:nvPr/>
        </p:nvSpPr>
        <p:spPr>
          <a:xfrm>
            <a:off x="610355" y="3200795"/>
            <a:ext cx="56208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Put A = 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and B = 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45851E-4DAB-A43F-93E0-2336EFA1A21D}"/>
              </a:ext>
            </a:extLst>
          </p:cNvPr>
          <p:cNvSpPr txBox="1"/>
          <p:nvPr/>
        </p:nvSpPr>
        <p:spPr>
          <a:xfrm>
            <a:off x="575076" y="3634046"/>
            <a:ext cx="6022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A and B are open sets in Y.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0089A62-797D-77C6-72C7-BE4012C3A041}"/>
                  </a:ext>
                </a:extLst>
              </p:cNvPr>
              <p:cNvSpPr txBox="1"/>
              <p:nvPr/>
            </p:nvSpPr>
            <p:spPr>
              <a:xfrm>
                <a:off x="574345" y="4138712"/>
                <a:ext cx="852207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Clearly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 and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G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H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0089A62-797D-77C6-72C7-BE4012C3A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45" y="4138712"/>
                <a:ext cx="8522075" cy="584775"/>
              </a:xfrm>
              <a:prstGeom prst="rect">
                <a:avLst/>
              </a:prstGeom>
              <a:blipFill>
                <a:blip r:embed="rId4"/>
                <a:stretch>
                  <a:fillRect l="-1788" t="-15625" r="-1216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30D1228-54C7-B574-7717-2BB41EEC9C1C}"/>
              </a:ext>
            </a:extLst>
          </p:cNvPr>
          <p:cNvSpPr txBox="1"/>
          <p:nvPr/>
        </p:nvSpPr>
        <p:spPr>
          <a:xfrm>
            <a:off x="540015" y="4733443"/>
            <a:ext cx="4857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is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6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A8FA37-DD41-FE69-C86B-5C6F52B517E9}"/>
              </a:ext>
            </a:extLst>
          </p:cNvPr>
          <p:cNvSpPr txBox="1"/>
          <p:nvPr/>
        </p:nvSpPr>
        <p:spPr>
          <a:xfrm>
            <a:off x="362356" y="5092936"/>
            <a:ext cx="109952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A and B are open sets in X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= 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x 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and y 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B.                                 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190D9D-D60F-90E3-3CF2-CD1969F45173}"/>
              </a:ext>
            </a:extLst>
          </p:cNvPr>
          <p:cNvSpPr txBox="1"/>
          <p:nvPr/>
        </p:nvSpPr>
        <p:spPr>
          <a:xfrm>
            <a:off x="282386" y="-2211"/>
            <a:ext cx="117796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product of any non-empty class of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spaces is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C008F-4A93-84AA-4249-F082A0FC99C4}"/>
              </a:ext>
            </a:extLst>
          </p:cNvPr>
          <p:cNvSpPr txBox="1"/>
          <p:nvPr/>
        </p:nvSpPr>
        <p:spPr>
          <a:xfrm>
            <a:off x="282385" y="978022"/>
            <a:ext cx="105518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{X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be a non-empty class of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F56B6B-E683-BCDF-CAF9-34688EC29371}"/>
              </a:ext>
            </a:extLst>
          </p:cNvPr>
          <p:cNvSpPr txBox="1"/>
          <p:nvPr/>
        </p:nvSpPr>
        <p:spPr>
          <a:xfrm>
            <a:off x="282386" y="1470465"/>
            <a:ext cx="62985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=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the Product of X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83D258-B9C8-8287-94E2-9C8254AD5411}"/>
              </a:ext>
            </a:extLst>
          </p:cNvPr>
          <p:cNvSpPr txBox="1"/>
          <p:nvPr/>
        </p:nvSpPr>
        <p:spPr>
          <a:xfrm>
            <a:off x="282385" y="1936963"/>
            <a:ext cx="98505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= {x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and y =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be any two distinct points in X.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AF5EC7-5969-5A8F-A914-F6BB88475C4D}"/>
                  </a:ext>
                </a:extLst>
              </p:cNvPr>
              <p:cNvSpPr txBox="1"/>
              <p:nvPr/>
            </p:nvSpPr>
            <p:spPr>
              <a:xfrm>
                <a:off x="282385" y="2450698"/>
                <a:ext cx="6908124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at least one index i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AF5EC7-5969-5A8F-A914-F6BB88475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85" y="2450698"/>
                <a:ext cx="6908124" cy="629018"/>
              </a:xfrm>
              <a:prstGeom prst="rect">
                <a:avLst/>
              </a:prstGeom>
              <a:blipFill>
                <a:blip r:embed="rId2"/>
                <a:stretch>
                  <a:fillRect l="-2205" t="-13592" r="-1058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848BC28-41A3-4123-9DD1-71EE86A51D03}"/>
                  </a:ext>
                </a:extLst>
              </p:cNvPr>
              <p:cNvSpPr txBox="1"/>
              <p:nvPr/>
            </p:nvSpPr>
            <p:spPr>
              <a:xfrm>
                <a:off x="282385" y="2940191"/>
                <a:ext cx="11779624" cy="6572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Hausdorff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open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848BC28-41A3-4123-9DD1-71EE86A51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85" y="2940191"/>
                <a:ext cx="11779624" cy="657231"/>
              </a:xfrm>
              <a:prstGeom prst="rect">
                <a:avLst/>
              </a:prstGeom>
              <a:blipFill>
                <a:blip r:embed="rId3"/>
                <a:stretch>
                  <a:fillRect l="-1293" t="-8333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4EB5687-9F60-D1A7-F69B-DF512F68C273}"/>
                  </a:ext>
                </a:extLst>
              </p:cNvPr>
              <p:cNvSpPr txBox="1"/>
              <p:nvPr/>
            </p:nvSpPr>
            <p:spPr>
              <a:xfrm>
                <a:off x="282385" y="3427981"/>
                <a:ext cx="5370270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4EB5687-9F60-D1A7-F69B-DF512F68C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85" y="3427981"/>
                <a:ext cx="5370270" cy="629018"/>
              </a:xfrm>
              <a:prstGeom prst="rect">
                <a:avLst/>
              </a:prstGeom>
              <a:blipFill>
                <a:blip r:embed="rId4"/>
                <a:stretch>
                  <a:fillRect t="-13462" r="-227" b="-22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D1AB0A2-BA7B-2E10-AE0B-85A1A927B1EF}"/>
                  </a:ext>
                </a:extLst>
              </p:cNvPr>
              <p:cNvSpPr txBox="1"/>
              <p:nvPr/>
            </p:nvSpPr>
            <p:spPr>
              <a:xfrm>
                <a:off x="362356" y="4013664"/>
                <a:ext cx="11547256" cy="11657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Define A =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P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A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where A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for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i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0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and B =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P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B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where B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= 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for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i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0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D1AB0A2-BA7B-2E10-AE0B-85A1A927B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56" y="4013664"/>
                <a:ext cx="11547256" cy="1165704"/>
              </a:xfrm>
              <a:prstGeom prst="rect">
                <a:avLst/>
              </a:prstGeom>
              <a:blipFill>
                <a:blip r:embed="rId5"/>
                <a:stretch>
                  <a:fillRect l="-1319" t="-7292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17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B7349B-5269-15A6-7F66-9C3DE3305284}"/>
              </a:ext>
            </a:extLst>
          </p:cNvPr>
          <p:cNvSpPr txBox="1"/>
          <p:nvPr/>
        </p:nvSpPr>
        <p:spPr>
          <a:xfrm>
            <a:off x="345141" y="0"/>
            <a:ext cx="1171238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Theorem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In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space, any point and a disjoint compact subspace can be separated by open sets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 the sense that they have disjoint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neighbourhoods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(that is, if x is any point and if C is a compact subspace such that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 then there exists disjoint open sets G and H such that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and C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AFAA98-5FF5-E2AE-5163-7516F880BB54}"/>
              </a:ext>
            </a:extLst>
          </p:cNvPr>
          <p:cNvSpPr txBox="1"/>
          <p:nvPr/>
        </p:nvSpPr>
        <p:spPr>
          <a:xfrm>
            <a:off x="356348" y="2406628"/>
            <a:ext cx="63940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Let X be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space.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0D6976-093C-2BFF-E05D-30BBA61C2FC1}"/>
              </a:ext>
            </a:extLst>
          </p:cNvPr>
          <p:cNvSpPr txBox="1"/>
          <p:nvPr/>
        </p:nvSpPr>
        <p:spPr>
          <a:xfrm>
            <a:off x="356348" y="2789380"/>
            <a:ext cx="114793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be any point in X, and C be any disjoint compact subspace.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08E504-527D-A554-9E3F-52738DE4D437}"/>
              </a:ext>
            </a:extLst>
          </p:cNvPr>
          <p:cNvSpPr txBox="1"/>
          <p:nvPr/>
        </p:nvSpPr>
        <p:spPr>
          <a:xfrm>
            <a:off x="356348" y="3197431"/>
            <a:ext cx="44039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Now if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C, then x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1C52D6-22B8-DF6B-59B0-4275745BB0A2}"/>
              </a:ext>
            </a:extLst>
          </p:cNvPr>
          <p:cNvSpPr txBox="1"/>
          <p:nvPr/>
        </p:nvSpPr>
        <p:spPr>
          <a:xfrm>
            <a:off x="356348" y="3634948"/>
            <a:ext cx="115980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is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Hausdorff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open sets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and 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=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5FEDA1-F011-EEA0-40D3-42E40DC3DB82}"/>
                  </a:ext>
                </a:extLst>
              </p:cNvPr>
              <p:cNvSpPr txBox="1"/>
              <p:nvPr/>
            </p:nvSpPr>
            <p:spPr>
              <a:xfrm>
                <a:off x="356348" y="4042999"/>
                <a:ext cx="10078570" cy="6439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Now {H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}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is a class of open sets such that C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𝝐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sub>
                      <m:sup/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5FEDA1-F011-EEA0-40D3-42E40DC3D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48" y="4042999"/>
                <a:ext cx="10078570" cy="643959"/>
              </a:xfrm>
              <a:prstGeom prst="rect">
                <a:avLst/>
              </a:prstGeom>
              <a:blipFill>
                <a:blip r:embed="rId2"/>
                <a:stretch>
                  <a:fillRect l="-1511" t="-13208" b="-1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B5090B4-AF32-75BF-1B33-671F1B514690}"/>
                  </a:ext>
                </a:extLst>
              </p:cNvPr>
              <p:cNvSpPr txBox="1"/>
              <p:nvPr/>
            </p:nvSpPr>
            <p:spPr>
              <a:xfrm>
                <a:off x="420221" y="4494899"/>
                <a:ext cx="11198037" cy="11673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⸪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C is compact,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 finite subclass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}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C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 …∪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B5090B4-AF32-75BF-1B33-671F1B514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1" y="4494899"/>
                <a:ext cx="11198037" cy="1167371"/>
              </a:xfrm>
              <a:prstGeom prst="rect">
                <a:avLst/>
              </a:prstGeom>
              <a:blipFill>
                <a:blip r:embed="rId3"/>
                <a:stretch>
                  <a:fillRect l="-1415" t="-7292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66A2A4-6291-B950-04B1-406853FDACC8}"/>
                  </a:ext>
                </a:extLst>
              </p:cNvPr>
              <p:cNvSpPr txBox="1"/>
              <p:nvPr/>
            </p:nvSpPr>
            <p:spPr>
              <a:xfrm>
                <a:off x="420221" y="5550924"/>
                <a:ext cx="11712389" cy="11673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be open sets corresponding to the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66A2A4-6291-B950-04B1-406853FDA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1" y="5550924"/>
                <a:ext cx="11712389" cy="1167371"/>
              </a:xfrm>
              <a:prstGeom prst="rect">
                <a:avLst/>
              </a:prstGeom>
              <a:blipFill>
                <a:blip r:embed="rId4"/>
                <a:stretch>
                  <a:fillRect l="-1353" t="-7330" b="-12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421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2748</Words>
  <Application>Microsoft Office PowerPoint</Application>
  <PresentationFormat>Widescreen</PresentationFormat>
  <Paragraphs>181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M104- TOPOLOGY SEPARATION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SEPARATION</dc:title>
  <dc:creator>Tammi Raju Kalidindi</dc:creator>
  <cp:lastModifiedBy>Tammi Raju Kalidindi</cp:lastModifiedBy>
  <cp:revision>27</cp:revision>
  <dcterms:created xsi:type="dcterms:W3CDTF">2023-03-03T17:55:52Z</dcterms:created>
  <dcterms:modified xsi:type="dcterms:W3CDTF">2024-06-28T15:03:06Z</dcterms:modified>
</cp:coreProperties>
</file>